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65" r:id="rId2"/>
    <p:sldId id="266" r:id="rId3"/>
    <p:sldId id="264" r:id="rId4"/>
    <p:sldId id="267" r:id="rId5"/>
    <p:sldId id="268" r:id="rId6"/>
    <p:sldId id="269" r:id="rId7"/>
    <p:sldId id="273" r:id="rId8"/>
    <p:sldId id="274" r:id="rId9"/>
    <p:sldId id="279" r:id="rId10"/>
    <p:sldId id="280" r:id="rId11"/>
    <p:sldId id="281" r:id="rId12"/>
    <p:sldId id="286" r:id="rId13"/>
    <p:sldId id="278" r:id="rId14"/>
    <p:sldId id="283" r:id="rId15"/>
    <p:sldId id="284" r:id="rId16"/>
    <p:sldId id="285" r:id="rId17"/>
    <p:sldId id="287" r:id="rId18"/>
    <p:sldId id="292" r:id="rId19"/>
    <p:sldId id="291" r:id="rId20"/>
    <p:sldId id="290" r:id="rId21"/>
    <p:sldId id="293" r:id="rId22"/>
    <p:sldId id="294" r:id="rId23"/>
    <p:sldId id="296" r:id="rId24"/>
    <p:sldId id="297" r:id="rId2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  <a:srgbClr val="2E658A"/>
    <a:srgbClr val="949494"/>
    <a:srgbClr val="0C7FD6"/>
    <a:srgbClr val="1532AF"/>
    <a:srgbClr val="173EAD"/>
    <a:srgbClr val="085996"/>
    <a:srgbClr val="2F4F95"/>
    <a:srgbClr val="192685"/>
    <a:srgbClr val="2A54A8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546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4AB54B-869E-4982-97CE-1CA5C813D2E8}" type="doc">
      <dgm:prSet loTypeId="urn:microsoft.com/office/officeart/2005/8/layout/vProcess5" loCatId="process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n-TT"/>
        </a:p>
      </dgm:t>
    </dgm:pt>
    <dgm:pt modelId="{F1CE7C2D-DA15-4D3D-938B-0DBDBB09C557}">
      <dgm:prSet phldrT="[Text]" custT="1"/>
      <dgm:spPr>
        <a:solidFill>
          <a:schemeClr val="bg2">
            <a:lumMod val="25000"/>
            <a:lumOff val="75000"/>
          </a:schemeClr>
        </a:solidFill>
      </dgm:spPr>
      <dgm:t>
        <a:bodyPr/>
        <a:lstStyle/>
        <a:p>
          <a:pPr algn="just"/>
          <a:r>
            <a:rPr lang="en-US" sz="2200" b="1" dirty="0" smtClean="0">
              <a:solidFill>
                <a:schemeClr val="bg1"/>
              </a:solidFill>
            </a:rPr>
            <a:t>Coordination of smooth transition between ECCE, primary &amp; secondary education systems</a:t>
          </a:r>
          <a:endParaRPr lang="en-TT" sz="2200" b="1" dirty="0">
            <a:solidFill>
              <a:schemeClr val="bg1"/>
            </a:solidFill>
          </a:endParaRPr>
        </a:p>
      </dgm:t>
    </dgm:pt>
    <dgm:pt modelId="{7783FA69-F2B6-4F42-8049-1EC0D6378E1C}" type="parTrans" cxnId="{88F153E9-6F70-41C6-ABAE-1F37421EFD4D}">
      <dgm:prSet/>
      <dgm:spPr/>
      <dgm:t>
        <a:bodyPr/>
        <a:lstStyle/>
        <a:p>
          <a:endParaRPr lang="en-TT"/>
        </a:p>
      </dgm:t>
    </dgm:pt>
    <dgm:pt modelId="{F4CA9627-A0B0-4BD7-864D-D25B34AEDA2A}" type="sibTrans" cxnId="{88F153E9-6F70-41C6-ABAE-1F37421EFD4D}">
      <dgm:prSet/>
      <dgm:spPr/>
      <dgm:t>
        <a:bodyPr/>
        <a:lstStyle/>
        <a:p>
          <a:endParaRPr lang="en-TT"/>
        </a:p>
      </dgm:t>
    </dgm:pt>
    <dgm:pt modelId="{5973B3A1-CB92-41A2-9ED6-18BA3F41EC15}">
      <dgm:prSet phldrT="[Text]" custT="1"/>
      <dgm:spPr>
        <a:solidFill>
          <a:schemeClr val="bg2">
            <a:lumMod val="25000"/>
            <a:lumOff val="75000"/>
          </a:schemeClr>
        </a:solidFill>
      </dgm:spPr>
      <dgm:t>
        <a:bodyPr/>
        <a:lstStyle/>
        <a:p>
          <a:pPr algn="just"/>
          <a:r>
            <a:rPr lang="en-US" sz="2200" b="1" dirty="0" smtClean="0">
              <a:solidFill>
                <a:schemeClr val="bg1"/>
              </a:solidFill>
            </a:rPr>
            <a:t>Educational preparation among institutions without a break in content</a:t>
          </a:r>
          <a:endParaRPr lang="en-TT" sz="2200" b="1" dirty="0">
            <a:solidFill>
              <a:schemeClr val="bg1"/>
            </a:solidFill>
          </a:endParaRPr>
        </a:p>
      </dgm:t>
    </dgm:pt>
    <dgm:pt modelId="{612F5BB5-E5DD-4350-ADF7-C0B0B82072E5}" type="parTrans" cxnId="{748EE2D1-B390-4349-B62E-75175B6FFFE1}">
      <dgm:prSet/>
      <dgm:spPr/>
      <dgm:t>
        <a:bodyPr/>
        <a:lstStyle/>
        <a:p>
          <a:endParaRPr lang="en-TT"/>
        </a:p>
      </dgm:t>
    </dgm:pt>
    <dgm:pt modelId="{CC6AECB6-5351-4EBF-91D8-18A6AE2D1255}" type="sibTrans" cxnId="{748EE2D1-B390-4349-B62E-75175B6FFFE1}">
      <dgm:prSet/>
      <dgm:spPr/>
      <dgm:t>
        <a:bodyPr/>
        <a:lstStyle/>
        <a:p>
          <a:endParaRPr lang="en-TT"/>
        </a:p>
      </dgm:t>
    </dgm:pt>
    <dgm:pt modelId="{165AF796-AE5A-486B-8D44-F2ED5870C5F8}">
      <dgm:prSet phldrT="[Text]" custT="1"/>
      <dgm:spPr>
        <a:solidFill>
          <a:schemeClr val="bg2">
            <a:lumMod val="25000"/>
            <a:lumOff val="75000"/>
          </a:schemeClr>
        </a:solidFill>
      </dgm:spPr>
      <dgm:t>
        <a:bodyPr/>
        <a:lstStyle/>
        <a:p>
          <a:pPr algn="just"/>
          <a:r>
            <a:rPr lang="en-US" sz="2200" b="1" dirty="0" smtClean="0">
              <a:solidFill>
                <a:schemeClr val="bg1"/>
              </a:solidFill>
            </a:rPr>
            <a:t>An integrated concept of education stretching from early childhood through a four-year college/university degree</a:t>
          </a:r>
          <a:endParaRPr lang="en-TT" sz="2200" b="1" dirty="0">
            <a:solidFill>
              <a:schemeClr val="bg1"/>
            </a:solidFill>
          </a:endParaRPr>
        </a:p>
      </dgm:t>
    </dgm:pt>
    <dgm:pt modelId="{30BD7A0E-AB18-4C22-B786-B830A44689C9}" type="parTrans" cxnId="{231A330D-578F-40ED-92CE-FEF767E2CC70}">
      <dgm:prSet/>
      <dgm:spPr/>
      <dgm:t>
        <a:bodyPr/>
        <a:lstStyle/>
        <a:p>
          <a:endParaRPr lang="en-TT"/>
        </a:p>
      </dgm:t>
    </dgm:pt>
    <dgm:pt modelId="{CFF441F0-9674-4EA3-B379-97B9A790EAD9}" type="sibTrans" cxnId="{231A330D-578F-40ED-92CE-FEF767E2CC70}">
      <dgm:prSet/>
      <dgm:spPr/>
      <dgm:t>
        <a:bodyPr/>
        <a:lstStyle/>
        <a:p>
          <a:endParaRPr lang="en-TT"/>
        </a:p>
      </dgm:t>
    </dgm:pt>
    <dgm:pt modelId="{6F5543FD-11B8-41AB-8FD0-5A17B4618C30}" type="pres">
      <dgm:prSet presAssocID="{564AB54B-869E-4982-97CE-1CA5C813D2E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D427E0-3531-4717-8E5A-C0A6CCC14441}" type="pres">
      <dgm:prSet presAssocID="{564AB54B-869E-4982-97CE-1CA5C813D2E8}" presName="dummyMaxCanvas" presStyleCnt="0">
        <dgm:presLayoutVars/>
      </dgm:prSet>
      <dgm:spPr/>
    </dgm:pt>
    <dgm:pt modelId="{0829F2B4-7074-41D8-864F-892C73DEC709}" type="pres">
      <dgm:prSet presAssocID="{564AB54B-869E-4982-97CE-1CA5C813D2E8}" presName="ThreeNodes_1" presStyleLbl="node1" presStyleIdx="0" presStyleCnt="3" custScaleX="103344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E54917A2-7F18-4028-A5FD-639952FA4001}" type="pres">
      <dgm:prSet presAssocID="{564AB54B-869E-4982-97CE-1CA5C813D2E8}" presName="ThreeNodes_2" presStyleLbl="node1" presStyleIdx="1" presStyleCnt="3" custScaleX="103344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195563EF-E6CA-43B9-B403-0019C5BCEE7F}" type="pres">
      <dgm:prSet presAssocID="{564AB54B-869E-4982-97CE-1CA5C813D2E8}" presName="ThreeNodes_3" presStyleLbl="node1" presStyleIdx="2" presStyleCnt="3" custScaleX="103344" custScaleY="86275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7B56570D-4DAE-4BE8-A1B1-598F213FC384}" type="pres">
      <dgm:prSet presAssocID="{564AB54B-869E-4982-97CE-1CA5C813D2E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3EB17-3111-44FD-86F9-1252840D54A8}" type="pres">
      <dgm:prSet presAssocID="{564AB54B-869E-4982-97CE-1CA5C813D2E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4BA35-2469-42C1-AADF-10ADE5EC4B42}" type="pres">
      <dgm:prSet presAssocID="{564AB54B-869E-4982-97CE-1CA5C813D2E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9CE1B407-A1A7-4E43-96E3-503D2736305D}" type="pres">
      <dgm:prSet presAssocID="{564AB54B-869E-4982-97CE-1CA5C813D2E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C5E8A6B5-682F-4126-B2D8-BD234A92FA4B}" type="pres">
      <dgm:prSet presAssocID="{564AB54B-869E-4982-97CE-1CA5C813D2E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</dgm:ptLst>
  <dgm:cxnLst>
    <dgm:cxn modelId="{AB5C6CBC-D869-4369-BFA8-94B4D63B3C2E}" type="presOf" srcId="{F1CE7C2D-DA15-4D3D-938B-0DBDBB09C557}" destId="{0829F2B4-7074-41D8-864F-892C73DEC709}" srcOrd="0" destOrd="0" presId="urn:microsoft.com/office/officeart/2005/8/layout/vProcess5"/>
    <dgm:cxn modelId="{9338DFF4-4ACF-43AA-8901-81F4BB662BD9}" type="presOf" srcId="{F1CE7C2D-DA15-4D3D-938B-0DBDBB09C557}" destId="{DDC4BA35-2469-42C1-AADF-10ADE5EC4B42}" srcOrd="1" destOrd="0" presId="urn:microsoft.com/office/officeart/2005/8/layout/vProcess5"/>
    <dgm:cxn modelId="{E88FD530-8494-4E73-BB8C-B07397961A66}" type="presOf" srcId="{F4CA9627-A0B0-4BD7-864D-D25B34AEDA2A}" destId="{7B56570D-4DAE-4BE8-A1B1-598F213FC384}" srcOrd="0" destOrd="0" presId="urn:microsoft.com/office/officeart/2005/8/layout/vProcess5"/>
    <dgm:cxn modelId="{6EDBBD55-CC91-4C8B-90BF-019D0F27D0DF}" type="presOf" srcId="{CFF441F0-9674-4EA3-B379-97B9A790EAD9}" destId="{10D3EB17-3111-44FD-86F9-1252840D54A8}" srcOrd="0" destOrd="0" presId="urn:microsoft.com/office/officeart/2005/8/layout/vProcess5"/>
    <dgm:cxn modelId="{357D9F92-6FED-4E25-9420-C7D8B2237586}" type="presOf" srcId="{5973B3A1-CB92-41A2-9ED6-18BA3F41EC15}" destId="{C5E8A6B5-682F-4126-B2D8-BD234A92FA4B}" srcOrd="1" destOrd="0" presId="urn:microsoft.com/office/officeart/2005/8/layout/vProcess5"/>
    <dgm:cxn modelId="{748EE2D1-B390-4349-B62E-75175B6FFFE1}" srcId="{564AB54B-869E-4982-97CE-1CA5C813D2E8}" destId="{5973B3A1-CB92-41A2-9ED6-18BA3F41EC15}" srcOrd="2" destOrd="0" parTransId="{612F5BB5-E5DD-4350-ADF7-C0B0B82072E5}" sibTransId="{CC6AECB6-5351-4EBF-91D8-18A6AE2D1255}"/>
    <dgm:cxn modelId="{B40C0DF5-6AE0-430D-8421-71D07675AF22}" type="presOf" srcId="{165AF796-AE5A-486B-8D44-F2ED5870C5F8}" destId="{E54917A2-7F18-4028-A5FD-639952FA4001}" srcOrd="0" destOrd="0" presId="urn:microsoft.com/office/officeart/2005/8/layout/vProcess5"/>
    <dgm:cxn modelId="{231A330D-578F-40ED-92CE-FEF767E2CC70}" srcId="{564AB54B-869E-4982-97CE-1CA5C813D2E8}" destId="{165AF796-AE5A-486B-8D44-F2ED5870C5F8}" srcOrd="1" destOrd="0" parTransId="{30BD7A0E-AB18-4C22-B786-B830A44689C9}" sibTransId="{CFF441F0-9674-4EA3-B379-97B9A790EAD9}"/>
    <dgm:cxn modelId="{BE6B5CB3-398C-42FB-941A-005E03DB5D91}" type="presOf" srcId="{564AB54B-869E-4982-97CE-1CA5C813D2E8}" destId="{6F5543FD-11B8-41AB-8FD0-5A17B4618C30}" srcOrd="0" destOrd="0" presId="urn:microsoft.com/office/officeart/2005/8/layout/vProcess5"/>
    <dgm:cxn modelId="{1B964537-573D-4D74-A36E-721EE5CC288E}" type="presOf" srcId="{165AF796-AE5A-486B-8D44-F2ED5870C5F8}" destId="{9CE1B407-A1A7-4E43-96E3-503D2736305D}" srcOrd="1" destOrd="0" presId="urn:microsoft.com/office/officeart/2005/8/layout/vProcess5"/>
    <dgm:cxn modelId="{88F153E9-6F70-41C6-ABAE-1F37421EFD4D}" srcId="{564AB54B-869E-4982-97CE-1CA5C813D2E8}" destId="{F1CE7C2D-DA15-4D3D-938B-0DBDBB09C557}" srcOrd="0" destOrd="0" parTransId="{7783FA69-F2B6-4F42-8049-1EC0D6378E1C}" sibTransId="{F4CA9627-A0B0-4BD7-864D-D25B34AEDA2A}"/>
    <dgm:cxn modelId="{3E2BE71B-FD97-4FD4-A85B-8894F7BA32C8}" type="presOf" srcId="{5973B3A1-CB92-41A2-9ED6-18BA3F41EC15}" destId="{195563EF-E6CA-43B9-B403-0019C5BCEE7F}" srcOrd="0" destOrd="0" presId="urn:microsoft.com/office/officeart/2005/8/layout/vProcess5"/>
    <dgm:cxn modelId="{E03C52F9-FD5D-41CB-9B2E-0E1C41BF8047}" type="presParOf" srcId="{6F5543FD-11B8-41AB-8FD0-5A17B4618C30}" destId="{2FD427E0-3531-4717-8E5A-C0A6CCC14441}" srcOrd="0" destOrd="0" presId="urn:microsoft.com/office/officeart/2005/8/layout/vProcess5"/>
    <dgm:cxn modelId="{CBB6E76D-9E8F-4C93-A6D9-B77747818CF4}" type="presParOf" srcId="{6F5543FD-11B8-41AB-8FD0-5A17B4618C30}" destId="{0829F2B4-7074-41D8-864F-892C73DEC709}" srcOrd="1" destOrd="0" presId="urn:microsoft.com/office/officeart/2005/8/layout/vProcess5"/>
    <dgm:cxn modelId="{77829C05-13BD-42C1-90FA-DD409037950E}" type="presParOf" srcId="{6F5543FD-11B8-41AB-8FD0-5A17B4618C30}" destId="{E54917A2-7F18-4028-A5FD-639952FA4001}" srcOrd="2" destOrd="0" presId="urn:microsoft.com/office/officeart/2005/8/layout/vProcess5"/>
    <dgm:cxn modelId="{32B4B1E8-C77A-40BB-B228-2BEFAABBF4F2}" type="presParOf" srcId="{6F5543FD-11B8-41AB-8FD0-5A17B4618C30}" destId="{195563EF-E6CA-43B9-B403-0019C5BCEE7F}" srcOrd="3" destOrd="0" presId="urn:microsoft.com/office/officeart/2005/8/layout/vProcess5"/>
    <dgm:cxn modelId="{410D880C-F10A-430C-8BBB-D378130D0A83}" type="presParOf" srcId="{6F5543FD-11B8-41AB-8FD0-5A17B4618C30}" destId="{7B56570D-4DAE-4BE8-A1B1-598F213FC384}" srcOrd="4" destOrd="0" presId="urn:microsoft.com/office/officeart/2005/8/layout/vProcess5"/>
    <dgm:cxn modelId="{09A75DB3-D1AA-47B1-8390-CC7650FF2B87}" type="presParOf" srcId="{6F5543FD-11B8-41AB-8FD0-5A17B4618C30}" destId="{10D3EB17-3111-44FD-86F9-1252840D54A8}" srcOrd="5" destOrd="0" presId="urn:microsoft.com/office/officeart/2005/8/layout/vProcess5"/>
    <dgm:cxn modelId="{19DFFB1B-ABB6-4060-B198-F0DEA70430F0}" type="presParOf" srcId="{6F5543FD-11B8-41AB-8FD0-5A17B4618C30}" destId="{DDC4BA35-2469-42C1-AADF-10ADE5EC4B42}" srcOrd="6" destOrd="0" presId="urn:microsoft.com/office/officeart/2005/8/layout/vProcess5"/>
    <dgm:cxn modelId="{C534E89E-E3E0-41F3-A788-083E47797A21}" type="presParOf" srcId="{6F5543FD-11B8-41AB-8FD0-5A17B4618C30}" destId="{9CE1B407-A1A7-4E43-96E3-503D2736305D}" srcOrd="7" destOrd="0" presId="urn:microsoft.com/office/officeart/2005/8/layout/vProcess5"/>
    <dgm:cxn modelId="{1A0F61E1-1390-4582-9214-1B4B47BD6BBE}" type="presParOf" srcId="{6F5543FD-11B8-41AB-8FD0-5A17B4618C30}" destId="{C5E8A6B5-682F-4126-B2D8-BD234A92FA4B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76827-3CE0-415C-8B44-848F894D0B1F}" type="doc">
      <dgm:prSet loTypeId="urn:microsoft.com/office/officeart/2005/8/layout/default" loCatId="list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en-TT"/>
        </a:p>
      </dgm:t>
    </dgm:pt>
    <dgm:pt modelId="{649CAD3B-0BCC-4249-B21C-A2F4B0ECA078}">
      <dgm:prSet phldrT="[Text]"/>
      <dgm:spPr>
        <a:solidFill>
          <a:srgbClr val="0C7FD6"/>
        </a:solidFill>
      </dgm:spPr>
      <dgm:t>
        <a:bodyPr/>
        <a:lstStyle/>
        <a:p>
          <a:r>
            <a:rPr lang="en-US" b="1" dirty="0" smtClean="0"/>
            <a:t>Dual credit </a:t>
          </a:r>
          <a:r>
            <a:rPr lang="en-US" b="1" dirty="0" err="1" smtClean="0"/>
            <a:t>programmes</a:t>
          </a:r>
          <a:endParaRPr lang="en-TT" b="1" dirty="0"/>
        </a:p>
      </dgm:t>
    </dgm:pt>
    <dgm:pt modelId="{3E333B65-DB36-49F3-B837-D5772D6F0D53}" type="parTrans" cxnId="{2AB9DB41-3B52-4673-B43B-C811343CF3FE}">
      <dgm:prSet/>
      <dgm:spPr/>
      <dgm:t>
        <a:bodyPr/>
        <a:lstStyle/>
        <a:p>
          <a:endParaRPr lang="en-TT"/>
        </a:p>
      </dgm:t>
    </dgm:pt>
    <dgm:pt modelId="{DB058EB5-6507-4F17-AF22-C3B86EA48ED8}" type="sibTrans" cxnId="{2AB9DB41-3B52-4673-B43B-C811343CF3FE}">
      <dgm:prSet/>
      <dgm:spPr/>
      <dgm:t>
        <a:bodyPr/>
        <a:lstStyle/>
        <a:p>
          <a:endParaRPr lang="en-TT"/>
        </a:p>
      </dgm:t>
    </dgm:pt>
    <dgm:pt modelId="{E7701F1F-6572-43EE-9AD9-CCDB24513C37}">
      <dgm:prSet phldrT="[Text]"/>
      <dgm:spPr/>
      <dgm:t>
        <a:bodyPr/>
        <a:lstStyle/>
        <a:p>
          <a:r>
            <a:rPr lang="en-US" b="1" dirty="0" smtClean="0"/>
            <a:t>Prior learning assessment &amp; recognition (PLAR)</a:t>
          </a:r>
          <a:endParaRPr lang="en-TT" b="1" dirty="0"/>
        </a:p>
      </dgm:t>
    </dgm:pt>
    <dgm:pt modelId="{C974EEBF-4D1A-417D-9014-0871F9C7E457}" type="parTrans" cxnId="{B9D157D3-79C9-4D17-B6AC-A5E683CAFDC6}">
      <dgm:prSet/>
      <dgm:spPr/>
      <dgm:t>
        <a:bodyPr/>
        <a:lstStyle/>
        <a:p>
          <a:endParaRPr lang="en-TT"/>
        </a:p>
      </dgm:t>
    </dgm:pt>
    <dgm:pt modelId="{5C26070D-954F-468A-BCBB-B50179DF333D}" type="sibTrans" cxnId="{B9D157D3-79C9-4D17-B6AC-A5E683CAFDC6}">
      <dgm:prSet/>
      <dgm:spPr/>
      <dgm:t>
        <a:bodyPr/>
        <a:lstStyle/>
        <a:p>
          <a:endParaRPr lang="en-TT"/>
        </a:p>
      </dgm:t>
    </dgm:pt>
    <dgm:pt modelId="{0AF76C72-F535-403D-A736-8CA2DF45ED3A}">
      <dgm:prSet phldrT="[Text]"/>
      <dgm:spPr>
        <a:solidFill>
          <a:srgbClr val="1532AF"/>
        </a:solidFill>
      </dgm:spPr>
      <dgm:t>
        <a:bodyPr/>
        <a:lstStyle/>
        <a:p>
          <a:r>
            <a:rPr lang="en-US" b="1" dirty="0" smtClean="0"/>
            <a:t>School-to-work </a:t>
          </a:r>
          <a:r>
            <a:rPr lang="en-US" b="1" dirty="0" err="1" smtClean="0"/>
            <a:t>programmes</a:t>
          </a:r>
          <a:endParaRPr lang="en-TT" b="1" dirty="0"/>
        </a:p>
      </dgm:t>
    </dgm:pt>
    <dgm:pt modelId="{0EDBB6EF-D6C2-421D-8924-11A2C69AA4E3}" type="parTrans" cxnId="{42144731-81DF-463A-B26E-C4DF005FB30E}">
      <dgm:prSet/>
      <dgm:spPr/>
      <dgm:t>
        <a:bodyPr/>
        <a:lstStyle/>
        <a:p>
          <a:endParaRPr lang="en-TT"/>
        </a:p>
      </dgm:t>
    </dgm:pt>
    <dgm:pt modelId="{7A811188-F6F0-4962-8370-B3A849088659}" type="sibTrans" cxnId="{42144731-81DF-463A-B26E-C4DF005FB30E}">
      <dgm:prSet/>
      <dgm:spPr/>
      <dgm:t>
        <a:bodyPr/>
        <a:lstStyle/>
        <a:p>
          <a:endParaRPr lang="en-TT"/>
        </a:p>
      </dgm:t>
    </dgm:pt>
    <dgm:pt modelId="{BF2CCA54-5969-440C-BE46-3C0EEF48C911}">
      <dgm:prSet phldrT="[Text]"/>
      <dgm:spPr/>
      <dgm:t>
        <a:bodyPr/>
        <a:lstStyle/>
        <a:p>
          <a:r>
            <a:rPr lang="en-US" b="1" dirty="0" smtClean="0"/>
            <a:t>Common general education core</a:t>
          </a:r>
          <a:endParaRPr lang="en-TT" b="1" dirty="0"/>
        </a:p>
      </dgm:t>
    </dgm:pt>
    <dgm:pt modelId="{22C62E70-3F64-4ADD-9EC1-B5918295927C}" type="parTrans" cxnId="{1D9FC8A9-775F-4249-81C1-487353A630BE}">
      <dgm:prSet/>
      <dgm:spPr/>
      <dgm:t>
        <a:bodyPr/>
        <a:lstStyle/>
        <a:p>
          <a:endParaRPr lang="en-TT"/>
        </a:p>
      </dgm:t>
    </dgm:pt>
    <dgm:pt modelId="{D1629935-2593-40CF-901B-C7D6CD7B6E6C}" type="sibTrans" cxnId="{1D9FC8A9-775F-4249-81C1-487353A630BE}">
      <dgm:prSet/>
      <dgm:spPr/>
      <dgm:t>
        <a:bodyPr/>
        <a:lstStyle/>
        <a:p>
          <a:endParaRPr lang="en-TT"/>
        </a:p>
      </dgm:t>
    </dgm:pt>
    <dgm:pt modelId="{A1E019C9-719B-483F-BDA1-9E20901F3000}">
      <dgm:prSet phldrT="[Text]"/>
      <dgm:spPr>
        <a:solidFill>
          <a:schemeClr val="bg2">
            <a:lumMod val="50000"/>
            <a:lumOff val="50000"/>
          </a:schemeClr>
        </a:solidFill>
      </dgm:spPr>
      <dgm:t>
        <a:bodyPr/>
        <a:lstStyle/>
        <a:p>
          <a:r>
            <a:rPr lang="en-US" b="1" dirty="0" smtClean="0"/>
            <a:t>Common course numbering</a:t>
          </a:r>
          <a:endParaRPr lang="en-TT" b="1" dirty="0"/>
        </a:p>
      </dgm:t>
    </dgm:pt>
    <dgm:pt modelId="{0ACBEBCE-1A2C-470D-868B-BAC1E92CE7E0}" type="parTrans" cxnId="{C6B3BB54-A0FC-43A9-AE2B-5AD1721A18F5}">
      <dgm:prSet/>
      <dgm:spPr/>
      <dgm:t>
        <a:bodyPr/>
        <a:lstStyle/>
        <a:p>
          <a:endParaRPr lang="en-TT"/>
        </a:p>
      </dgm:t>
    </dgm:pt>
    <dgm:pt modelId="{5C458DE6-0063-4F6E-B178-57190FFEC918}" type="sibTrans" cxnId="{C6B3BB54-A0FC-43A9-AE2B-5AD1721A18F5}">
      <dgm:prSet/>
      <dgm:spPr/>
      <dgm:t>
        <a:bodyPr/>
        <a:lstStyle/>
        <a:p>
          <a:endParaRPr lang="en-TT"/>
        </a:p>
      </dgm:t>
    </dgm:pt>
    <dgm:pt modelId="{8DCC433B-3BD3-4A77-9A22-B00AA54C38B6}">
      <dgm:prSet phldrT="[Text]"/>
      <dgm:spPr>
        <a:gradFill rotWithShape="0">
          <a:gsLst>
            <a:gs pos="0">
              <a:srgbClr val="1532AF"/>
            </a:gs>
            <a:gs pos="60000">
              <a:schemeClr val="accent3">
                <a:shade val="50000"/>
                <a:hueOff val="143427"/>
                <a:satOff val="-13834"/>
                <a:lumOff val="13296"/>
                <a:alphaOff val="0"/>
                <a:shade val="95000"/>
                <a:satMod val="150000"/>
              </a:schemeClr>
            </a:gs>
            <a:gs pos="100000">
              <a:schemeClr val="accent3">
                <a:shade val="50000"/>
                <a:hueOff val="143427"/>
                <a:satOff val="-13834"/>
                <a:lumOff val="13296"/>
                <a:alphaOff val="0"/>
                <a:tint val="87000"/>
                <a:satMod val="250000"/>
              </a:schemeClr>
            </a:gs>
          </a:gsLst>
        </a:gradFill>
      </dgm:spPr>
      <dgm:t>
        <a:bodyPr/>
        <a:lstStyle/>
        <a:p>
          <a:r>
            <a:rPr lang="en-US" b="1" dirty="0" smtClean="0"/>
            <a:t>Articulation agreements</a:t>
          </a:r>
          <a:endParaRPr lang="en-TT" b="1" dirty="0"/>
        </a:p>
      </dgm:t>
    </dgm:pt>
    <dgm:pt modelId="{72E59321-26A6-4212-8E6B-13E64FBE8283}" type="parTrans" cxnId="{49806506-0A6A-45B8-86C2-A2D0F72DA316}">
      <dgm:prSet/>
      <dgm:spPr/>
      <dgm:t>
        <a:bodyPr/>
        <a:lstStyle/>
        <a:p>
          <a:endParaRPr lang="en-TT"/>
        </a:p>
      </dgm:t>
    </dgm:pt>
    <dgm:pt modelId="{73305146-39AD-426D-A478-DB3DC816F974}" type="sibTrans" cxnId="{49806506-0A6A-45B8-86C2-A2D0F72DA316}">
      <dgm:prSet/>
      <dgm:spPr/>
      <dgm:t>
        <a:bodyPr/>
        <a:lstStyle/>
        <a:p>
          <a:endParaRPr lang="en-TT"/>
        </a:p>
      </dgm:t>
    </dgm:pt>
    <dgm:pt modelId="{DCB79F3D-8526-47E4-8B28-E1EB0A55F407}">
      <dgm:prSet phldrT="[Text]"/>
      <dgm:spPr/>
      <dgm:t>
        <a:bodyPr/>
        <a:lstStyle/>
        <a:p>
          <a:r>
            <a:rPr lang="en-US" b="1" dirty="0" smtClean="0"/>
            <a:t>Qualifications and credit framework</a:t>
          </a:r>
          <a:endParaRPr lang="en-TT" b="1" dirty="0"/>
        </a:p>
      </dgm:t>
    </dgm:pt>
    <dgm:pt modelId="{D61AE47C-07BA-4218-AFAB-0CE791F1EEDF}" type="parTrans" cxnId="{6CE7B92F-E1E7-432B-ADA7-E74CD5D3B21F}">
      <dgm:prSet/>
      <dgm:spPr/>
      <dgm:t>
        <a:bodyPr/>
        <a:lstStyle/>
        <a:p>
          <a:endParaRPr lang="en-TT"/>
        </a:p>
      </dgm:t>
    </dgm:pt>
    <dgm:pt modelId="{32A20FA9-097A-4027-BCDF-3093D090EBDC}" type="sibTrans" cxnId="{6CE7B92F-E1E7-432B-ADA7-E74CD5D3B21F}">
      <dgm:prSet/>
      <dgm:spPr/>
      <dgm:t>
        <a:bodyPr/>
        <a:lstStyle/>
        <a:p>
          <a:endParaRPr lang="en-TT"/>
        </a:p>
      </dgm:t>
    </dgm:pt>
    <dgm:pt modelId="{E1F522F9-93A4-4D06-9319-88D7B5CA93A9}">
      <dgm:prSet phldrT="[Text]"/>
      <dgm:spPr/>
      <dgm:t>
        <a:bodyPr/>
        <a:lstStyle/>
        <a:p>
          <a:r>
            <a:rPr lang="en-US" b="1" dirty="0" smtClean="0"/>
            <a:t>Integrated student unit record data system </a:t>
          </a:r>
          <a:endParaRPr lang="en-TT" b="1" dirty="0"/>
        </a:p>
      </dgm:t>
    </dgm:pt>
    <dgm:pt modelId="{55BBCC55-E375-4D6D-B7B9-B75EFE7DE11C}" type="parTrans" cxnId="{C5BEDAA7-9C63-4275-8C5C-4868BE79C485}">
      <dgm:prSet/>
      <dgm:spPr/>
      <dgm:t>
        <a:bodyPr/>
        <a:lstStyle/>
        <a:p>
          <a:endParaRPr lang="en-TT"/>
        </a:p>
      </dgm:t>
    </dgm:pt>
    <dgm:pt modelId="{3CAAC73E-2C26-42E6-8BD4-AFDFBA00BAB3}" type="sibTrans" cxnId="{C5BEDAA7-9C63-4275-8C5C-4868BE79C485}">
      <dgm:prSet/>
      <dgm:spPr/>
      <dgm:t>
        <a:bodyPr/>
        <a:lstStyle/>
        <a:p>
          <a:endParaRPr lang="en-TT"/>
        </a:p>
      </dgm:t>
    </dgm:pt>
    <dgm:pt modelId="{1B3606C8-9FBF-4FA6-BD7A-B451900610A4}" type="pres">
      <dgm:prSet presAssocID="{3A576827-3CE0-415C-8B44-848F894D0B1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D3CA2D-8257-4EE2-8668-5429E0B19DCF}" type="pres">
      <dgm:prSet presAssocID="{649CAD3B-0BCC-4249-B21C-A2F4B0ECA07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D25D71A1-5B6B-40F6-B4FB-F0000F28C8D1}" type="pres">
      <dgm:prSet presAssocID="{DB058EB5-6507-4F17-AF22-C3B86EA48ED8}" presName="sibTrans" presStyleCnt="0"/>
      <dgm:spPr/>
    </dgm:pt>
    <dgm:pt modelId="{B5574461-B342-4F64-BF41-06119135BF76}" type="pres">
      <dgm:prSet presAssocID="{E7701F1F-6572-43EE-9AD9-CCDB24513C3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98E9BBA8-0FA5-4BA5-A333-53B7B2ECB4E0}" type="pres">
      <dgm:prSet presAssocID="{5C26070D-954F-468A-BCBB-B50179DF333D}" presName="sibTrans" presStyleCnt="0"/>
      <dgm:spPr/>
    </dgm:pt>
    <dgm:pt modelId="{3D2EB7FA-F064-47DE-A2C7-A17401C59648}" type="pres">
      <dgm:prSet presAssocID="{0AF76C72-F535-403D-A736-8CA2DF45ED3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1D98190C-1C0E-4D63-A139-53C84E1501DA}" type="pres">
      <dgm:prSet presAssocID="{7A811188-F6F0-4962-8370-B3A849088659}" presName="sibTrans" presStyleCnt="0"/>
      <dgm:spPr/>
    </dgm:pt>
    <dgm:pt modelId="{1A493577-0E90-4137-9B61-CB0FCBF28A9C}" type="pres">
      <dgm:prSet presAssocID="{BF2CCA54-5969-440C-BE46-3C0EEF48C911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0564DC52-DCD6-42A7-BD92-060E9465BA37}" type="pres">
      <dgm:prSet presAssocID="{D1629935-2593-40CF-901B-C7D6CD7B6E6C}" presName="sibTrans" presStyleCnt="0"/>
      <dgm:spPr/>
    </dgm:pt>
    <dgm:pt modelId="{F5955F52-34B0-4480-AFD5-BCA18C052673}" type="pres">
      <dgm:prSet presAssocID="{A1E019C9-719B-483F-BDA1-9E20901F300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25B61805-FB05-47B8-B441-467E207B035A}" type="pres">
      <dgm:prSet presAssocID="{5C458DE6-0063-4F6E-B178-57190FFEC918}" presName="sibTrans" presStyleCnt="0"/>
      <dgm:spPr/>
    </dgm:pt>
    <dgm:pt modelId="{E59EB416-BD6A-41DA-9C03-20CE57E7DCFB}" type="pres">
      <dgm:prSet presAssocID="{DCB79F3D-8526-47E4-8B28-E1EB0A55F40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D6125224-E2A6-4CED-8885-AC8AD1BB675D}" type="pres">
      <dgm:prSet presAssocID="{32A20FA9-097A-4027-BCDF-3093D090EBDC}" presName="sibTrans" presStyleCnt="0"/>
      <dgm:spPr/>
    </dgm:pt>
    <dgm:pt modelId="{00D9F308-EB27-454F-BCB4-9D3617856B9F}" type="pres">
      <dgm:prSet presAssocID="{E1F522F9-93A4-4D06-9319-88D7B5CA93A9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57D96FC1-A54C-4385-B320-039C791F7119}" type="pres">
      <dgm:prSet presAssocID="{3CAAC73E-2C26-42E6-8BD4-AFDFBA00BAB3}" presName="sibTrans" presStyleCnt="0"/>
      <dgm:spPr/>
    </dgm:pt>
    <dgm:pt modelId="{8E45A116-808D-4B2F-8E94-9CB6C5BEE311}" type="pres">
      <dgm:prSet presAssocID="{8DCC433B-3BD3-4A77-9A22-B00AA54C38B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</dgm:ptLst>
  <dgm:cxnLst>
    <dgm:cxn modelId="{F2853A7D-841C-4DAD-A01D-A78068D8F28E}" type="presOf" srcId="{8DCC433B-3BD3-4A77-9A22-B00AA54C38B6}" destId="{8E45A116-808D-4B2F-8E94-9CB6C5BEE311}" srcOrd="0" destOrd="0" presId="urn:microsoft.com/office/officeart/2005/8/layout/default"/>
    <dgm:cxn modelId="{1D9FC8A9-775F-4249-81C1-487353A630BE}" srcId="{3A576827-3CE0-415C-8B44-848F894D0B1F}" destId="{BF2CCA54-5969-440C-BE46-3C0EEF48C911}" srcOrd="3" destOrd="0" parTransId="{22C62E70-3F64-4ADD-9EC1-B5918295927C}" sibTransId="{D1629935-2593-40CF-901B-C7D6CD7B6E6C}"/>
    <dgm:cxn modelId="{42144731-81DF-463A-B26E-C4DF005FB30E}" srcId="{3A576827-3CE0-415C-8B44-848F894D0B1F}" destId="{0AF76C72-F535-403D-A736-8CA2DF45ED3A}" srcOrd="2" destOrd="0" parTransId="{0EDBB6EF-D6C2-421D-8924-11A2C69AA4E3}" sibTransId="{7A811188-F6F0-4962-8370-B3A849088659}"/>
    <dgm:cxn modelId="{589EC50E-986E-42E9-ADF8-E6020BC291EA}" type="presOf" srcId="{E1F522F9-93A4-4D06-9319-88D7B5CA93A9}" destId="{00D9F308-EB27-454F-BCB4-9D3617856B9F}" srcOrd="0" destOrd="0" presId="urn:microsoft.com/office/officeart/2005/8/layout/default"/>
    <dgm:cxn modelId="{1A4461E3-45B9-4CA7-84F8-9660BB718816}" type="presOf" srcId="{DCB79F3D-8526-47E4-8B28-E1EB0A55F407}" destId="{E59EB416-BD6A-41DA-9C03-20CE57E7DCFB}" srcOrd="0" destOrd="0" presId="urn:microsoft.com/office/officeart/2005/8/layout/default"/>
    <dgm:cxn modelId="{D18D505E-8F0D-461D-9517-6529EE85ABD7}" type="presOf" srcId="{BF2CCA54-5969-440C-BE46-3C0EEF48C911}" destId="{1A493577-0E90-4137-9B61-CB0FCBF28A9C}" srcOrd="0" destOrd="0" presId="urn:microsoft.com/office/officeart/2005/8/layout/default"/>
    <dgm:cxn modelId="{75C58D99-7541-4276-A9DD-984D24E3ABB8}" type="presOf" srcId="{A1E019C9-719B-483F-BDA1-9E20901F3000}" destId="{F5955F52-34B0-4480-AFD5-BCA18C052673}" srcOrd="0" destOrd="0" presId="urn:microsoft.com/office/officeart/2005/8/layout/default"/>
    <dgm:cxn modelId="{B9D157D3-79C9-4D17-B6AC-A5E683CAFDC6}" srcId="{3A576827-3CE0-415C-8B44-848F894D0B1F}" destId="{E7701F1F-6572-43EE-9AD9-CCDB24513C37}" srcOrd="1" destOrd="0" parTransId="{C974EEBF-4D1A-417D-9014-0871F9C7E457}" sibTransId="{5C26070D-954F-468A-BCBB-B50179DF333D}"/>
    <dgm:cxn modelId="{F3B9C2F7-DB35-475B-A637-FBA8B383ADA5}" type="presOf" srcId="{E7701F1F-6572-43EE-9AD9-CCDB24513C37}" destId="{B5574461-B342-4F64-BF41-06119135BF76}" srcOrd="0" destOrd="0" presId="urn:microsoft.com/office/officeart/2005/8/layout/default"/>
    <dgm:cxn modelId="{070BF393-9E1A-4C9C-B1D0-3E1FD0738D37}" type="presOf" srcId="{3A576827-3CE0-415C-8B44-848F894D0B1F}" destId="{1B3606C8-9FBF-4FA6-BD7A-B451900610A4}" srcOrd="0" destOrd="0" presId="urn:microsoft.com/office/officeart/2005/8/layout/default"/>
    <dgm:cxn modelId="{49806506-0A6A-45B8-86C2-A2D0F72DA316}" srcId="{3A576827-3CE0-415C-8B44-848F894D0B1F}" destId="{8DCC433B-3BD3-4A77-9A22-B00AA54C38B6}" srcOrd="7" destOrd="0" parTransId="{72E59321-26A6-4212-8E6B-13E64FBE8283}" sibTransId="{73305146-39AD-426D-A478-DB3DC816F974}"/>
    <dgm:cxn modelId="{C6B3BB54-A0FC-43A9-AE2B-5AD1721A18F5}" srcId="{3A576827-3CE0-415C-8B44-848F894D0B1F}" destId="{A1E019C9-719B-483F-BDA1-9E20901F3000}" srcOrd="4" destOrd="0" parTransId="{0ACBEBCE-1A2C-470D-868B-BAC1E92CE7E0}" sibTransId="{5C458DE6-0063-4F6E-B178-57190FFEC918}"/>
    <dgm:cxn modelId="{C5BEDAA7-9C63-4275-8C5C-4868BE79C485}" srcId="{3A576827-3CE0-415C-8B44-848F894D0B1F}" destId="{E1F522F9-93A4-4D06-9319-88D7B5CA93A9}" srcOrd="6" destOrd="0" parTransId="{55BBCC55-E375-4D6D-B7B9-B75EFE7DE11C}" sibTransId="{3CAAC73E-2C26-42E6-8BD4-AFDFBA00BAB3}"/>
    <dgm:cxn modelId="{542C265B-8F91-41F5-9C2D-AC31B89E149E}" type="presOf" srcId="{0AF76C72-F535-403D-A736-8CA2DF45ED3A}" destId="{3D2EB7FA-F064-47DE-A2C7-A17401C59648}" srcOrd="0" destOrd="0" presId="urn:microsoft.com/office/officeart/2005/8/layout/default"/>
    <dgm:cxn modelId="{2AB9DB41-3B52-4673-B43B-C811343CF3FE}" srcId="{3A576827-3CE0-415C-8B44-848F894D0B1F}" destId="{649CAD3B-0BCC-4249-B21C-A2F4B0ECA078}" srcOrd="0" destOrd="0" parTransId="{3E333B65-DB36-49F3-B837-D5772D6F0D53}" sibTransId="{DB058EB5-6507-4F17-AF22-C3B86EA48ED8}"/>
    <dgm:cxn modelId="{6CE7B92F-E1E7-432B-ADA7-E74CD5D3B21F}" srcId="{3A576827-3CE0-415C-8B44-848F894D0B1F}" destId="{DCB79F3D-8526-47E4-8B28-E1EB0A55F407}" srcOrd="5" destOrd="0" parTransId="{D61AE47C-07BA-4218-AFAB-0CE791F1EEDF}" sibTransId="{32A20FA9-097A-4027-BCDF-3093D090EBDC}"/>
    <dgm:cxn modelId="{6DB61206-7EF7-482D-A1D8-A394FC9D2BAE}" type="presOf" srcId="{649CAD3B-0BCC-4249-B21C-A2F4B0ECA078}" destId="{30D3CA2D-8257-4EE2-8668-5429E0B19DCF}" srcOrd="0" destOrd="0" presId="urn:microsoft.com/office/officeart/2005/8/layout/default"/>
    <dgm:cxn modelId="{6BD0FB18-3C67-4CE9-8ED7-A725D22D35E4}" type="presParOf" srcId="{1B3606C8-9FBF-4FA6-BD7A-B451900610A4}" destId="{30D3CA2D-8257-4EE2-8668-5429E0B19DCF}" srcOrd="0" destOrd="0" presId="urn:microsoft.com/office/officeart/2005/8/layout/default"/>
    <dgm:cxn modelId="{FFDC76D7-FBA3-4020-8888-60DC1A76AB92}" type="presParOf" srcId="{1B3606C8-9FBF-4FA6-BD7A-B451900610A4}" destId="{D25D71A1-5B6B-40F6-B4FB-F0000F28C8D1}" srcOrd="1" destOrd="0" presId="urn:microsoft.com/office/officeart/2005/8/layout/default"/>
    <dgm:cxn modelId="{E785B8AB-C5AF-40D7-8060-1CD24B9672F7}" type="presParOf" srcId="{1B3606C8-9FBF-4FA6-BD7A-B451900610A4}" destId="{B5574461-B342-4F64-BF41-06119135BF76}" srcOrd="2" destOrd="0" presId="urn:microsoft.com/office/officeart/2005/8/layout/default"/>
    <dgm:cxn modelId="{93B22F09-E782-4B74-9F6A-4074A6BDC0A7}" type="presParOf" srcId="{1B3606C8-9FBF-4FA6-BD7A-B451900610A4}" destId="{98E9BBA8-0FA5-4BA5-A333-53B7B2ECB4E0}" srcOrd="3" destOrd="0" presId="urn:microsoft.com/office/officeart/2005/8/layout/default"/>
    <dgm:cxn modelId="{080A12E7-5F34-4087-BD1F-00B1A384388B}" type="presParOf" srcId="{1B3606C8-9FBF-4FA6-BD7A-B451900610A4}" destId="{3D2EB7FA-F064-47DE-A2C7-A17401C59648}" srcOrd="4" destOrd="0" presId="urn:microsoft.com/office/officeart/2005/8/layout/default"/>
    <dgm:cxn modelId="{FE1FA79B-B403-4B5E-B450-B3840AEEFEEA}" type="presParOf" srcId="{1B3606C8-9FBF-4FA6-BD7A-B451900610A4}" destId="{1D98190C-1C0E-4D63-A139-53C84E1501DA}" srcOrd="5" destOrd="0" presId="urn:microsoft.com/office/officeart/2005/8/layout/default"/>
    <dgm:cxn modelId="{48611D61-AA43-4884-937B-84962CC646E5}" type="presParOf" srcId="{1B3606C8-9FBF-4FA6-BD7A-B451900610A4}" destId="{1A493577-0E90-4137-9B61-CB0FCBF28A9C}" srcOrd="6" destOrd="0" presId="urn:microsoft.com/office/officeart/2005/8/layout/default"/>
    <dgm:cxn modelId="{5F0DA0E8-4B3A-49C2-B928-7042FA4A76E3}" type="presParOf" srcId="{1B3606C8-9FBF-4FA6-BD7A-B451900610A4}" destId="{0564DC52-DCD6-42A7-BD92-060E9465BA37}" srcOrd="7" destOrd="0" presId="urn:microsoft.com/office/officeart/2005/8/layout/default"/>
    <dgm:cxn modelId="{B8F8F56D-7053-4D29-9A99-BC89FBF2B6BE}" type="presParOf" srcId="{1B3606C8-9FBF-4FA6-BD7A-B451900610A4}" destId="{F5955F52-34B0-4480-AFD5-BCA18C052673}" srcOrd="8" destOrd="0" presId="urn:microsoft.com/office/officeart/2005/8/layout/default"/>
    <dgm:cxn modelId="{FF42F122-346B-4CDA-9FAF-CEBB430A0466}" type="presParOf" srcId="{1B3606C8-9FBF-4FA6-BD7A-B451900610A4}" destId="{25B61805-FB05-47B8-B441-467E207B035A}" srcOrd="9" destOrd="0" presId="urn:microsoft.com/office/officeart/2005/8/layout/default"/>
    <dgm:cxn modelId="{13F299AB-6786-4FA0-9495-9B9D4CF24F63}" type="presParOf" srcId="{1B3606C8-9FBF-4FA6-BD7A-B451900610A4}" destId="{E59EB416-BD6A-41DA-9C03-20CE57E7DCFB}" srcOrd="10" destOrd="0" presId="urn:microsoft.com/office/officeart/2005/8/layout/default"/>
    <dgm:cxn modelId="{72E646F4-1AFE-42D9-BDF3-5DEB57E290D2}" type="presParOf" srcId="{1B3606C8-9FBF-4FA6-BD7A-B451900610A4}" destId="{D6125224-E2A6-4CED-8885-AC8AD1BB675D}" srcOrd="11" destOrd="0" presId="urn:microsoft.com/office/officeart/2005/8/layout/default"/>
    <dgm:cxn modelId="{CABEE006-4DE9-45A8-8FF9-582E8136D318}" type="presParOf" srcId="{1B3606C8-9FBF-4FA6-BD7A-B451900610A4}" destId="{00D9F308-EB27-454F-BCB4-9D3617856B9F}" srcOrd="12" destOrd="0" presId="urn:microsoft.com/office/officeart/2005/8/layout/default"/>
    <dgm:cxn modelId="{0986DA74-659A-46E7-BB86-AF505E480CAB}" type="presParOf" srcId="{1B3606C8-9FBF-4FA6-BD7A-B451900610A4}" destId="{57D96FC1-A54C-4385-B320-039C791F7119}" srcOrd="13" destOrd="0" presId="urn:microsoft.com/office/officeart/2005/8/layout/default"/>
    <dgm:cxn modelId="{1CAA1478-EA35-4CEB-AA6B-647AFFEF1C72}" type="presParOf" srcId="{1B3606C8-9FBF-4FA6-BD7A-B451900610A4}" destId="{8E45A116-808D-4B2F-8E94-9CB6C5BEE311}" srcOrd="14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815454-1B91-43F2-90C0-93CC854A9DA4}" type="doc">
      <dgm:prSet loTypeId="urn:microsoft.com/office/officeart/2005/8/layout/vList3" loCatId="list" qsTypeId="urn:microsoft.com/office/officeart/2005/8/quickstyle/3d1" qsCatId="3D" csTypeId="urn:microsoft.com/office/officeart/2005/8/colors/accent3_3" csCatId="accent3" phldr="1"/>
      <dgm:spPr/>
    </dgm:pt>
    <dgm:pt modelId="{1057CBB9-5592-46A9-BBD6-9464BEE4D9B5}">
      <dgm:prSet phldrT="[Text]"/>
      <dgm:spPr>
        <a:solidFill>
          <a:srgbClr val="0C7FD6"/>
        </a:solidFill>
      </dgm:spPr>
      <dgm:t>
        <a:bodyPr/>
        <a:lstStyle/>
        <a:p>
          <a:r>
            <a:rPr lang="en-US" dirty="0" smtClean="0"/>
            <a:t>United States – 100 year history of articulation; state-wide agreements</a:t>
          </a:r>
          <a:endParaRPr lang="en-TT" dirty="0"/>
        </a:p>
      </dgm:t>
    </dgm:pt>
    <dgm:pt modelId="{A28A1A7F-F8D9-4757-83C6-67AC0FEEEF8E}" type="parTrans" cxnId="{0640C3C0-6C1D-45E4-BD28-F40773562917}">
      <dgm:prSet/>
      <dgm:spPr/>
      <dgm:t>
        <a:bodyPr/>
        <a:lstStyle/>
        <a:p>
          <a:endParaRPr lang="en-TT"/>
        </a:p>
      </dgm:t>
    </dgm:pt>
    <dgm:pt modelId="{4C43DB3E-6138-4724-A19C-F7E2156FD0EC}" type="sibTrans" cxnId="{0640C3C0-6C1D-45E4-BD28-F40773562917}">
      <dgm:prSet/>
      <dgm:spPr/>
      <dgm:t>
        <a:bodyPr/>
        <a:lstStyle/>
        <a:p>
          <a:endParaRPr lang="en-TT"/>
        </a:p>
      </dgm:t>
    </dgm:pt>
    <dgm:pt modelId="{988B92B4-1EBE-4958-B60E-52291FF59558}">
      <dgm:prSet phldrT="[Text]"/>
      <dgm:spPr/>
      <dgm:t>
        <a:bodyPr/>
        <a:lstStyle/>
        <a:p>
          <a:r>
            <a:rPr lang="en-US" dirty="0" smtClean="0"/>
            <a:t>South Australia – integration of PLAR, articulation with TAFE</a:t>
          </a:r>
          <a:endParaRPr lang="en-TT" dirty="0"/>
        </a:p>
      </dgm:t>
    </dgm:pt>
    <dgm:pt modelId="{990381B5-E832-4012-9095-1E85A2539727}" type="parTrans" cxnId="{A2B7AA08-C044-4DA4-90C7-9C2F0EBD0286}">
      <dgm:prSet/>
      <dgm:spPr/>
      <dgm:t>
        <a:bodyPr/>
        <a:lstStyle/>
        <a:p>
          <a:endParaRPr lang="en-TT"/>
        </a:p>
      </dgm:t>
    </dgm:pt>
    <dgm:pt modelId="{6A385109-1FD2-4C26-90AD-DEEE9427DCEF}" type="sibTrans" cxnId="{A2B7AA08-C044-4DA4-90C7-9C2F0EBD0286}">
      <dgm:prSet/>
      <dgm:spPr/>
      <dgm:t>
        <a:bodyPr/>
        <a:lstStyle/>
        <a:p>
          <a:endParaRPr lang="en-TT"/>
        </a:p>
      </dgm:t>
    </dgm:pt>
    <dgm:pt modelId="{9EABDE3D-49F4-4ED4-A4A2-3ED51054554F}">
      <dgm:prSet phldrT="[Text]"/>
      <dgm:spPr/>
      <dgm:t>
        <a:bodyPr/>
        <a:lstStyle/>
        <a:p>
          <a:r>
            <a:rPr lang="en-US" dirty="0" smtClean="0"/>
            <a:t>South East Asia -  pathways for technical and vocational education graduates</a:t>
          </a:r>
          <a:endParaRPr lang="en-TT" dirty="0"/>
        </a:p>
      </dgm:t>
    </dgm:pt>
    <dgm:pt modelId="{CE058958-03C6-42D1-9FC5-C032D58F2F74}" type="parTrans" cxnId="{33979227-7E43-43CE-A9D2-6DF35272A93D}">
      <dgm:prSet/>
      <dgm:spPr/>
      <dgm:t>
        <a:bodyPr/>
        <a:lstStyle/>
        <a:p>
          <a:endParaRPr lang="en-TT"/>
        </a:p>
      </dgm:t>
    </dgm:pt>
    <dgm:pt modelId="{FA969F6C-5770-4164-91AD-297A33F3DABB}" type="sibTrans" cxnId="{33979227-7E43-43CE-A9D2-6DF35272A93D}">
      <dgm:prSet/>
      <dgm:spPr/>
      <dgm:t>
        <a:bodyPr/>
        <a:lstStyle/>
        <a:p>
          <a:endParaRPr lang="en-TT"/>
        </a:p>
      </dgm:t>
    </dgm:pt>
    <dgm:pt modelId="{895FD99D-C086-432A-8991-F70A6E3E251D}" type="pres">
      <dgm:prSet presAssocID="{34815454-1B91-43F2-90C0-93CC854A9DA4}" presName="linearFlow" presStyleCnt="0">
        <dgm:presLayoutVars>
          <dgm:dir/>
          <dgm:resizeHandles val="exact"/>
        </dgm:presLayoutVars>
      </dgm:prSet>
      <dgm:spPr/>
    </dgm:pt>
    <dgm:pt modelId="{47A083AE-A68A-4FB9-BAAC-5D8AB06BCC52}" type="pres">
      <dgm:prSet presAssocID="{1057CBB9-5592-46A9-BBD6-9464BEE4D9B5}" presName="composite" presStyleCnt="0"/>
      <dgm:spPr/>
    </dgm:pt>
    <dgm:pt modelId="{7B07B9B7-0291-416B-A922-1773E53FDFDB}" type="pres">
      <dgm:prSet presAssocID="{1057CBB9-5592-46A9-BBD6-9464BEE4D9B5}" presName="imgShp" presStyleLbl="fgImgPlace1" presStyleIdx="0" presStyleCnt="3"/>
      <dgm:spPr/>
    </dgm:pt>
    <dgm:pt modelId="{DB78D152-5349-46ED-9FA6-D98F4E220633}" type="pres">
      <dgm:prSet presAssocID="{1057CBB9-5592-46A9-BBD6-9464BEE4D9B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45E3C815-E8E0-4700-BD3A-E65EE8173D00}" type="pres">
      <dgm:prSet presAssocID="{4C43DB3E-6138-4724-A19C-F7E2156FD0EC}" presName="spacing" presStyleCnt="0"/>
      <dgm:spPr/>
    </dgm:pt>
    <dgm:pt modelId="{8E6A4AC6-8D8B-403A-84BF-CFB43560605B}" type="pres">
      <dgm:prSet presAssocID="{988B92B4-1EBE-4958-B60E-52291FF59558}" presName="composite" presStyleCnt="0"/>
      <dgm:spPr/>
    </dgm:pt>
    <dgm:pt modelId="{45EB4653-5F88-4FB2-AA93-D21DD1FCCC6D}" type="pres">
      <dgm:prSet presAssocID="{988B92B4-1EBE-4958-B60E-52291FF59558}" presName="imgShp" presStyleLbl="fgImgPlace1" presStyleIdx="1" presStyleCnt="3"/>
      <dgm:spPr/>
    </dgm:pt>
    <dgm:pt modelId="{9F1C1E70-7221-4C63-B69D-E1A531AC1A3D}" type="pres">
      <dgm:prSet presAssocID="{988B92B4-1EBE-4958-B60E-52291FF5955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C78928FE-7508-4A84-B93E-37D9B22DDAA7}" type="pres">
      <dgm:prSet presAssocID="{6A385109-1FD2-4C26-90AD-DEEE9427DCEF}" presName="spacing" presStyleCnt="0"/>
      <dgm:spPr/>
    </dgm:pt>
    <dgm:pt modelId="{C9AE3403-D71E-4A59-8E9B-4BF542B138C5}" type="pres">
      <dgm:prSet presAssocID="{9EABDE3D-49F4-4ED4-A4A2-3ED51054554F}" presName="composite" presStyleCnt="0"/>
      <dgm:spPr/>
    </dgm:pt>
    <dgm:pt modelId="{BDD61BF2-4B75-4052-BDFB-0896A7E1D514}" type="pres">
      <dgm:prSet presAssocID="{9EABDE3D-49F4-4ED4-A4A2-3ED51054554F}" presName="imgShp" presStyleLbl="fgImgPlace1" presStyleIdx="2" presStyleCnt="3"/>
      <dgm:spPr/>
    </dgm:pt>
    <dgm:pt modelId="{1E91552A-3895-4204-A52C-78985A73A6DD}" type="pres">
      <dgm:prSet presAssocID="{9EABDE3D-49F4-4ED4-A4A2-3ED51054554F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</dgm:ptLst>
  <dgm:cxnLst>
    <dgm:cxn modelId="{1A6A65E2-01C3-4CB9-B9DD-DA7DA9AA49DE}" type="presOf" srcId="{1057CBB9-5592-46A9-BBD6-9464BEE4D9B5}" destId="{DB78D152-5349-46ED-9FA6-D98F4E220633}" srcOrd="0" destOrd="0" presId="urn:microsoft.com/office/officeart/2005/8/layout/vList3"/>
    <dgm:cxn modelId="{240076F0-B431-40B1-8100-874B0443B74D}" type="presOf" srcId="{988B92B4-1EBE-4958-B60E-52291FF59558}" destId="{9F1C1E70-7221-4C63-B69D-E1A531AC1A3D}" srcOrd="0" destOrd="0" presId="urn:microsoft.com/office/officeart/2005/8/layout/vList3"/>
    <dgm:cxn modelId="{A2B7AA08-C044-4DA4-90C7-9C2F0EBD0286}" srcId="{34815454-1B91-43F2-90C0-93CC854A9DA4}" destId="{988B92B4-1EBE-4958-B60E-52291FF59558}" srcOrd="1" destOrd="0" parTransId="{990381B5-E832-4012-9095-1E85A2539727}" sibTransId="{6A385109-1FD2-4C26-90AD-DEEE9427DCEF}"/>
    <dgm:cxn modelId="{BE07E738-4101-4DAE-8EC0-AD02B2E1F81B}" type="presOf" srcId="{34815454-1B91-43F2-90C0-93CC854A9DA4}" destId="{895FD99D-C086-432A-8991-F70A6E3E251D}" srcOrd="0" destOrd="0" presId="urn:microsoft.com/office/officeart/2005/8/layout/vList3"/>
    <dgm:cxn modelId="{7A597A67-B631-40DD-A795-33ACC2AFBE93}" type="presOf" srcId="{9EABDE3D-49F4-4ED4-A4A2-3ED51054554F}" destId="{1E91552A-3895-4204-A52C-78985A73A6DD}" srcOrd="0" destOrd="0" presId="urn:microsoft.com/office/officeart/2005/8/layout/vList3"/>
    <dgm:cxn modelId="{33979227-7E43-43CE-A9D2-6DF35272A93D}" srcId="{34815454-1B91-43F2-90C0-93CC854A9DA4}" destId="{9EABDE3D-49F4-4ED4-A4A2-3ED51054554F}" srcOrd="2" destOrd="0" parTransId="{CE058958-03C6-42D1-9FC5-C032D58F2F74}" sibTransId="{FA969F6C-5770-4164-91AD-297A33F3DABB}"/>
    <dgm:cxn modelId="{0640C3C0-6C1D-45E4-BD28-F40773562917}" srcId="{34815454-1B91-43F2-90C0-93CC854A9DA4}" destId="{1057CBB9-5592-46A9-BBD6-9464BEE4D9B5}" srcOrd="0" destOrd="0" parTransId="{A28A1A7F-F8D9-4757-83C6-67AC0FEEEF8E}" sibTransId="{4C43DB3E-6138-4724-A19C-F7E2156FD0EC}"/>
    <dgm:cxn modelId="{6EC21668-2D8D-4026-BC11-7261A8CA37B6}" type="presParOf" srcId="{895FD99D-C086-432A-8991-F70A6E3E251D}" destId="{47A083AE-A68A-4FB9-BAAC-5D8AB06BCC52}" srcOrd="0" destOrd="0" presId="urn:microsoft.com/office/officeart/2005/8/layout/vList3"/>
    <dgm:cxn modelId="{9C135BF2-655D-4EE4-9143-594A4E7C0B8B}" type="presParOf" srcId="{47A083AE-A68A-4FB9-BAAC-5D8AB06BCC52}" destId="{7B07B9B7-0291-416B-A922-1773E53FDFDB}" srcOrd="0" destOrd="0" presId="urn:microsoft.com/office/officeart/2005/8/layout/vList3"/>
    <dgm:cxn modelId="{E30D1CEA-9B43-4F77-976B-BAA73F831C4D}" type="presParOf" srcId="{47A083AE-A68A-4FB9-BAAC-5D8AB06BCC52}" destId="{DB78D152-5349-46ED-9FA6-D98F4E220633}" srcOrd="1" destOrd="0" presId="urn:microsoft.com/office/officeart/2005/8/layout/vList3"/>
    <dgm:cxn modelId="{B40A0A1A-5710-44B4-8233-C6329DEA3B43}" type="presParOf" srcId="{895FD99D-C086-432A-8991-F70A6E3E251D}" destId="{45E3C815-E8E0-4700-BD3A-E65EE8173D00}" srcOrd="1" destOrd="0" presId="urn:microsoft.com/office/officeart/2005/8/layout/vList3"/>
    <dgm:cxn modelId="{C476FE0F-7FB3-47D0-A67A-C740E18FFBFD}" type="presParOf" srcId="{895FD99D-C086-432A-8991-F70A6E3E251D}" destId="{8E6A4AC6-8D8B-403A-84BF-CFB43560605B}" srcOrd="2" destOrd="0" presId="urn:microsoft.com/office/officeart/2005/8/layout/vList3"/>
    <dgm:cxn modelId="{F9F9FE92-46C0-4E7C-8298-8E086FCDAA1A}" type="presParOf" srcId="{8E6A4AC6-8D8B-403A-84BF-CFB43560605B}" destId="{45EB4653-5F88-4FB2-AA93-D21DD1FCCC6D}" srcOrd="0" destOrd="0" presId="urn:microsoft.com/office/officeart/2005/8/layout/vList3"/>
    <dgm:cxn modelId="{C19D8EF3-1A81-4157-8230-89480BB6A4F8}" type="presParOf" srcId="{8E6A4AC6-8D8B-403A-84BF-CFB43560605B}" destId="{9F1C1E70-7221-4C63-B69D-E1A531AC1A3D}" srcOrd="1" destOrd="0" presId="urn:microsoft.com/office/officeart/2005/8/layout/vList3"/>
    <dgm:cxn modelId="{2B96D031-2938-48C2-B1D6-267F25196DAD}" type="presParOf" srcId="{895FD99D-C086-432A-8991-F70A6E3E251D}" destId="{C78928FE-7508-4A84-B93E-37D9B22DDAA7}" srcOrd="3" destOrd="0" presId="urn:microsoft.com/office/officeart/2005/8/layout/vList3"/>
    <dgm:cxn modelId="{78B180DF-F052-444B-B507-343F0E95DA68}" type="presParOf" srcId="{895FD99D-C086-432A-8991-F70A6E3E251D}" destId="{C9AE3403-D71E-4A59-8E9B-4BF542B138C5}" srcOrd="4" destOrd="0" presId="urn:microsoft.com/office/officeart/2005/8/layout/vList3"/>
    <dgm:cxn modelId="{12B72573-C6E3-499E-8FC6-367F81E14DB1}" type="presParOf" srcId="{C9AE3403-D71E-4A59-8E9B-4BF542B138C5}" destId="{BDD61BF2-4B75-4052-BDFB-0896A7E1D514}" srcOrd="0" destOrd="0" presId="urn:microsoft.com/office/officeart/2005/8/layout/vList3"/>
    <dgm:cxn modelId="{466D3FEC-CDF5-4C3A-8C4A-DCE4834BF502}" type="presParOf" srcId="{C9AE3403-D71E-4A59-8E9B-4BF542B138C5}" destId="{1E91552A-3895-4204-A52C-78985A73A6DD}" srcOrd="1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815454-1B91-43F2-90C0-93CC854A9DA4}" type="doc">
      <dgm:prSet loTypeId="urn:microsoft.com/office/officeart/2005/8/layout/vList3" loCatId="list" qsTypeId="urn:microsoft.com/office/officeart/2005/8/quickstyle/3d1" qsCatId="3D" csTypeId="urn:microsoft.com/office/officeart/2005/8/colors/accent3_3" csCatId="accent3" phldr="1"/>
      <dgm:spPr/>
    </dgm:pt>
    <dgm:pt modelId="{1057CBB9-5592-46A9-BBD6-9464BEE4D9B5}">
      <dgm:prSet phldrT="[Text]" custT="1"/>
      <dgm:spPr>
        <a:solidFill>
          <a:srgbClr val="0C7FD6"/>
        </a:solidFill>
      </dgm:spPr>
      <dgm:t>
        <a:bodyPr/>
        <a:lstStyle/>
        <a:p>
          <a:r>
            <a:rPr lang="en-US" sz="2400" dirty="0" smtClean="0"/>
            <a:t>A number of HEIs have established agreements</a:t>
          </a:r>
          <a:endParaRPr lang="en-TT" sz="2400" dirty="0"/>
        </a:p>
      </dgm:t>
    </dgm:pt>
    <dgm:pt modelId="{A28A1A7F-F8D9-4757-83C6-67AC0FEEEF8E}" type="parTrans" cxnId="{0640C3C0-6C1D-45E4-BD28-F40773562917}">
      <dgm:prSet/>
      <dgm:spPr/>
      <dgm:t>
        <a:bodyPr/>
        <a:lstStyle/>
        <a:p>
          <a:endParaRPr lang="en-TT"/>
        </a:p>
      </dgm:t>
    </dgm:pt>
    <dgm:pt modelId="{4C43DB3E-6138-4724-A19C-F7E2156FD0EC}" type="sibTrans" cxnId="{0640C3C0-6C1D-45E4-BD28-F40773562917}">
      <dgm:prSet/>
      <dgm:spPr/>
      <dgm:t>
        <a:bodyPr/>
        <a:lstStyle/>
        <a:p>
          <a:endParaRPr lang="en-TT"/>
        </a:p>
      </dgm:t>
    </dgm:pt>
    <dgm:pt modelId="{988B92B4-1EBE-4958-B60E-52291FF59558}">
      <dgm:prSet phldrT="[Text]" custT="1"/>
      <dgm:spPr/>
      <dgm:t>
        <a:bodyPr/>
        <a:lstStyle/>
        <a:p>
          <a:r>
            <a:rPr lang="en-US" sz="2400" dirty="0" smtClean="0"/>
            <a:t>Scholarship on the need for seamlessness and articulation</a:t>
          </a:r>
          <a:endParaRPr lang="en-TT" sz="2400" dirty="0"/>
        </a:p>
      </dgm:t>
    </dgm:pt>
    <dgm:pt modelId="{990381B5-E832-4012-9095-1E85A2539727}" type="parTrans" cxnId="{A2B7AA08-C044-4DA4-90C7-9C2F0EBD0286}">
      <dgm:prSet/>
      <dgm:spPr/>
      <dgm:t>
        <a:bodyPr/>
        <a:lstStyle/>
        <a:p>
          <a:endParaRPr lang="en-TT"/>
        </a:p>
      </dgm:t>
    </dgm:pt>
    <dgm:pt modelId="{6A385109-1FD2-4C26-90AD-DEEE9427DCEF}" type="sibTrans" cxnId="{A2B7AA08-C044-4DA4-90C7-9C2F0EBD0286}">
      <dgm:prSet/>
      <dgm:spPr/>
      <dgm:t>
        <a:bodyPr/>
        <a:lstStyle/>
        <a:p>
          <a:endParaRPr lang="en-TT"/>
        </a:p>
      </dgm:t>
    </dgm:pt>
    <dgm:pt modelId="{9EABDE3D-49F4-4ED4-A4A2-3ED51054554F}">
      <dgm:prSet phldrT="[Text]" custT="1"/>
      <dgm:spPr/>
      <dgm:t>
        <a:bodyPr/>
        <a:lstStyle/>
        <a:p>
          <a:r>
            <a:rPr lang="en-US" sz="2400" dirty="0" smtClean="0"/>
            <a:t>‘Guidelines for Framing Articulation Agreements in Trinidad and Tobago’</a:t>
          </a:r>
          <a:endParaRPr lang="en-TT" sz="2400" dirty="0"/>
        </a:p>
      </dgm:t>
    </dgm:pt>
    <dgm:pt modelId="{CE058958-03C6-42D1-9FC5-C032D58F2F74}" type="parTrans" cxnId="{33979227-7E43-43CE-A9D2-6DF35272A93D}">
      <dgm:prSet/>
      <dgm:spPr/>
      <dgm:t>
        <a:bodyPr/>
        <a:lstStyle/>
        <a:p>
          <a:endParaRPr lang="en-TT"/>
        </a:p>
      </dgm:t>
    </dgm:pt>
    <dgm:pt modelId="{FA969F6C-5770-4164-91AD-297A33F3DABB}" type="sibTrans" cxnId="{33979227-7E43-43CE-A9D2-6DF35272A93D}">
      <dgm:prSet/>
      <dgm:spPr/>
      <dgm:t>
        <a:bodyPr/>
        <a:lstStyle/>
        <a:p>
          <a:endParaRPr lang="en-TT"/>
        </a:p>
      </dgm:t>
    </dgm:pt>
    <dgm:pt modelId="{895FD99D-C086-432A-8991-F70A6E3E251D}" type="pres">
      <dgm:prSet presAssocID="{34815454-1B91-43F2-90C0-93CC854A9DA4}" presName="linearFlow" presStyleCnt="0">
        <dgm:presLayoutVars>
          <dgm:dir/>
          <dgm:resizeHandles val="exact"/>
        </dgm:presLayoutVars>
      </dgm:prSet>
      <dgm:spPr/>
    </dgm:pt>
    <dgm:pt modelId="{47A083AE-A68A-4FB9-BAAC-5D8AB06BCC52}" type="pres">
      <dgm:prSet presAssocID="{1057CBB9-5592-46A9-BBD6-9464BEE4D9B5}" presName="composite" presStyleCnt="0"/>
      <dgm:spPr/>
    </dgm:pt>
    <dgm:pt modelId="{7B07B9B7-0291-416B-A922-1773E53FDFDB}" type="pres">
      <dgm:prSet presAssocID="{1057CBB9-5592-46A9-BBD6-9464BEE4D9B5}" presName="imgShp" presStyleLbl="fgImgPlace1" presStyleIdx="0" presStyleCnt="3"/>
      <dgm:spPr/>
    </dgm:pt>
    <dgm:pt modelId="{DB78D152-5349-46ED-9FA6-D98F4E220633}" type="pres">
      <dgm:prSet presAssocID="{1057CBB9-5592-46A9-BBD6-9464BEE4D9B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45E3C815-E8E0-4700-BD3A-E65EE8173D00}" type="pres">
      <dgm:prSet presAssocID="{4C43DB3E-6138-4724-A19C-F7E2156FD0EC}" presName="spacing" presStyleCnt="0"/>
      <dgm:spPr/>
    </dgm:pt>
    <dgm:pt modelId="{8E6A4AC6-8D8B-403A-84BF-CFB43560605B}" type="pres">
      <dgm:prSet presAssocID="{988B92B4-1EBE-4958-B60E-52291FF59558}" presName="composite" presStyleCnt="0"/>
      <dgm:spPr/>
    </dgm:pt>
    <dgm:pt modelId="{45EB4653-5F88-4FB2-AA93-D21DD1FCCC6D}" type="pres">
      <dgm:prSet presAssocID="{988B92B4-1EBE-4958-B60E-52291FF59558}" presName="imgShp" presStyleLbl="fgImgPlace1" presStyleIdx="1" presStyleCnt="3" custLinFactNeighborX="-1804" custLinFactNeighborY="-11878"/>
      <dgm:spPr/>
    </dgm:pt>
    <dgm:pt modelId="{9F1C1E70-7221-4C63-B69D-E1A531AC1A3D}" type="pres">
      <dgm:prSet presAssocID="{988B92B4-1EBE-4958-B60E-52291FF59558}" presName="txShp" presStyleLbl="node1" presStyleIdx="1" presStyleCnt="3" custLinFactNeighborX="-267" custLinFactNeighborY="-11878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C78928FE-7508-4A84-B93E-37D9B22DDAA7}" type="pres">
      <dgm:prSet presAssocID="{6A385109-1FD2-4C26-90AD-DEEE9427DCEF}" presName="spacing" presStyleCnt="0"/>
      <dgm:spPr/>
    </dgm:pt>
    <dgm:pt modelId="{C9AE3403-D71E-4A59-8E9B-4BF542B138C5}" type="pres">
      <dgm:prSet presAssocID="{9EABDE3D-49F4-4ED4-A4A2-3ED51054554F}" presName="composite" presStyleCnt="0"/>
      <dgm:spPr/>
    </dgm:pt>
    <dgm:pt modelId="{BDD61BF2-4B75-4052-BDFB-0896A7E1D514}" type="pres">
      <dgm:prSet presAssocID="{9EABDE3D-49F4-4ED4-A4A2-3ED51054554F}" presName="imgShp" presStyleLbl="fgImgPlace1" presStyleIdx="2" presStyleCnt="3" custLinFactNeighborX="-1804" custLinFactNeighborY="-23598"/>
      <dgm:spPr/>
    </dgm:pt>
    <dgm:pt modelId="{1E91552A-3895-4204-A52C-78985A73A6DD}" type="pres">
      <dgm:prSet presAssocID="{9EABDE3D-49F4-4ED4-A4A2-3ED51054554F}" presName="txShp" presStyleLbl="node1" presStyleIdx="2" presStyleCnt="3" custScaleY="89065" custLinFactNeighborX="-267" custLinFactNeighborY="-23440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</dgm:ptLst>
  <dgm:cxnLst>
    <dgm:cxn modelId="{4479BA40-03FF-424A-B3BE-245FB01C6876}" type="presOf" srcId="{9EABDE3D-49F4-4ED4-A4A2-3ED51054554F}" destId="{1E91552A-3895-4204-A52C-78985A73A6DD}" srcOrd="0" destOrd="0" presId="urn:microsoft.com/office/officeart/2005/8/layout/vList3"/>
    <dgm:cxn modelId="{9B6B5690-B7B0-4557-9449-8D34CF205A87}" type="presOf" srcId="{988B92B4-1EBE-4958-B60E-52291FF59558}" destId="{9F1C1E70-7221-4C63-B69D-E1A531AC1A3D}" srcOrd="0" destOrd="0" presId="urn:microsoft.com/office/officeart/2005/8/layout/vList3"/>
    <dgm:cxn modelId="{A2B7AA08-C044-4DA4-90C7-9C2F0EBD0286}" srcId="{34815454-1B91-43F2-90C0-93CC854A9DA4}" destId="{988B92B4-1EBE-4958-B60E-52291FF59558}" srcOrd="1" destOrd="0" parTransId="{990381B5-E832-4012-9095-1E85A2539727}" sibTransId="{6A385109-1FD2-4C26-90AD-DEEE9427DCEF}"/>
    <dgm:cxn modelId="{F23D8045-D848-447D-8F0A-D120F31B6F6C}" type="presOf" srcId="{34815454-1B91-43F2-90C0-93CC854A9DA4}" destId="{895FD99D-C086-432A-8991-F70A6E3E251D}" srcOrd="0" destOrd="0" presId="urn:microsoft.com/office/officeart/2005/8/layout/vList3"/>
    <dgm:cxn modelId="{33979227-7E43-43CE-A9D2-6DF35272A93D}" srcId="{34815454-1B91-43F2-90C0-93CC854A9DA4}" destId="{9EABDE3D-49F4-4ED4-A4A2-3ED51054554F}" srcOrd="2" destOrd="0" parTransId="{CE058958-03C6-42D1-9FC5-C032D58F2F74}" sibTransId="{FA969F6C-5770-4164-91AD-297A33F3DABB}"/>
    <dgm:cxn modelId="{DF28C49D-FEB7-4B79-A355-9AFF23D55D33}" type="presOf" srcId="{1057CBB9-5592-46A9-BBD6-9464BEE4D9B5}" destId="{DB78D152-5349-46ED-9FA6-D98F4E220633}" srcOrd="0" destOrd="0" presId="urn:microsoft.com/office/officeart/2005/8/layout/vList3"/>
    <dgm:cxn modelId="{0640C3C0-6C1D-45E4-BD28-F40773562917}" srcId="{34815454-1B91-43F2-90C0-93CC854A9DA4}" destId="{1057CBB9-5592-46A9-BBD6-9464BEE4D9B5}" srcOrd="0" destOrd="0" parTransId="{A28A1A7F-F8D9-4757-83C6-67AC0FEEEF8E}" sibTransId="{4C43DB3E-6138-4724-A19C-F7E2156FD0EC}"/>
    <dgm:cxn modelId="{68225470-2A02-4E7E-AF13-4605CEBE83AB}" type="presParOf" srcId="{895FD99D-C086-432A-8991-F70A6E3E251D}" destId="{47A083AE-A68A-4FB9-BAAC-5D8AB06BCC52}" srcOrd="0" destOrd="0" presId="urn:microsoft.com/office/officeart/2005/8/layout/vList3"/>
    <dgm:cxn modelId="{494FE84E-D7DE-47A4-ABB7-D3B574F61C36}" type="presParOf" srcId="{47A083AE-A68A-4FB9-BAAC-5D8AB06BCC52}" destId="{7B07B9B7-0291-416B-A922-1773E53FDFDB}" srcOrd="0" destOrd="0" presId="urn:microsoft.com/office/officeart/2005/8/layout/vList3"/>
    <dgm:cxn modelId="{0AE37DA8-72FE-42F8-BD61-1881E8811725}" type="presParOf" srcId="{47A083AE-A68A-4FB9-BAAC-5D8AB06BCC52}" destId="{DB78D152-5349-46ED-9FA6-D98F4E220633}" srcOrd="1" destOrd="0" presId="urn:microsoft.com/office/officeart/2005/8/layout/vList3"/>
    <dgm:cxn modelId="{1FC04D59-D29C-43B0-8A13-CBAA6ECBD2DD}" type="presParOf" srcId="{895FD99D-C086-432A-8991-F70A6E3E251D}" destId="{45E3C815-E8E0-4700-BD3A-E65EE8173D00}" srcOrd="1" destOrd="0" presId="urn:microsoft.com/office/officeart/2005/8/layout/vList3"/>
    <dgm:cxn modelId="{17614D0D-2E4C-46EA-8543-4E503D54EEAF}" type="presParOf" srcId="{895FD99D-C086-432A-8991-F70A6E3E251D}" destId="{8E6A4AC6-8D8B-403A-84BF-CFB43560605B}" srcOrd="2" destOrd="0" presId="urn:microsoft.com/office/officeart/2005/8/layout/vList3"/>
    <dgm:cxn modelId="{C931F5A8-C6F4-4449-B3B3-8CFAA542285C}" type="presParOf" srcId="{8E6A4AC6-8D8B-403A-84BF-CFB43560605B}" destId="{45EB4653-5F88-4FB2-AA93-D21DD1FCCC6D}" srcOrd="0" destOrd="0" presId="urn:microsoft.com/office/officeart/2005/8/layout/vList3"/>
    <dgm:cxn modelId="{48230083-4230-41B1-A78A-F504A5B3F731}" type="presParOf" srcId="{8E6A4AC6-8D8B-403A-84BF-CFB43560605B}" destId="{9F1C1E70-7221-4C63-B69D-E1A531AC1A3D}" srcOrd="1" destOrd="0" presId="urn:microsoft.com/office/officeart/2005/8/layout/vList3"/>
    <dgm:cxn modelId="{230AEE56-4818-463E-AFAE-79296EED31C2}" type="presParOf" srcId="{895FD99D-C086-432A-8991-F70A6E3E251D}" destId="{C78928FE-7508-4A84-B93E-37D9B22DDAA7}" srcOrd="3" destOrd="0" presId="urn:microsoft.com/office/officeart/2005/8/layout/vList3"/>
    <dgm:cxn modelId="{A56B1955-3E71-4005-BCE4-D0331482D03F}" type="presParOf" srcId="{895FD99D-C086-432A-8991-F70A6E3E251D}" destId="{C9AE3403-D71E-4A59-8E9B-4BF542B138C5}" srcOrd="4" destOrd="0" presId="urn:microsoft.com/office/officeart/2005/8/layout/vList3"/>
    <dgm:cxn modelId="{70EFEB74-C2DF-403F-A65D-659C3305930A}" type="presParOf" srcId="{C9AE3403-D71E-4A59-8E9B-4BF542B138C5}" destId="{BDD61BF2-4B75-4052-BDFB-0896A7E1D514}" srcOrd="0" destOrd="0" presId="urn:microsoft.com/office/officeart/2005/8/layout/vList3"/>
    <dgm:cxn modelId="{41A31729-F17A-4A85-B9E9-B1BE7454ABCF}" type="presParOf" srcId="{C9AE3403-D71E-4A59-8E9B-4BF542B138C5}" destId="{1E91552A-3895-4204-A52C-78985A73A6DD}" srcOrd="1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29F2B4-7074-41D8-864F-892C73DEC709}">
      <dsp:nvSpPr>
        <dsp:cNvPr id="0" name=""/>
        <dsp:cNvSpPr/>
      </dsp:nvSpPr>
      <dsp:spPr>
        <a:xfrm>
          <a:off x="-119802" y="0"/>
          <a:ext cx="7404811" cy="1457330"/>
        </a:xfrm>
        <a:prstGeom prst="roundRect">
          <a:avLst>
            <a:gd name="adj" fmla="val 10000"/>
          </a:avLst>
        </a:prstGeom>
        <a:solidFill>
          <a:schemeClr val="bg2">
            <a:lumMod val="25000"/>
            <a:lumOff val="75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Coordination of smooth transition between ECCE, primary &amp; secondary education systems</a:t>
          </a:r>
          <a:endParaRPr lang="en-TT" sz="2200" b="1" kern="1200" dirty="0">
            <a:solidFill>
              <a:schemeClr val="bg1"/>
            </a:solidFill>
          </a:endParaRPr>
        </a:p>
      </dsp:txBody>
      <dsp:txXfrm>
        <a:off x="-119802" y="0"/>
        <a:ext cx="5867873" cy="1457330"/>
      </dsp:txXfrm>
    </dsp:sp>
    <dsp:sp modelId="{E54917A2-7F18-4028-A5FD-639952FA4001}">
      <dsp:nvSpPr>
        <dsp:cNvPr id="0" name=""/>
        <dsp:cNvSpPr/>
      </dsp:nvSpPr>
      <dsp:spPr>
        <a:xfrm>
          <a:off x="512421" y="1700219"/>
          <a:ext cx="7404811" cy="1457330"/>
        </a:xfrm>
        <a:prstGeom prst="roundRect">
          <a:avLst>
            <a:gd name="adj" fmla="val 10000"/>
          </a:avLst>
        </a:prstGeom>
        <a:solidFill>
          <a:schemeClr val="bg2">
            <a:lumMod val="25000"/>
            <a:lumOff val="75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An integrated concept of education stretching from early childhood through a four-year college/university degree</a:t>
          </a:r>
          <a:endParaRPr lang="en-TT" sz="2200" b="1" kern="1200" dirty="0">
            <a:solidFill>
              <a:schemeClr val="bg1"/>
            </a:solidFill>
          </a:endParaRPr>
        </a:p>
      </dsp:txBody>
      <dsp:txXfrm>
        <a:off x="512421" y="1700219"/>
        <a:ext cx="5772504" cy="1457330"/>
      </dsp:txXfrm>
    </dsp:sp>
    <dsp:sp modelId="{195563EF-E6CA-43B9-B403-0019C5BCEE7F}">
      <dsp:nvSpPr>
        <dsp:cNvPr id="0" name=""/>
        <dsp:cNvSpPr/>
      </dsp:nvSpPr>
      <dsp:spPr>
        <a:xfrm>
          <a:off x="1144645" y="3500447"/>
          <a:ext cx="7404811" cy="1257312"/>
        </a:xfrm>
        <a:prstGeom prst="roundRect">
          <a:avLst>
            <a:gd name="adj" fmla="val 10000"/>
          </a:avLst>
        </a:prstGeom>
        <a:solidFill>
          <a:schemeClr val="bg2">
            <a:lumMod val="25000"/>
            <a:lumOff val="75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Educational preparation among institutions without a break in content</a:t>
          </a:r>
          <a:endParaRPr lang="en-TT" sz="2200" b="1" kern="1200" dirty="0">
            <a:solidFill>
              <a:schemeClr val="bg1"/>
            </a:solidFill>
          </a:endParaRPr>
        </a:p>
      </dsp:txBody>
      <dsp:txXfrm>
        <a:off x="1144645" y="3500447"/>
        <a:ext cx="5772504" cy="1257312"/>
      </dsp:txXfrm>
    </dsp:sp>
    <dsp:sp modelId="{7B56570D-4DAE-4BE8-A1B1-598F213FC384}">
      <dsp:nvSpPr>
        <dsp:cNvPr id="0" name=""/>
        <dsp:cNvSpPr/>
      </dsp:nvSpPr>
      <dsp:spPr>
        <a:xfrm>
          <a:off x="6217941" y="1105142"/>
          <a:ext cx="947264" cy="94726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TT" sz="3600" kern="1200"/>
        </a:p>
      </dsp:txBody>
      <dsp:txXfrm>
        <a:off x="6217941" y="1105142"/>
        <a:ext cx="947264" cy="947264"/>
      </dsp:txXfrm>
    </dsp:sp>
    <dsp:sp modelId="{10D3EB17-3111-44FD-86F9-1252840D54A8}">
      <dsp:nvSpPr>
        <dsp:cNvPr id="0" name=""/>
        <dsp:cNvSpPr/>
      </dsp:nvSpPr>
      <dsp:spPr>
        <a:xfrm>
          <a:off x="6850165" y="2795646"/>
          <a:ext cx="947264" cy="94726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TT" sz="3600" kern="1200"/>
        </a:p>
      </dsp:txBody>
      <dsp:txXfrm>
        <a:off x="6850165" y="2795646"/>
        <a:ext cx="947264" cy="9472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D3CA2D-8257-4EE2-8668-5429E0B19DCF}">
      <dsp:nvSpPr>
        <dsp:cNvPr id="0" name=""/>
        <dsp:cNvSpPr/>
      </dsp:nvSpPr>
      <dsp:spPr>
        <a:xfrm>
          <a:off x="80535" y="1220"/>
          <a:ext cx="2427671" cy="1456602"/>
        </a:xfrm>
        <a:prstGeom prst="rect">
          <a:avLst/>
        </a:prstGeom>
        <a:solidFill>
          <a:srgbClr val="0C7FD6"/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Dual credit </a:t>
          </a:r>
          <a:r>
            <a:rPr lang="en-US" sz="2200" b="1" kern="1200" dirty="0" err="1" smtClean="0"/>
            <a:t>programmes</a:t>
          </a:r>
          <a:endParaRPr lang="en-TT" sz="2200" b="1" kern="1200" dirty="0"/>
        </a:p>
      </dsp:txBody>
      <dsp:txXfrm>
        <a:off x="80535" y="1220"/>
        <a:ext cx="2427671" cy="1456602"/>
      </dsp:txXfrm>
    </dsp:sp>
    <dsp:sp modelId="{B5574461-B342-4F64-BF41-06119135BF76}">
      <dsp:nvSpPr>
        <dsp:cNvPr id="0" name=""/>
        <dsp:cNvSpPr/>
      </dsp:nvSpPr>
      <dsp:spPr>
        <a:xfrm>
          <a:off x="2750973" y="1220"/>
          <a:ext cx="2427671" cy="1456602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143427"/>
                <a:satOff val="-13834"/>
                <a:lumOff val="13296"/>
                <a:alphaOff val="0"/>
                <a:shade val="45000"/>
                <a:satMod val="155000"/>
              </a:schemeClr>
            </a:gs>
            <a:gs pos="60000">
              <a:schemeClr val="accent3">
                <a:shade val="50000"/>
                <a:hueOff val="143427"/>
                <a:satOff val="-13834"/>
                <a:lumOff val="13296"/>
                <a:alphaOff val="0"/>
                <a:shade val="95000"/>
                <a:satMod val="150000"/>
              </a:schemeClr>
            </a:gs>
            <a:gs pos="100000">
              <a:schemeClr val="accent3">
                <a:shade val="50000"/>
                <a:hueOff val="143427"/>
                <a:satOff val="-13834"/>
                <a:lumOff val="13296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Prior learning assessment &amp; recognition (PLAR)</a:t>
          </a:r>
          <a:endParaRPr lang="en-TT" sz="2200" b="1" kern="1200" dirty="0"/>
        </a:p>
      </dsp:txBody>
      <dsp:txXfrm>
        <a:off x="2750973" y="1220"/>
        <a:ext cx="2427671" cy="1456602"/>
      </dsp:txXfrm>
    </dsp:sp>
    <dsp:sp modelId="{3D2EB7FA-F064-47DE-A2C7-A17401C59648}">
      <dsp:nvSpPr>
        <dsp:cNvPr id="0" name=""/>
        <dsp:cNvSpPr/>
      </dsp:nvSpPr>
      <dsp:spPr>
        <a:xfrm>
          <a:off x="5421411" y="1220"/>
          <a:ext cx="2427671" cy="1456602"/>
        </a:xfrm>
        <a:prstGeom prst="rect">
          <a:avLst/>
        </a:prstGeom>
        <a:solidFill>
          <a:srgbClr val="1532AF"/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School-to-work </a:t>
          </a:r>
          <a:r>
            <a:rPr lang="en-US" sz="2200" b="1" kern="1200" dirty="0" err="1" smtClean="0"/>
            <a:t>programmes</a:t>
          </a:r>
          <a:endParaRPr lang="en-TT" sz="2200" b="1" kern="1200" dirty="0"/>
        </a:p>
      </dsp:txBody>
      <dsp:txXfrm>
        <a:off x="5421411" y="1220"/>
        <a:ext cx="2427671" cy="1456602"/>
      </dsp:txXfrm>
    </dsp:sp>
    <dsp:sp modelId="{1A493577-0E90-4137-9B61-CB0FCBF28A9C}">
      <dsp:nvSpPr>
        <dsp:cNvPr id="0" name=""/>
        <dsp:cNvSpPr/>
      </dsp:nvSpPr>
      <dsp:spPr>
        <a:xfrm>
          <a:off x="80535" y="1700590"/>
          <a:ext cx="2427671" cy="1456602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430281"/>
                <a:satOff val="-41502"/>
                <a:lumOff val="39889"/>
                <a:alphaOff val="0"/>
                <a:shade val="45000"/>
                <a:satMod val="155000"/>
              </a:schemeClr>
            </a:gs>
            <a:gs pos="60000">
              <a:schemeClr val="accent3">
                <a:shade val="50000"/>
                <a:hueOff val="430281"/>
                <a:satOff val="-41502"/>
                <a:lumOff val="39889"/>
                <a:alphaOff val="0"/>
                <a:shade val="95000"/>
                <a:satMod val="150000"/>
              </a:schemeClr>
            </a:gs>
            <a:gs pos="100000">
              <a:schemeClr val="accent3">
                <a:shade val="50000"/>
                <a:hueOff val="430281"/>
                <a:satOff val="-41502"/>
                <a:lumOff val="39889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Common general education core</a:t>
          </a:r>
          <a:endParaRPr lang="en-TT" sz="2200" b="1" kern="1200" dirty="0"/>
        </a:p>
      </dsp:txBody>
      <dsp:txXfrm>
        <a:off x="80535" y="1700590"/>
        <a:ext cx="2427671" cy="1456602"/>
      </dsp:txXfrm>
    </dsp:sp>
    <dsp:sp modelId="{F5955F52-34B0-4480-AFD5-BCA18C052673}">
      <dsp:nvSpPr>
        <dsp:cNvPr id="0" name=""/>
        <dsp:cNvSpPr/>
      </dsp:nvSpPr>
      <dsp:spPr>
        <a:xfrm>
          <a:off x="2750973" y="1700590"/>
          <a:ext cx="2427671" cy="1456602"/>
        </a:xfrm>
        <a:prstGeom prst="rect">
          <a:avLst/>
        </a:prstGeom>
        <a:solidFill>
          <a:schemeClr val="bg2">
            <a:lumMod val="50000"/>
            <a:lumOff val="5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Common course numbering</a:t>
          </a:r>
          <a:endParaRPr lang="en-TT" sz="2200" b="1" kern="1200" dirty="0"/>
        </a:p>
      </dsp:txBody>
      <dsp:txXfrm>
        <a:off x="2750973" y="1700590"/>
        <a:ext cx="2427671" cy="1456602"/>
      </dsp:txXfrm>
    </dsp:sp>
    <dsp:sp modelId="{E59EB416-BD6A-41DA-9C03-20CE57E7DCFB}">
      <dsp:nvSpPr>
        <dsp:cNvPr id="0" name=""/>
        <dsp:cNvSpPr/>
      </dsp:nvSpPr>
      <dsp:spPr>
        <a:xfrm>
          <a:off x="5421411" y="1700590"/>
          <a:ext cx="2427671" cy="1456602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430281"/>
                <a:satOff val="-41502"/>
                <a:lumOff val="39889"/>
                <a:alphaOff val="0"/>
                <a:shade val="45000"/>
                <a:satMod val="155000"/>
              </a:schemeClr>
            </a:gs>
            <a:gs pos="60000">
              <a:schemeClr val="accent3">
                <a:shade val="50000"/>
                <a:hueOff val="430281"/>
                <a:satOff val="-41502"/>
                <a:lumOff val="39889"/>
                <a:alphaOff val="0"/>
                <a:shade val="95000"/>
                <a:satMod val="150000"/>
              </a:schemeClr>
            </a:gs>
            <a:gs pos="100000">
              <a:schemeClr val="accent3">
                <a:shade val="50000"/>
                <a:hueOff val="430281"/>
                <a:satOff val="-41502"/>
                <a:lumOff val="39889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Qualifications and credit framework</a:t>
          </a:r>
          <a:endParaRPr lang="en-TT" sz="2200" b="1" kern="1200" dirty="0"/>
        </a:p>
      </dsp:txBody>
      <dsp:txXfrm>
        <a:off x="5421411" y="1700590"/>
        <a:ext cx="2427671" cy="1456602"/>
      </dsp:txXfrm>
    </dsp:sp>
    <dsp:sp modelId="{00D9F308-EB27-454F-BCB4-9D3617856B9F}">
      <dsp:nvSpPr>
        <dsp:cNvPr id="0" name=""/>
        <dsp:cNvSpPr/>
      </dsp:nvSpPr>
      <dsp:spPr>
        <a:xfrm>
          <a:off x="1415754" y="3399960"/>
          <a:ext cx="2427671" cy="1456602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286854"/>
                <a:satOff val="-27668"/>
                <a:lumOff val="26592"/>
                <a:alphaOff val="0"/>
                <a:shade val="45000"/>
                <a:satMod val="155000"/>
              </a:schemeClr>
            </a:gs>
            <a:gs pos="60000">
              <a:schemeClr val="accent3">
                <a:shade val="50000"/>
                <a:hueOff val="286854"/>
                <a:satOff val="-27668"/>
                <a:lumOff val="26592"/>
                <a:alphaOff val="0"/>
                <a:shade val="95000"/>
                <a:satMod val="150000"/>
              </a:schemeClr>
            </a:gs>
            <a:gs pos="100000">
              <a:schemeClr val="accent3">
                <a:shade val="50000"/>
                <a:hueOff val="286854"/>
                <a:satOff val="-27668"/>
                <a:lumOff val="26592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Integrated student unit record data system </a:t>
          </a:r>
          <a:endParaRPr lang="en-TT" sz="2200" b="1" kern="1200" dirty="0"/>
        </a:p>
      </dsp:txBody>
      <dsp:txXfrm>
        <a:off x="1415754" y="3399960"/>
        <a:ext cx="2427671" cy="1456602"/>
      </dsp:txXfrm>
    </dsp:sp>
    <dsp:sp modelId="{8E45A116-808D-4B2F-8E94-9CB6C5BEE311}">
      <dsp:nvSpPr>
        <dsp:cNvPr id="0" name=""/>
        <dsp:cNvSpPr/>
      </dsp:nvSpPr>
      <dsp:spPr>
        <a:xfrm>
          <a:off x="4086192" y="3399960"/>
          <a:ext cx="2427671" cy="1456602"/>
        </a:xfrm>
        <a:prstGeom prst="rect">
          <a:avLst/>
        </a:prstGeom>
        <a:gradFill rotWithShape="0">
          <a:gsLst>
            <a:gs pos="0">
              <a:srgbClr val="1532AF"/>
            </a:gs>
            <a:gs pos="60000">
              <a:schemeClr val="accent3">
                <a:shade val="50000"/>
                <a:hueOff val="143427"/>
                <a:satOff val="-13834"/>
                <a:lumOff val="13296"/>
                <a:alphaOff val="0"/>
                <a:shade val="95000"/>
                <a:satMod val="150000"/>
              </a:schemeClr>
            </a:gs>
            <a:gs pos="100000">
              <a:schemeClr val="accent3">
                <a:shade val="50000"/>
                <a:hueOff val="143427"/>
                <a:satOff val="-13834"/>
                <a:lumOff val="13296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Articulation agreements</a:t>
          </a:r>
          <a:endParaRPr lang="en-TT" sz="2200" b="1" kern="1200" dirty="0"/>
        </a:p>
      </dsp:txBody>
      <dsp:txXfrm>
        <a:off x="4086192" y="3399960"/>
        <a:ext cx="2427671" cy="14566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78D152-5349-46ED-9FA6-D98F4E220633}">
      <dsp:nvSpPr>
        <dsp:cNvPr id="0" name=""/>
        <dsp:cNvSpPr/>
      </dsp:nvSpPr>
      <dsp:spPr>
        <a:xfrm rot="10800000">
          <a:off x="1699813" y="965"/>
          <a:ext cx="5605739" cy="1151363"/>
        </a:xfrm>
        <a:prstGeom prst="homePlate">
          <a:avLst/>
        </a:prstGeom>
        <a:solidFill>
          <a:srgbClr val="0C7FD6"/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772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United States – 100 year history of articulation; state-wide agreements</a:t>
          </a:r>
          <a:endParaRPr lang="en-TT" sz="2300" kern="1200" dirty="0"/>
        </a:p>
      </dsp:txBody>
      <dsp:txXfrm rot="10800000">
        <a:off x="1699813" y="965"/>
        <a:ext cx="5605739" cy="1151363"/>
      </dsp:txXfrm>
    </dsp:sp>
    <dsp:sp modelId="{7B07B9B7-0291-416B-A922-1773E53FDFDB}">
      <dsp:nvSpPr>
        <dsp:cNvPr id="0" name=""/>
        <dsp:cNvSpPr/>
      </dsp:nvSpPr>
      <dsp:spPr>
        <a:xfrm>
          <a:off x="1124131" y="965"/>
          <a:ext cx="1151363" cy="1151363"/>
        </a:xfrm>
        <a:prstGeom prst="ellipse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tint val="5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F1C1E70-7221-4C63-B69D-E1A531AC1A3D}">
      <dsp:nvSpPr>
        <dsp:cNvPr id="0" name=""/>
        <dsp:cNvSpPr/>
      </dsp:nvSpPr>
      <dsp:spPr>
        <a:xfrm rot="10800000">
          <a:off x="1699813" y="1496020"/>
          <a:ext cx="5605739" cy="1151363"/>
        </a:xfrm>
        <a:prstGeom prst="homePlate">
          <a:avLst/>
        </a:prstGeom>
        <a:gradFill rotWithShape="0">
          <a:gsLst>
            <a:gs pos="0">
              <a:schemeClr val="accent3">
                <a:shade val="80000"/>
                <a:hueOff val="266734"/>
                <a:satOff val="-25391"/>
                <a:lumOff val="18897"/>
                <a:alphaOff val="0"/>
                <a:shade val="45000"/>
                <a:satMod val="155000"/>
              </a:schemeClr>
            </a:gs>
            <a:gs pos="60000">
              <a:schemeClr val="accent3">
                <a:shade val="80000"/>
                <a:hueOff val="266734"/>
                <a:satOff val="-25391"/>
                <a:lumOff val="18897"/>
                <a:alphaOff val="0"/>
                <a:shade val="95000"/>
                <a:satMod val="150000"/>
              </a:schemeClr>
            </a:gs>
            <a:gs pos="100000">
              <a:schemeClr val="accent3">
                <a:shade val="80000"/>
                <a:hueOff val="266734"/>
                <a:satOff val="-25391"/>
                <a:lumOff val="1889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772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South Australia – integration of PLAR, articulation with TAFE</a:t>
          </a:r>
          <a:endParaRPr lang="en-TT" sz="2300" kern="1200" dirty="0"/>
        </a:p>
      </dsp:txBody>
      <dsp:txXfrm rot="10800000">
        <a:off x="1699813" y="1496020"/>
        <a:ext cx="5605739" cy="1151363"/>
      </dsp:txXfrm>
    </dsp:sp>
    <dsp:sp modelId="{45EB4653-5F88-4FB2-AA93-D21DD1FCCC6D}">
      <dsp:nvSpPr>
        <dsp:cNvPr id="0" name=""/>
        <dsp:cNvSpPr/>
      </dsp:nvSpPr>
      <dsp:spPr>
        <a:xfrm>
          <a:off x="1124131" y="1496020"/>
          <a:ext cx="1151363" cy="1151363"/>
        </a:xfrm>
        <a:prstGeom prst="ellipse">
          <a:avLst/>
        </a:prstGeom>
        <a:gradFill rotWithShape="0">
          <a:gsLst>
            <a:gs pos="0">
              <a:schemeClr val="accent3">
                <a:tint val="50000"/>
                <a:hueOff val="16218"/>
                <a:satOff val="-750"/>
                <a:lumOff val="7412"/>
                <a:alphaOff val="0"/>
                <a:shade val="45000"/>
                <a:satMod val="155000"/>
              </a:schemeClr>
            </a:gs>
            <a:gs pos="60000">
              <a:schemeClr val="accent3">
                <a:tint val="50000"/>
                <a:hueOff val="16218"/>
                <a:satOff val="-750"/>
                <a:lumOff val="7412"/>
                <a:alphaOff val="0"/>
                <a:shade val="95000"/>
                <a:satMod val="150000"/>
              </a:schemeClr>
            </a:gs>
            <a:gs pos="100000">
              <a:schemeClr val="accent3">
                <a:tint val="50000"/>
                <a:hueOff val="16218"/>
                <a:satOff val="-750"/>
                <a:lumOff val="7412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E91552A-3895-4204-A52C-78985A73A6DD}">
      <dsp:nvSpPr>
        <dsp:cNvPr id="0" name=""/>
        <dsp:cNvSpPr/>
      </dsp:nvSpPr>
      <dsp:spPr>
        <a:xfrm rot="10800000">
          <a:off x="1699813" y="2991074"/>
          <a:ext cx="5605739" cy="1151363"/>
        </a:xfrm>
        <a:prstGeom prst="homePlate">
          <a:avLst/>
        </a:prstGeom>
        <a:gradFill rotWithShape="0">
          <a:gsLst>
            <a:gs pos="0">
              <a:schemeClr val="accent3">
                <a:shade val="80000"/>
                <a:hueOff val="533469"/>
                <a:satOff val="-50782"/>
                <a:lumOff val="37794"/>
                <a:alphaOff val="0"/>
                <a:shade val="45000"/>
                <a:satMod val="155000"/>
              </a:schemeClr>
            </a:gs>
            <a:gs pos="60000">
              <a:schemeClr val="accent3">
                <a:shade val="80000"/>
                <a:hueOff val="533469"/>
                <a:satOff val="-50782"/>
                <a:lumOff val="37794"/>
                <a:alphaOff val="0"/>
                <a:shade val="95000"/>
                <a:satMod val="150000"/>
              </a:schemeClr>
            </a:gs>
            <a:gs pos="100000">
              <a:schemeClr val="accent3">
                <a:shade val="80000"/>
                <a:hueOff val="533469"/>
                <a:satOff val="-50782"/>
                <a:lumOff val="3779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772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South East Asia -  pathways for technical and vocational education graduates</a:t>
          </a:r>
          <a:endParaRPr lang="en-TT" sz="2300" kern="1200" dirty="0"/>
        </a:p>
      </dsp:txBody>
      <dsp:txXfrm rot="10800000">
        <a:off x="1699813" y="2991074"/>
        <a:ext cx="5605739" cy="1151363"/>
      </dsp:txXfrm>
    </dsp:sp>
    <dsp:sp modelId="{BDD61BF2-4B75-4052-BDFB-0896A7E1D514}">
      <dsp:nvSpPr>
        <dsp:cNvPr id="0" name=""/>
        <dsp:cNvSpPr/>
      </dsp:nvSpPr>
      <dsp:spPr>
        <a:xfrm>
          <a:off x="1124131" y="2991074"/>
          <a:ext cx="1151363" cy="1151363"/>
        </a:xfrm>
        <a:prstGeom prst="ellipse">
          <a:avLst/>
        </a:prstGeom>
        <a:gradFill rotWithShape="0">
          <a:gsLst>
            <a:gs pos="0">
              <a:schemeClr val="accent3">
                <a:tint val="50000"/>
                <a:hueOff val="32435"/>
                <a:satOff val="-1499"/>
                <a:lumOff val="14825"/>
                <a:alphaOff val="0"/>
                <a:shade val="45000"/>
                <a:satMod val="155000"/>
              </a:schemeClr>
            </a:gs>
            <a:gs pos="60000">
              <a:schemeClr val="accent3">
                <a:tint val="50000"/>
                <a:hueOff val="32435"/>
                <a:satOff val="-1499"/>
                <a:lumOff val="14825"/>
                <a:alphaOff val="0"/>
                <a:shade val="95000"/>
                <a:satMod val="150000"/>
              </a:schemeClr>
            </a:gs>
            <a:gs pos="100000">
              <a:schemeClr val="accent3">
                <a:tint val="50000"/>
                <a:hueOff val="32435"/>
                <a:satOff val="-1499"/>
                <a:lumOff val="14825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F4B56-893E-4BCF-B008-FBA9C56F8270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AC625-AE7C-4310-AD4F-60ACF6E4B27C}" type="slidenum">
              <a:rPr lang="en-TT" smtClean="0"/>
              <a:pPr/>
              <a:t>‹#›</a:t>
            </a:fld>
            <a:endParaRPr lang="en-T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AC625-AE7C-4310-AD4F-60ACF6E4B27C}" type="slidenum">
              <a:rPr lang="en-TT" smtClean="0"/>
              <a:pPr/>
              <a:t>16</a:t>
            </a:fld>
            <a:endParaRPr lang="en-T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AC625-AE7C-4310-AD4F-60ACF6E4B27C}" type="slidenum">
              <a:rPr lang="en-TT" smtClean="0"/>
              <a:pPr/>
              <a:t>22</a:t>
            </a:fld>
            <a:endParaRPr lang="en-T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F625B-E9C9-47A8-A071-458F21AC0505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49D9C-7FDE-42BE-8F86-D0AF4A96D4ED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F625B-E9C9-47A8-A071-458F21AC0505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49D9C-7FDE-42BE-8F86-D0AF4A96D4ED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F625B-E9C9-47A8-A071-458F21AC0505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49D9C-7FDE-42BE-8F86-D0AF4A96D4ED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F625B-E9C9-47A8-A071-458F21AC0505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49D9C-7FDE-42BE-8F86-D0AF4A96D4ED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F625B-E9C9-47A8-A071-458F21AC0505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49D9C-7FDE-42BE-8F86-D0AF4A96D4ED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F625B-E9C9-47A8-A071-458F21AC0505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49D9C-7FDE-42BE-8F86-D0AF4A96D4ED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F625B-E9C9-47A8-A071-458F21AC0505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49D9C-7FDE-42BE-8F86-D0AF4A96D4ED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F625B-E9C9-47A8-A071-458F21AC0505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49D9C-7FDE-42BE-8F86-D0AF4A96D4ED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F625B-E9C9-47A8-A071-458F21AC0505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49D9C-7FDE-42BE-8F86-D0AF4A96D4ED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F625B-E9C9-47A8-A071-458F21AC0505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49D9C-7FDE-42BE-8F86-D0AF4A96D4ED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F625B-E9C9-47A8-A071-458F21AC0505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49D9C-7FDE-42BE-8F86-D0AF4A96D4ED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FF625B-E9C9-47A8-A071-458F21AC0505}" type="datetimeFigureOut">
              <a:rPr lang="en-US" smtClean="0"/>
              <a:pPr/>
              <a:t>11/16/2011</a:t>
            </a:fld>
            <a:endParaRPr lang="en-T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149D9C-7FDE-42BE-8F86-D0AF4A96D4ED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10" name="Text Box 28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1" name="Picture 27" descr="h gfhf kuymmk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24FB8F2A-FC29-49A2-9EF5-B424963E1DA8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8272466" cy="2428892"/>
          </a:xfrm>
        </p:spPr>
        <p:txBody>
          <a:bodyPr>
            <a:normAutofit fontScale="90000"/>
          </a:bodyPr>
          <a:lstStyle/>
          <a:p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endParaRPr lang="en-TT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28596" y="3643314"/>
            <a:ext cx="8286808" cy="2786082"/>
          </a:xfrm>
          <a:solidFill>
            <a:srgbClr val="085996"/>
          </a:solidFill>
        </p:spPr>
        <p:txBody>
          <a:bodyPr>
            <a:normAutofit fontScale="77500" lnSpcReduction="20000"/>
          </a:bodyPr>
          <a:lstStyle/>
          <a:p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3300" b="1" dirty="0" smtClean="0">
                <a:solidFill>
                  <a:schemeClr val="tx1"/>
                </a:solidFill>
              </a:rPr>
              <a:t>Raquel LM </a:t>
            </a:r>
            <a:r>
              <a:rPr lang="en-US" sz="3300" b="1" dirty="0" err="1" smtClean="0">
                <a:solidFill>
                  <a:schemeClr val="tx1"/>
                </a:solidFill>
              </a:rPr>
              <a:t>Sukhu</a:t>
            </a:r>
            <a:r>
              <a:rPr lang="en-US" sz="33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3300" b="1" dirty="0" smtClean="0">
                <a:solidFill>
                  <a:schemeClr val="tx1"/>
                </a:solidFill>
              </a:rPr>
              <a:t>   </a:t>
            </a:r>
            <a:endParaRPr lang="en-US" sz="3300" dirty="0" smtClean="0">
              <a:solidFill>
                <a:schemeClr val="tx1"/>
              </a:solidFill>
            </a:endParaRPr>
          </a:p>
          <a:p>
            <a:r>
              <a:rPr lang="en-US" sz="3300" b="1" dirty="0" smtClean="0">
                <a:solidFill>
                  <a:schemeClr val="tx1"/>
                </a:solidFill>
              </a:rPr>
              <a:t>Peter C Thomas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National Conference on Quality Assurance in Higher Education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held by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The Accreditation Council of Trinidad and Tobago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November 17 &amp; 18, 2011</a:t>
            </a:r>
          </a:p>
          <a:p>
            <a:endParaRPr lang="en-TT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2400" y="685800"/>
            <a:ext cx="8839200" cy="2671762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The Role of Articulation Agreements in Creating Seamless Education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in the Higher Education Sector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183880" cy="7658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Articulation</a:t>
            </a:r>
            <a:endParaRPr lang="en-T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041036" cy="4187952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The </a:t>
            </a:r>
            <a:r>
              <a:rPr lang="en-US" i="1" dirty="0" smtClean="0"/>
              <a:t>intention of articulation policies </a:t>
            </a:r>
            <a:r>
              <a:rPr lang="en-US" dirty="0" smtClean="0"/>
              <a:t>(in the US context) is not to improve transfer </a:t>
            </a:r>
            <a:r>
              <a:rPr lang="en-US" dirty="0" smtClean="0"/>
              <a:t>rates… </a:t>
            </a:r>
          </a:p>
          <a:p>
            <a:pPr algn="just">
              <a:buClr>
                <a:schemeClr val="tx1"/>
              </a:buClr>
              <a:buNone/>
            </a:pPr>
            <a:endParaRPr lang="en-US" dirty="0" smtClean="0"/>
          </a:p>
          <a:p>
            <a:pPr algn="just">
              <a:buClr>
                <a:schemeClr val="tx1"/>
              </a:buClr>
              <a:buNone/>
            </a:pPr>
            <a:r>
              <a:rPr lang="en-US" dirty="0" smtClean="0"/>
              <a:t>  it is to </a:t>
            </a:r>
            <a:r>
              <a:rPr lang="en-US" u="sng" dirty="0" smtClean="0"/>
              <a:t>prevent the loss of credits</a:t>
            </a:r>
            <a:r>
              <a:rPr lang="en-US" dirty="0" smtClean="0"/>
              <a:t> when students </a:t>
            </a:r>
            <a:r>
              <a:rPr lang="en-US" dirty="0" smtClean="0"/>
              <a:t>transfer.</a:t>
            </a:r>
            <a:endParaRPr lang="en-US" dirty="0" smtClean="0"/>
          </a:p>
          <a:p>
            <a:pPr algn="just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endParaRPr lang="en-TT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183880" cy="7658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Articulation</a:t>
            </a:r>
            <a:endParaRPr lang="en-T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112442" cy="4187952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None/>
            </a:pPr>
            <a:r>
              <a:rPr lang="en-US" dirty="0" smtClean="0"/>
              <a:t>“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movement is multi-directional: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en-US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/>
              <a:t> Vertical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</a:p>
          <a:p>
            <a:pPr lvl="1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upwards or </a:t>
            </a:r>
          </a:p>
          <a:p>
            <a:pPr lvl="1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downwards (reverse)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en-US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/>
              <a:t> Lateral</a:t>
            </a:r>
            <a:r>
              <a:rPr lang="en-US" dirty="0" smtClean="0"/>
              <a:t> </a:t>
            </a:r>
            <a:r>
              <a:rPr lang="en-US" dirty="0" smtClean="0"/>
              <a:t>– between similar institutions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en-US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b="1" dirty="0" err="1" smtClean="0"/>
              <a:t>Swirlers</a:t>
            </a:r>
            <a:r>
              <a:rPr lang="en-US" dirty="0" smtClean="0"/>
              <a:t> </a:t>
            </a:r>
            <a:r>
              <a:rPr lang="en-US" dirty="0" smtClean="0"/>
              <a:t>– frequently alternating between two- and four-year institutions”</a:t>
            </a:r>
          </a:p>
          <a:p>
            <a:pPr algn="just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 algn="just"/>
            <a:endParaRPr lang="en-TT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857288" y="1214422"/>
          <a:ext cx="857256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57158" y="214290"/>
            <a:ext cx="8041004" cy="69437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Articulation Agreements</a:t>
            </a:r>
            <a:endParaRPr kumimoji="0" lang="en-TT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785850" y="1214422"/>
          <a:ext cx="842968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57158" y="214290"/>
            <a:ext cx="9001188" cy="69437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>
              <a:buClr>
                <a:schemeClr val="accent1">
                  <a:lumMod val="75000"/>
                </a:schemeClr>
              </a:buCl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Articulating in Trinidad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&amp;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Tobago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183880" cy="92867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Issues</a:t>
            </a:r>
            <a:endParaRPr lang="en-T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255318" cy="4187952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Differentiation </a:t>
            </a:r>
            <a:r>
              <a:rPr lang="en-US" dirty="0" smtClean="0"/>
              <a:t>and diversification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The </a:t>
            </a:r>
            <a:r>
              <a:rPr lang="en-US" dirty="0" smtClean="0"/>
              <a:t>binary divide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Drift </a:t>
            </a:r>
            <a:r>
              <a:rPr lang="en-US" dirty="0" smtClean="0"/>
              <a:t>(academic; vocational)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US" dirty="0" smtClean="0"/>
          </a:p>
          <a:p>
            <a:pPr marL="401638" indent="-401638"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Ensuring </a:t>
            </a:r>
            <a:r>
              <a:rPr lang="en-US" dirty="0" smtClean="0"/>
              <a:t>mobility, inclusive of </a:t>
            </a:r>
            <a:r>
              <a:rPr lang="en-US" dirty="0" err="1" smtClean="0"/>
              <a:t>swirlers</a:t>
            </a:r>
            <a:r>
              <a:rPr lang="en-US" dirty="0" smtClean="0"/>
              <a:t> and reverse articulation</a:t>
            </a:r>
          </a:p>
          <a:p>
            <a:endParaRPr lang="en-TT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28596" y="1000109"/>
          <a:ext cx="8715404" cy="4774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15404"/>
              </a:tblGrid>
              <a:tr h="615025">
                <a:tc>
                  <a:txBody>
                    <a:bodyPr/>
                    <a:lstStyle/>
                    <a:p>
                      <a:pPr algn="ctr"/>
                      <a:r>
                        <a:rPr lang="en-US" sz="2800" cap="all" baseline="0" dirty="0" smtClean="0"/>
                        <a:t>For students</a:t>
                      </a:r>
                      <a:endParaRPr lang="en-US" sz="2800" cap="all" baseline="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  <a:tr h="1174028">
                <a:tc>
                  <a:txBody>
                    <a:bodyPr/>
                    <a:lstStyle/>
                    <a:p>
                      <a:pPr marL="576263" indent="-576263" algn="l">
                        <a:buAutoNum type="arabicPeriod"/>
                      </a:pPr>
                      <a:r>
                        <a:rPr lang="en-US" sz="3200" dirty="0" smtClean="0"/>
                        <a:t>Improved access and freedom</a:t>
                      </a:r>
                      <a:r>
                        <a:rPr lang="en-US" sz="3200" baseline="0" dirty="0" smtClean="0"/>
                        <a:t> of movement</a:t>
                      </a:r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  <a:tr h="1174028">
                <a:tc>
                  <a:txBody>
                    <a:bodyPr/>
                    <a:lstStyle/>
                    <a:p>
                      <a:pPr marL="576263" indent="-576263" algn="l"/>
                      <a:r>
                        <a:rPr lang="en-US" sz="3200" dirty="0" smtClean="0"/>
                        <a:t>2. Lower </a:t>
                      </a:r>
                      <a:r>
                        <a:rPr lang="en-US" sz="3200" dirty="0" smtClean="0"/>
                        <a:t>rates of drop-out or failure without </a:t>
                      </a:r>
                      <a:r>
                        <a:rPr lang="en-US" sz="3200" dirty="0" smtClean="0"/>
                        <a:t>credit</a:t>
                      </a:r>
                      <a:endParaRPr lang="en-US" sz="320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  <a:tr h="637331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3. Increased programme choice</a:t>
                      </a:r>
                      <a:endParaRPr lang="en-US" sz="320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  <a:tr h="1174028">
                <a:tc>
                  <a:txBody>
                    <a:bodyPr/>
                    <a:lstStyle/>
                    <a:p>
                      <a:pPr marL="512763" indent="-512763" algn="l"/>
                      <a:r>
                        <a:rPr lang="en-US" sz="3200" dirty="0" smtClean="0"/>
                        <a:t>4. Less </a:t>
                      </a:r>
                      <a:r>
                        <a:rPr lang="en-US" sz="3200" dirty="0" smtClean="0"/>
                        <a:t>wastage –</a:t>
                      </a:r>
                      <a:r>
                        <a:rPr lang="en-US" sz="3200" baseline="0" dirty="0" smtClean="0"/>
                        <a:t> time, endeavour, money</a:t>
                      </a:r>
                      <a:endParaRPr lang="en-US" sz="320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255318" cy="92867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Benefits of High Articulation</a:t>
            </a:r>
            <a:endParaRPr lang="en-T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000109"/>
          <a:ext cx="8715404" cy="478634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15404"/>
              </a:tblGrid>
              <a:tr h="553523">
                <a:tc>
                  <a:txBody>
                    <a:bodyPr/>
                    <a:lstStyle/>
                    <a:p>
                      <a:pPr algn="ctr"/>
                      <a:r>
                        <a:rPr lang="en-US" sz="2800" cap="all" baseline="0" dirty="0" smtClean="0"/>
                        <a:t>For students</a:t>
                      </a:r>
                      <a:endParaRPr lang="en-US" sz="2800" cap="all" baseline="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  <a:tr h="1855930">
                <a:tc>
                  <a:txBody>
                    <a:bodyPr/>
                    <a:lstStyle/>
                    <a:p>
                      <a:pPr marL="568325" marR="0" indent="-568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5. The possibility of non-traditional learning experiences being credited towards a degree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  <a:tr h="2376893">
                <a:tc>
                  <a:txBody>
                    <a:bodyPr/>
                    <a:lstStyle/>
                    <a:p>
                      <a:pPr marL="568325" marR="0" indent="-568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6. Opportunities to change concentrations</a:t>
                      </a:r>
                      <a:r>
                        <a:rPr lang="en-US" sz="3200" baseline="0" dirty="0" smtClean="0"/>
                        <a:t> or institutions mid-stream, or to delay final choices whilst still carrying forward relevant credits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255318" cy="92867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Benefits of High Articulation</a:t>
            </a:r>
            <a:endParaRPr lang="en-T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897843" cy="78581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Benefits of High Articulation</a:t>
            </a:r>
            <a:endParaRPr lang="en-TT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715406" cy="47663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15406"/>
              </a:tblGrid>
              <a:tr h="551206">
                <a:tc>
                  <a:txBody>
                    <a:bodyPr/>
                    <a:lstStyle/>
                    <a:p>
                      <a:pPr algn="ctr"/>
                      <a:r>
                        <a:rPr lang="en-US" sz="2800" cap="all" baseline="0" dirty="0" smtClean="0"/>
                        <a:t>For students</a:t>
                      </a:r>
                      <a:endParaRPr lang="en-US" sz="2800" cap="all" baseline="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  <a:tr h="1848162">
                <a:tc>
                  <a:txBody>
                    <a:bodyPr/>
                    <a:lstStyle/>
                    <a:p>
                      <a:pPr marL="568325" marR="0" indent="-568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7. Possibility of moving between institutions in accordance</a:t>
                      </a:r>
                      <a:r>
                        <a:rPr lang="en-US" sz="3200" baseline="0" dirty="0" smtClean="0"/>
                        <a:t> with aspirations</a:t>
                      </a:r>
                      <a:endParaRPr lang="en-US" sz="3200" dirty="0" smtClean="0"/>
                    </a:p>
                    <a:p>
                      <a:endParaRPr lang="en-US" sz="1200" baseline="0" dirty="0" smtClean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  <a:tr h="2366944">
                <a:tc>
                  <a:txBody>
                    <a:bodyPr/>
                    <a:lstStyle/>
                    <a:p>
                      <a:pPr marL="568325" marR="0" indent="-568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8. Opportunities to pursue lifelong learning through the flexible</a:t>
                      </a:r>
                      <a:r>
                        <a:rPr lang="en-US" sz="3200" baseline="0" dirty="0" smtClean="0"/>
                        <a:t> accumulation of credits over a long or short time period</a:t>
                      </a:r>
                    </a:p>
                    <a:p>
                      <a:endParaRPr lang="en-US" sz="1200" baseline="0" dirty="0" smtClean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1"/>
            <a:ext cx="7897843" cy="92866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Benefits of High Articulation</a:t>
            </a:r>
            <a:endParaRPr lang="en-TT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9" y="1000107"/>
          <a:ext cx="8786842" cy="478634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86842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en-US" sz="2800" cap="all" baseline="0" dirty="0" smtClean="0"/>
                        <a:t>For institutions</a:t>
                      </a:r>
                      <a:endParaRPr lang="en-US" sz="2800" cap="all" baseline="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  <a:tr h="2035983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en-US" sz="3200" dirty="0" smtClean="0"/>
                        <a:t>Effective means of facilitating</a:t>
                      </a:r>
                      <a:r>
                        <a:rPr lang="en-US" sz="3200" baseline="0" dirty="0" smtClean="0"/>
                        <a:t> equity under conditions of inter- and intra-institutional differentiation</a:t>
                      </a:r>
                    </a:p>
                    <a:p>
                      <a:pPr marL="514350" indent="-514350">
                        <a:buAutoNum type="arabicPeriod"/>
                      </a:pPr>
                      <a:endParaRPr lang="en-US" sz="1200" baseline="0" dirty="0" smtClean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  <a:tr h="1464480">
                <a:tc>
                  <a:txBody>
                    <a:bodyPr/>
                    <a:lstStyle/>
                    <a:p>
                      <a:pPr marL="522288" indent="-522288"/>
                      <a:r>
                        <a:rPr lang="en-US" sz="3200" dirty="0" smtClean="0"/>
                        <a:t>2. Possibility</a:t>
                      </a:r>
                      <a:r>
                        <a:rPr lang="en-US" sz="3200" baseline="0" dirty="0" smtClean="0"/>
                        <a:t> of greater interdisciplinary programme linkage across institutions</a:t>
                      </a:r>
                      <a:endParaRPr lang="en-US" sz="1200" baseline="0" dirty="0" smtClean="0"/>
                    </a:p>
                    <a:p>
                      <a:endParaRPr lang="en-US" sz="120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Fewer repeaters</a:t>
                      </a:r>
                      <a:r>
                        <a:rPr lang="en-US" sz="3200" baseline="0" dirty="0" smtClean="0"/>
                        <a:t> and drop-outs</a:t>
                      </a:r>
                      <a:endParaRPr lang="en-US" sz="320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7897843" cy="92867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Benefits of High Articulation</a:t>
            </a:r>
            <a:endParaRPr lang="en-TT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9" y="1000109"/>
          <a:ext cx="8786842" cy="478634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786842"/>
              </a:tblGrid>
              <a:tr h="605791">
                <a:tc>
                  <a:txBody>
                    <a:bodyPr/>
                    <a:lstStyle/>
                    <a:p>
                      <a:pPr algn="ctr"/>
                      <a:r>
                        <a:rPr lang="en-US" sz="2800" cap="all" baseline="0" dirty="0" smtClean="0"/>
                        <a:t>For institutions</a:t>
                      </a:r>
                      <a:endParaRPr lang="en-US" sz="2800" cap="all" baseline="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</a:tcPr>
                </a:tc>
              </a:tr>
              <a:tr h="865386">
                <a:tc>
                  <a:txBody>
                    <a:bodyPr/>
                    <a:lstStyle/>
                    <a:p>
                      <a:pPr marL="571500" marR="0" indent="-571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4. Less curriculum duplication / </a:t>
                      </a:r>
                      <a:r>
                        <a:rPr lang="en-US" sz="3200" dirty="0" smtClean="0"/>
                        <a:t>overlap</a:t>
                      </a:r>
                      <a:endParaRPr lang="en-US" sz="1200" baseline="0" dirty="0" smtClean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</a:tr>
              <a:tr h="78581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Increased academic collaboration</a:t>
                      </a:r>
                    </a:p>
                    <a:p>
                      <a:endParaRPr lang="en-US" sz="1200" baseline="0" dirty="0" smtClean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78581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Increased pass rates</a:t>
                      </a:r>
                    </a:p>
                    <a:p>
                      <a:endParaRPr lang="en-US" sz="120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</a:tr>
              <a:tr h="1743545">
                <a:tc>
                  <a:txBody>
                    <a:bodyPr/>
                    <a:lstStyle/>
                    <a:p>
                      <a:pPr marL="522288" indent="-522288"/>
                      <a:r>
                        <a:rPr lang="en-US" sz="3200" dirty="0" smtClean="0"/>
                        <a:t>7. Improved internal institutional efficiency along with the possibility of increasing student numbers</a:t>
                      </a:r>
                      <a:endParaRPr lang="en-US" sz="3200" dirty="0"/>
                    </a:p>
                  </a:txBody>
                  <a:tcPr marL="91954" marR="91954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8858280" cy="418782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sz="3600" b="1" i="1" dirty="0" smtClean="0"/>
              <a:t>“Articulation agreements are the bridge to seamless education through lifelong learning”</a:t>
            </a:r>
            <a:endParaRPr lang="en-US" sz="36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60120" y="4357694"/>
            <a:ext cx="8183880" cy="7772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685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2685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Josey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685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2009)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92685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897843" cy="69375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Best Practice</a:t>
            </a:r>
            <a:endParaRPr lang="en-TT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8625" y="1142985"/>
            <a:ext cx="8183563" cy="478634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 Guiding Principles</a:t>
            </a:r>
          </a:p>
          <a:p>
            <a:pPr algn="just">
              <a:buNone/>
            </a:pPr>
            <a:endParaRPr lang="en-US" sz="1600" dirty="0" smtClean="0"/>
          </a:p>
          <a:p>
            <a:pPr marL="514350" indent="-51435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3200" dirty="0" smtClean="0"/>
              <a:t>Parity among </a:t>
            </a:r>
            <a:r>
              <a:rPr lang="en-US" sz="3200" dirty="0" smtClean="0"/>
              <a:t>institutions</a:t>
            </a:r>
            <a:endParaRPr lang="en-US" sz="3200" dirty="0" smtClean="0"/>
          </a:p>
          <a:p>
            <a:pPr marL="514350" indent="-51435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3200" dirty="0" smtClean="0"/>
              <a:t>Parity of </a:t>
            </a:r>
            <a:r>
              <a:rPr lang="en-US" sz="3200" dirty="0" smtClean="0"/>
              <a:t>students</a:t>
            </a:r>
            <a:endParaRPr lang="en-US" sz="3200" dirty="0" smtClean="0"/>
          </a:p>
          <a:p>
            <a:pPr marL="514350" indent="-51435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3200" dirty="0" smtClean="0"/>
              <a:t>Faculty have primary responsibility for crafting agreements</a:t>
            </a:r>
          </a:p>
          <a:p>
            <a:pPr marL="514350" indent="-51435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3200" dirty="0" smtClean="0"/>
              <a:t>Accommodate students’ transfer without </a:t>
            </a:r>
            <a:r>
              <a:rPr lang="en-US" sz="3200" dirty="0" smtClean="0"/>
              <a:t>a minimum </a:t>
            </a:r>
            <a:r>
              <a:rPr lang="en-US" sz="3200" dirty="0" smtClean="0"/>
              <a:t>of associate degree</a:t>
            </a:r>
            <a:endParaRPr lang="en-US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897843" cy="69375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Best Practice</a:t>
            </a:r>
            <a:endParaRPr lang="en-TT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625" y="1142984"/>
            <a:ext cx="8183563" cy="461646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 Guiding Principles</a:t>
            </a:r>
          </a:p>
          <a:p>
            <a:pPr algn="just">
              <a:buNone/>
            </a:pPr>
            <a:endParaRPr lang="en-US" sz="1600" dirty="0" smtClean="0"/>
          </a:p>
          <a:p>
            <a:pPr marL="514350" indent="-514350" algn="just">
              <a:buClr>
                <a:schemeClr val="tx1"/>
              </a:buClr>
              <a:buSzPct val="90000"/>
              <a:buFont typeface="+mj-lt"/>
              <a:buAutoNum type="arabicPeriod" startAt="5"/>
            </a:pPr>
            <a:r>
              <a:rPr lang="en-US" sz="3200" dirty="0" smtClean="0"/>
              <a:t>Agreements in specific programme majors as well as transfer of programme major courses</a:t>
            </a:r>
          </a:p>
          <a:p>
            <a:pPr marL="514350" indent="-514350" algn="just">
              <a:buClr>
                <a:schemeClr val="tx1"/>
              </a:buClr>
              <a:buSzPct val="90000"/>
              <a:buFont typeface="+mj-lt"/>
              <a:buAutoNum type="arabicPeriod" startAt="5"/>
            </a:pPr>
            <a:r>
              <a:rPr lang="en-US" sz="3200" dirty="0" smtClean="0"/>
              <a:t>Both public and private institutions should participate</a:t>
            </a:r>
          </a:p>
          <a:p>
            <a:pPr marL="514350" indent="-514350" algn="just">
              <a:buClr>
                <a:schemeClr val="tx1"/>
              </a:buClr>
              <a:buSzPct val="90000"/>
              <a:buFont typeface="+mj-lt"/>
              <a:buAutoNum type="arabicPeriod" startAt="5"/>
            </a:pPr>
            <a:r>
              <a:rPr lang="en-US" sz="3200" dirty="0" smtClean="0"/>
              <a:t>Data-driven evaluation of performance of agreements </a:t>
            </a:r>
            <a:endParaRPr lang="en-US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183562" cy="7143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conclusion…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1" y="1428750"/>
            <a:ext cx="8326468" cy="41878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r>
              <a:rPr lang="en-US" sz="3200" dirty="0" smtClean="0"/>
              <a:t>The articulation agreement is a key mechanism upon which the development of a seamless HE system in Trinidad </a:t>
            </a:r>
            <a:r>
              <a:rPr lang="en-US" sz="3200" dirty="0" smtClean="0"/>
              <a:t>&amp; </a:t>
            </a:r>
            <a:r>
              <a:rPr lang="en-US" sz="3200" dirty="0" smtClean="0"/>
              <a:t>Tobago is dependent and as participants in the HE system we must begin to critically evaluate the ways in which we build and employ them.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183562" cy="7143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conclusion…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5721" y="1428750"/>
            <a:ext cx="8326468" cy="41878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600" dirty="0" smtClean="0"/>
          </a:p>
          <a:p>
            <a:pPr marL="0" indent="0" algn="just">
              <a:buNone/>
            </a:pPr>
            <a:r>
              <a:rPr lang="en-US" sz="3600" dirty="0" smtClean="0"/>
              <a:t>Differentiated </a:t>
            </a:r>
            <a:r>
              <a:rPr lang="en-US" sz="3600" dirty="0" smtClean="0"/>
              <a:t>and diversified HE systems with insufficient articulation will, at best, be fragmented systems, far from seamless.</a:t>
            </a:r>
            <a:endParaRPr lang="en-US" sz="36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b="1" i="1" dirty="0" smtClean="0"/>
              <a:t>Thank you!</a:t>
            </a:r>
            <a:endParaRPr lang="en-US" sz="4400" b="1" i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429684" cy="4643470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sz="3200" b="1" dirty="0" smtClean="0"/>
              <a:t> Define </a:t>
            </a:r>
            <a:r>
              <a:rPr lang="en-US" sz="3200" b="1" dirty="0" smtClean="0"/>
              <a:t>seamlessness in education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endParaRPr lang="en-US" sz="3200" b="1" dirty="0" smtClean="0"/>
          </a:p>
          <a:p>
            <a:pPr marL="346075" indent="-346075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sz="3200" b="1" dirty="0" smtClean="0"/>
              <a:t>Identify </a:t>
            </a:r>
            <a:r>
              <a:rPr lang="en-US" sz="3200" b="1" dirty="0" smtClean="0"/>
              <a:t>strategies to achieve seamlessness</a:t>
            </a:r>
          </a:p>
          <a:p>
            <a:pPr algn="just"/>
            <a:endParaRPr lang="en-US" sz="3200" b="1" dirty="0" smtClean="0"/>
          </a:p>
          <a:p>
            <a:pPr marL="401638" indent="-401638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sz="3200" b="1" dirty="0" smtClean="0"/>
              <a:t>Examine articulation </a:t>
            </a:r>
            <a:r>
              <a:rPr lang="en-US" sz="3200" b="1" dirty="0" smtClean="0"/>
              <a:t>agreements as a </a:t>
            </a:r>
            <a:r>
              <a:rPr lang="en-US" sz="3200" b="1" dirty="0" smtClean="0"/>
              <a:t>strategy within HE</a:t>
            </a:r>
            <a:endParaRPr lang="en-US" sz="3200" b="1" dirty="0" smtClean="0"/>
          </a:p>
          <a:p>
            <a:pPr algn="just"/>
            <a:endParaRPr lang="en-US" sz="3200" b="1" dirty="0" smtClean="0"/>
          </a:p>
          <a:p>
            <a:pPr marL="346075" indent="-346075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sz="3200" b="1" dirty="0" smtClean="0"/>
              <a:t>Highlight key </a:t>
            </a:r>
            <a:r>
              <a:rPr lang="en-US" sz="3200" b="1" dirty="0" smtClean="0"/>
              <a:t>issues, benefits and challenges </a:t>
            </a:r>
          </a:p>
          <a:p>
            <a:pPr algn="just"/>
            <a:endParaRPr lang="en-US" sz="3200" b="1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sz="3200" b="1" dirty="0" smtClean="0"/>
              <a:t> Review best </a:t>
            </a:r>
            <a:r>
              <a:rPr lang="en-US" sz="3200" b="1" dirty="0" smtClean="0"/>
              <a:t>practices</a:t>
            </a:r>
            <a:endParaRPr lang="en-TT" sz="32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112125" cy="83663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1"/>
            <a:ext cx="8255000" cy="8572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Seamlessness in education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28625" y="1285875"/>
          <a:ext cx="8429655" cy="4857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792961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572560" cy="857232"/>
          </a:xfrm>
        </p:spPr>
        <p:txBody>
          <a:bodyPr>
            <a:no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Strategies towards Seamlessness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183880" cy="7658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Articulation</a:t>
            </a:r>
            <a:endParaRPr lang="en-T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041036" cy="4187952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“</a:t>
            </a:r>
            <a:r>
              <a:rPr lang="en-US" dirty="0" smtClean="0"/>
              <a:t>generally understood to mean the institutional policies or other structures that are implemented to encourage, facilitate and monitor the student transfer process”</a:t>
            </a:r>
          </a:p>
          <a:p>
            <a:pPr algn="just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“</a:t>
            </a:r>
            <a:r>
              <a:rPr lang="en-US" dirty="0" smtClean="0"/>
              <a:t>refers to the mechanisms that enable student mobility within and among the institutions that comprise the tertiary system”</a:t>
            </a:r>
          </a:p>
          <a:p>
            <a:endParaRPr lang="en-TT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183880" cy="7658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Articulation</a:t>
            </a:r>
            <a:endParaRPr lang="en-T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183880" cy="4187952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“the </a:t>
            </a:r>
            <a:r>
              <a:rPr lang="en-US" dirty="0" smtClean="0"/>
              <a:t>process of coordinating curricula at different levels of education in order to foster the efficiency and effectiveness of the educational process” which is “used as a vehicle to encourage collaboration between educational institutions”</a:t>
            </a:r>
          </a:p>
          <a:p>
            <a:pPr algn="just">
              <a:buClr>
                <a:schemeClr val="tx1"/>
              </a:buClr>
              <a:buNone/>
            </a:pPr>
            <a:endParaRPr lang="en-US" dirty="0" smtClean="0"/>
          </a:p>
          <a:p>
            <a:endParaRPr lang="en-TT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183880" cy="7658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Articulation</a:t>
            </a:r>
            <a:endParaRPr lang="en-T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183880" cy="4187952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“</a:t>
            </a:r>
            <a:r>
              <a:rPr lang="en-US" dirty="0" smtClean="0"/>
              <a:t>Through articulation, credentials from one institution are recognised by another, allowing students to attain advanced standing in a new post secondary programme”</a:t>
            </a:r>
          </a:p>
          <a:p>
            <a:pPr algn="just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endParaRPr lang="en-TT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183880" cy="7658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Articulation</a:t>
            </a:r>
            <a:endParaRPr lang="en-T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183880" cy="4187952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“</a:t>
            </a:r>
            <a:r>
              <a:rPr lang="en-US" dirty="0" smtClean="0"/>
              <a:t>Articulation is closely linked to the concept of ‘transfer’ – “the process of moving a student’s credits across different institutions”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en-US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Numerators </a:t>
            </a:r>
            <a:r>
              <a:rPr lang="en-US" dirty="0" smtClean="0"/>
              <a:t>of the transfer rate tend to be focused on student transfer, and not transfer of </a:t>
            </a:r>
            <a:r>
              <a:rPr lang="en-US" dirty="0" smtClean="0"/>
              <a:t>credits</a:t>
            </a:r>
            <a:endParaRPr lang="en-US" dirty="0" smtClean="0"/>
          </a:p>
          <a:p>
            <a:pPr algn="just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 algn="just"/>
            <a:endParaRPr lang="en-TT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60C426F7CEC044B9D64D5FAE411AC0" ma:contentTypeVersion="2" ma:contentTypeDescription="Create a new document." ma:contentTypeScope="" ma:versionID="5ecdbb735a56c4d7f29415a1a4ab52d7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f9d873ed045ab22ad3054ad32f3cf82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65A4F92-BD01-418E-AE83-EE2672D61149}"/>
</file>

<file path=customXml/itemProps2.xml><?xml version="1.0" encoding="utf-8"?>
<ds:datastoreItem xmlns:ds="http://schemas.openxmlformats.org/officeDocument/2006/customXml" ds:itemID="{FD30CAE5-066F-4BED-9296-C216DC74240E}"/>
</file>

<file path=customXml/itemProps3.xml><?xml version="1.0" encoding="utf-8"?>
<ds:datastoreItem xmlns:ds="http://schemas.openxmlformats.org/officeDocument/2006/customXml" ds:itemID="{DCE98901-729D-4B75-8A34-CEDD48EE76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807</Words>
  <Application>Microsoft Office PowerPoint</Application>
  <PresentationFormat>On-screen Show (4:3)</PresentationFormat>
  <Paragraphs>142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Aspect</vt:lpstr>
      <vt:lpstr>     </vt:lpstr>
      <vt:lpstr>Slide 2</vt:lpstr>
      <vt:lpstr>Objectives</vt:lpstr>
      <vt:lpstr>Seamlessness in education</vt:lpstr>
      <vt:lpstr>Strategies towards Seamlessness</vt:lpstr>
      <vt:lpstr>Articulation</vt:lpstr>
      <vt:lpstr>Articulation</vt:lpstr>
      <vt:lpstr>Articulation</vt:lpstr>
      <vt:lpstr>Articulation</vt:lpstr>
      <vt:lpstr>Articulation</vt:lpstr>
      <vt:lpstr>Articulation</vt:lpstr>
      <vt:lpstr>Slide 12</vt:lpstr>
      <vt:lpstr>Slide 13</vt:lpstr>
      <vt:lpstr>Key Issues</vt:lpstr>
      <vt:lpstr>Benefits of High Articulation</vt:lpstr>
      <vt:lpstr>Benefits of High Articulation</vt:lpstr>
      <vt:lpstr>Benefits of High Articulation</vt:lpstr>
      <vt:lpstr>Benefits of High Articulation</vt:lpstr>
      <vt:lpstr>Benefits of High Articulation</vt:lpstr>
      <vt:lpstr>Best Practice</vt:lpstr>
      <vt:lpstr>Best Practice</vt:lpstr>
      <vt:lpstr>In conclusion…</vt:lpstr>
      <vt:lpstr>In conclusion…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White Arrows</dc:title>
  <dc:creator>www.powerpointstyles.com</dc:creator>
  <dc:description>Image credit to FreeDigitalPhotos.net</dc:description>
  <cp:lastModifiedBy>rsukhu</cp:lastModifiedBy>
  <cp:revision>70</cp:revision>
  <dcterms:created xsi:type="dcterms:W3CDTF">2009-03-23T15:23:24Z</dcterms:created>
  <dcterms:modified xsi:type="dcterms:W3CDTF">2011-11-16T16:02:27Z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0x0101002460C426F7CEC044B9D64D5FAE411AC0</vt:lpwstr>
  </property>
</Properties>
</file>