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34"/>
  </p:notesMasterIdLst>
  <p:sldIdLst>
    <p:sldId id="256" r:id="rId2"/>
    <p:sldId id="257" r:id="rId3"/>
    <p:sldId id="258" r:id="rId4"/>
    <p:sldId id="289" r:id="rId5"/>
    <p:sldId id="259" r:id="rId6"/>
    <p:sldId id="260" r:id="rId7"/>
    <p:sldId id="261" r:id="rId8"/>
    <p:sldId id="275" r:id="rId9"/>
    <p:sldId id="264" r:id="rId10"/>
    <p:sldId id="263" r:id="rId11"/>
    <p:sldId id="262" r:id="rId12"/>
    <p:sldId id="265" r:id="rId13"/>
    <p:sldId id="266" r:id="rId14"/>
    <p:sldId id="267" r:id="rId15"/>
    <p:sldId id="268" r:id="rId16"/>
    <p:sldId id="271" r:id="rId17"/>
    <p:sldId id="272" r:id="rId18"/>
    <p:sldId id="269" r:id="rId19"/>
    <p:sldId id="270" r:id="rId20"/>
    <p:sldId id="273" r:id="rId21"/>
    <p:sldId id="274" r:id="rId22"/>
    <p:sldId id="277" r:id="rId23"/>
    <p:sldId id="276" r:id="rId24"/>
    <p:sldId id="278" r:id="rId25"/>
    <p:sldId id="279" r:id="rId26"/>
    <p:sldId id="281" r:id="rId27"/>
    <p:sldId id="282" r:id="rId28"/>
    <p:sldId id="283" r:id="rId29"/>
    <p:sldId id="284" r:id="rId30"/>
    <p:sldId id="285" r:id="rId31"/>
    <p:sldId id="286"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3074" autoAdjust="0"/>
  </p:normalViewPr>
  <p:slideViewPr>
    <p:cSldViewPr>
      <p:cViewPr varScale="1">
        <p:scale>
          <a:sx n="41" d="100"/>
          <a:sy n="41" d="100"/>
        </p:scale>
        <p:origin x="-2220" y="-96"/>
      </p:cViewPr>
      <p:guideLst>
        <p:guide orient="horz" pos="2160"/>
        <p:guide pos="2880"/>
      </p:guideLst>
    </p:cSldViewPr>
  </p:slideViewPr>
  <p:notesTextViewPr>
    <p:cViewPr>
      <p:scale>
        <a:sx n="100" d="100"/>
        <a:sy n="100" d="100"/>
      </p:scale>
      <p:origin x="0" y="0"/>
    </p:cViewPr>
  </p:notesTextViewPr>
  <p:sorterViewPr>
    <p:cViewPr>
      <p:scale>
        <a:sx n="91" d="100"/>
        <a:sy n="91" d="100"/>
      </p:scale>
      <p:origin x="0" y="4824"/>
    </p:cViewPr>
  </p:sorterViewPr>
  <p:notesViewPr>
    <p:cSldViewPr>
      <p:cViewPr varScale="1">
        <p:scale>
          <a:sx n="56" d="100"/>
          <a:sy n="56" d="100"/>
        </p:scale>
        <p:origin x="-255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cs typeface="+mn-cs"/>
              </a:defRPr>
            </a:lvl1pPr>
          </a:lstStyle>
          <a:p>
            <a:pPr>
              <a:defRPr/>
            </a:pPr>
            <a:endParaRPr/>
          </a:p>
        </p:txBody>
      </p:sp>
      <p:sp>
        <p:nvSpPr>
          <p:cNvPr id="3" name="Date Placeholder 2"/>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cs typeface="+mn-cs"/>
              </a:defRPr>
            </a:lvl1pPr>
          </a:lstStyle>
          <a:p>
            <a:pPr>
              <a:defRPr/>
            </a:pPr>
            <a:fld id="{619D9D5A-B276-4FE1-9A4F-FEE64E66D9B4}" type="datetime1">
              <a:rPr/>
              <a:pPr>
                <a:defRPr/>
              </a:pPr>
              <a:t>11/21/2011</a:t>
            </a:fld>
            <a:endParaRPr/>
          </a:p>
        </p:txBody>
      </p:sp>
      <p:sp>
        <p:nvSpPr>
          <p:cNvPr id="71684" name="Slide Image Placeholder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cs typeface="+mn-cs"/>
              </a:defRPr>
            </a:lvl1pPr>
          </a:lstStyle>
          <a:p>
            <a:pPr>
              <a:defRPr/>
            </a:pPr>
            <a:endParaRPr/>
          </a:p>
        </p:txBody>
      </p:sp>
      <p:sp>
        <p:nvSpPr>
          <p:cNvPr id="7" name="Slide Number Placeholder 6"/>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cs typeface="+mn-cs"/>
              </a:defRPr>
            </a:lvl1pPr>
          </a:lstStyle>
          <a:p>
            <a:pPr>
              <a:defRPr/>
            </a:pPr>
            <a:fld id="{08FD188E-6365-42B5-A915-EC8C9AB4A7A0}"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ampustechnology.com/articles/2011/08/01/innovators-pepperdine.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bwheeler@iu.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A bit about myself:</a:t>
            </a:r>
          </a:p>
          <a:p>
            <a:pPr eaLnBrk="1" hangingPunct="1"/>
            <a:endParaRPr smtClean="0">
              <a:latin typeface="Calibri" pitchFamily="34" charset="0"/>
            </a:endParaRPr>
          </a:p>
          <a:p>
            <a:pPr eaLnBrk="1" hangingPunct="1"/>
            <a:r>
              <a:rPr smtClean="0">
                <a:latin typeface="Calibri" pitchFamily="34" charset="0"/>
              </a:rPr>
              <a:t>UTT</a:t>
            </a:r>
          </a:p>
          <a:p>
            <a:pPr eaLnBrk="1" hangingPunct="1"/>
            <a:endParaRPr smtClean="0">
              <a:latin typeface="Calibri" pitchFamily="34" charset="0"/>
            </a:endParaRPr>
          </a:p>
          <a:p>
            <a:pPr eaLnBrk="1" hangingPunct="1"/>
            <a:r>
              <a:rPr smtClean="0">
                <a:latin typeface="Calibri" pitchFamily="34" charset="0"/>
              </a:rPr>
              <a:t>Show of hands: How many of the attendants are on the T&amp;L side? How many are on the IT side? Neither?</a:t>
            </a:r>
          </a:p>
        </p:txBody>
      </p:sp>
      <p:sp>
        <p:nvSpPr>
          <p:cNvPr id="72708"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27EB1545-E04A-425A-A322-A00DCF8E7050}"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098BC91F-9CC8-4E94-A991-02A8821CFFC0}" type="slidenum">
              <a:rPr smtClean="0"/>
              <a:pPr>
                <a:defRPr/>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txBox="1">
            <a:spLocks noGrp="1"/>
          </p:cNvSpPr>
          <p:nvPr>
            <p:ph type="body" idx="1"/>
          </p:nvPr>
        </p:nvSpPr>
        <p:spPr bwMode="auto">
          <a:noFill/>
        </p:spPr>
        <p:txBody>
          <a:bodyPr numCol="1">
            <a:prstTxWarp prst="textNoShape">
              <a:avLst/>
            </a:prstTxWarp>
          </a:bodyPr>
          <a:lstStyle/>
          <a:p>
            <a:pPr hangingPunct="1"/>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0FBD7804-0EFE-42A6-92E7-22299CB2546A}" type="slidenum">
              <a:rPr smtClean="0"/>
              <a:pPr>
                <a:defRPr/>
              </a:pP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Marshall McLuhan’s birthday just passed …  and I found a quote from him that seems appropriate for what I am trying to express in my presentation:</a:t>
            </a:r>
          </a:p>
          <a:p>
            <a:pPr eaLnBrk="1" hangingPunct="1"/>
            <a:endParaRPr smtClean="0">
              <a:latin typeface="Calibri" pitchFamily="34" charset="0"/>
            </a:endParaRPr>
          </a:p>
          <a:p>
            <a:pPr eaLnBrk="1" hangingPunct="1"/>
            <a:r>
              <a:rPr smtClean="0">
                <a:latin typeface="Calibri" pitchFamily="34" charset="0"/>
              </a:rPr>
              <a:t>Visionary</a:t>
            </a:r>
          </a:p>
          <a:p>
            <a:pPr eaLnBrk="1" hangingPunct="1"/>
            <a:r>
              <a:rPr smtClean="0">
                <a:latin typeface="Calibri" pitchFamily="34" charset="0"/>
              </a:rPr>
              <a:t>media theorist</a:t>
            </a:r>
          </a:p>
          <a:p>
            <a:pPr eaLnBrk="1" hangingPunct="1"/>
            <a:endParaRPr smtClean="0">
              <a:latin typeface="Calibri" pitchFamily="34" charset="0"/>
            </a:endParaRPr>
          </a:p>
        </p:txBody>
      </p:sp>
      <p:sp>
        <p:nvSpPr>
          <p:cNvPr id="83972"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F61434C8-6232-42E3-B37A-54A19418E3AD}"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txBox="1">
            <a:spLocks noGrp="1"/>
          </p:cNvSpPr>
          <p:nvPr>
            <p:ph type="body" sz="quarter" idx="1"/>
          </p:nvPr>
        </p:nvSpPr>
        <p:spPr bwMode="auto">
          <a:noFill/>
        </p:spPr>
        <p:txBody>
          <a:bodyPr numCol="1">
            <a:prstTxWarp prst="textNoShape">
              <a:avLst/>
            </a:prstTxWarp>
          </a:bodyPr>
          <a:lstStyle/>
          <a:p>
            <a:pPr eaLnBrk="1" hangingPunct="1"/>
            <a:endParaRPr smtClean="0">
              <a:latin typeface="Calibri" pitchFamily="34" charset="0"/>
            </a:endParaRPr>
          </a:p>
        </p:txBody>
      </p:sp>
      <p:sp>
        <p:nvSpPr>
          <p:cNvPr id="84996"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414B4566-6775-4310-9E51-4E6248AB5196}"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It may well be that in 2008, </a:t>
            </a:r>
            <a:r>
              <a:rPr i="1" smtClean="0">
                <a:latin typeface="Calibri" pitchFamily="34" charset="0"/>
              </a:rPr>
              <a:t>Course/Learning Management Systems</a:t>
            </a:r>
            <a:r>
              <a:rPr smtClean="0">
                <a:latin typeface="Calibri" pitchFamily="34" charset="0"/>
              </a:rPr>
              <a:t> and </a:t>
            </a:r>
            <a:r>
              <a:rPr i="1" smtClean="0">
                <a:latin typeface="Calibri" pitchFamily="34" charset="0"/>
              </a:rPr>
              <a:t>Faculty Development, Support, and Training</a:t>
            </a:r>
            <a:r>
              <a:rPr smtClean="0">
                <a:latin typeface="Calibri" pitchFamily="34" charset="0"/>
              </a:rPr>
              <a:t> are understood to be aspects of </a:t>
            </a:r>
            <a:r>
              <a:rPr i="1" smtClean="0">
                <a:latin typeface="Calibri" pitchFamily="34" charset="0"/>
              </a:rPr>
              <a:t>E-Learning / Distributed Teaching and Learning.</a:t>
            </a:r>
            <a:r>
              <a:rPr smtClean="0">
                <a:latin typeface="Calibri" pitchFamily="34" charset="0"/>
              </a:rPr>
              <a:t> If so, this may reflect the emerging influence of instructional technology and design both as a key element of the IT organization’s mission and as an expanding niche of the profession.</a:t>
            </a:r>
          </a:p>
        </p:txBody>
      </p:sp>
      <p:sp>
        <p:nvSpPr>
          <p:cNvPr id="86020"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71859D88-02F7-4621-B435-4D8CEAF104EE}"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txBox="1">
            <a:spLocks noGrp="1"/>
          </p:cNvSpPr>
          <p:nvPr>
            <p:ph type="body" idx="1"/>
          </p:nvPr>
        </p:nvSpPr>
        <p:spPr bwMode="auto">
          <a:noFill/>
        </p:spPr>
        <p:txBody>
          <a:bodyPr numCol="1">
            <a:prstTxWarp prst="textNoShape">
              <a:avLst/>
            </a:prstTxWarp>
          </a:bodyPr>
          <a:lstStyle/>
          <a:p>
            <a:pPr hangingPunct="1"/>
            <a:r>
              <a:rPr smtClean="0">
                <a:latin typeface="Calibri" pitchFamily="34" charset="0"/>
              </a:rPr>
              <a:t>We have reached a place where IT as a infrastructure service is now morphing into IT as the academic enabler …</a:t>
            </a:r>
          </a:p>
          <a:p>
            <a:pPr hangingPunct="1"/>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C8B5F9D3-D496-4D41-90FD-F52B914A467A}" type="slidenum">
              <a:rPr smtClean="0"/>
              <a:pPr>
                <a:defRPr/>
              </a:pPr>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txBox="1">
            <a:spLocks noGrp="1"/>
          </p:cNvSpPr>
          <p:nvPr>
            <p:ph type="body" sz="quarter" idx="1"/>
          </p:nvPr>
        </p:nvSpPr>
        <p:spPr bwMode="auto">
          <a:noFill/>
        </p:spPr>
        <p:txBody>
          <a:bodyPr numCol="1">
            <a:prstTxWarp prst="textNoShape">
              <a:avLst/>
            </a:prstTxWarp>
          </a:bodyPr>
          <a:lstStyle/>
          <a:p>
            <a:pPr eaLnBrk="1" hangingPunct="1"/>
            <a:endParaRPr smtClean="0">
              <a:latin typeface="Calibri" pitchFamily="34" charset="0"/>
            </a:endParaRPr>
          </a:p>
        </p:txBody>
      </p:sp>
      <p:sp>
        <p:nvSpPr>
          <p:cNvPr id="88068"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BFE28E9F-8953-4E24-AF67-9B0D3FE0EB74}"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merged the university-wide functions of planning, IT management, and institutional effectiveness and research under the CIO. The CIO's role was also broadened to include vice provost for academic administration, and was realigned under the Office of the Provost. The goal was to create a one-stop shop for information-resource management and advocacy that would improve institutional effectiveness.</a:t>
            </a:r>
          </a:p>
          <a:p>
            <a:pPr eaLnBrk="1" hangingPunct="1"/>
            <a:endParaRPr smtClean="0">
              <a:latin typeface="Calibri" pitchFamily="34" charset="0"/>
            </a:endParaRPr>
          </a:p>
          <a:p>
            <a:pPr eaLnBrk="1" hangingPunct="1"/>
            <a:r>
              <a:rPr smtClean="0">
                <a:latin typeface="Calibri" pitchFamily="34" charset="0"/>
              </a:rPr>
              <a:t>Take web tour: </a:t>
            </a:r>
            <a:r>
              <a:rPr smtClean="0">
                <a:latin typeface="Calibri" pitchFamily="34" charset="0"/>
                <a:hlinkClick r:id="rId3"/>
              </a:rPr>
              <a:t>http://campustechnology.com/articles/2011/08/01/innovators-pepperdine.aspx</a:t>
            </a:r>
            <a:endParaRPr smtClean="0">
              <a:latin typeface="Calibri" pitchFamily="34" charset="0"/>
            </a:endParaRPr>
          </a:p>
        </p:txBody>
      </p:sp>
      <p:sp>
        <p:nvSpPr>
          <p:cNvPr id="89092"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3EB1C409-7BF4-4E97-ABA2-975B9DA15856}"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More precisely, this shift serves to identify and develop opportunities to apply innovations in information technology that will enhance core academic functions in research, teaching and student engagement -- including the implementation of  enterprise wide student, administrative and academic support systems.</a:t>
            </a:r>
          </a:p>
        </p:txBody>
      </p:sp>
      <p:sp>
        <p:nvSpPr>
          <p:cNvPr id="90116"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A1995D8B-8E74-43EF-995E-E833AA915C08}"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txBox="1">
            <a:spLocks noGrp="1"/>
          </p:cNvSpPr>
          <p:nvPr>
            <p:ph type="body" idx="1"/>
          </p:nvPr>
        </p:nvSpPr>
        <p:spPr bwMode="auto">
          <a:noFill/>
        </p:spPr>
        <p:txBody>
          <a:bodyPr numCol="1">
            <a:prstTxWarp prst="textNoShape">
              <a:avLst/>
            </a:prstTxWarp>
          </a:bodyPr>
          <a:lstStyle/>
          <a:p>
            <a:pPr hangingPunct="1"/>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E9373B6A-3C1F-4BAB-8643-AEC2DC9FE4B5}" type="slidenum">
              <a:rPr smtClean="0"/>
              <a:pPr>
                <a:defRPr/>
              </a:pP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txBox="1">
            <a:spLocks noGrp="1"/>
          </p:cNvSpPr>
          <p:nvPr>
            <p:ph type="body" idx="1"/>
          </p:nvPr>
        </p:nvSpPr>
        <p:spPr bwMode="auto">
          <a:noFill/>
        </p:spPr>
        <p:txBody>
          <a:bodyPr numCol="1">
            <a:prstTxWarp prst="textNoShape">
              <a:avLst/>
            </a:prstTxWarp>
          </a:bodyPr>
          <a:lstStyle/>
          <a:p>
            <a:pPr eaLnBrk="1" hangingPunct="1"/>
            <a:endParaRPr smtClean="0">
              <a:latin typeface="Calibri" pitchFamily="34" charset="0"/>
            </a:endParaRPr>
          </a:p>
        </p:txBody>
      </p:sp>
      <p:sp>
        <p:nvSpPr>
          <p:cNvPr id="76804" name="Slide Number Placeholder 3"/>
          <p:cNvSpPr>
            <a:spLocks noGrp="1"/>
          </p:cNvSpPr>
          <p:nvPr>
            <p:ph type="sldNum" sz="quarter" idx="5"/>
          </p:nvPr>
        </p:nvSpPr>
        <p:spPr bwMode="auto">
          <a:ln>
            <a:miter lim="800000"/>
            <a:headEnd/>
            <a:tailEnd/>
          </a:ln>
        </p:spPr>
        <p:txBody>
          <a:bodyPr numCol="1">
            <a:prstTxWarp prst="textNoShape">
              <a:avLst/>
            </a:prstTxWarp>
          </a:bodyPr>
          <a:lstStyle/>
          <a:p>
            <a:pPr fontAlgn="base">
              <a:spcBef>
                <a:spcPct val="0"/>
              </a:spcBef>
              <a:spcAft>
                <a:spcPct val="0"/>
              </a:spcAft>
              <a:defRPr/>
            </a:pPr>
            <a:fld id="{CBF2F75D-53F2-42A5-93EB-0B0AA44C768A}" type="slidenum">
              <a:rPr smtClean="0">
                <a:latin typeface="Calibri" pitchFamily="34" charset="0"/>
              </a:rPr>
              <a:pPr fontAlgn="base">
                <a:spcBef>
                  <a:spcPct val="0"/>
                </a:spcBef>
                <a:spcAft>
                  <a:spcPct val="0"/>
                </a:spcAft>
                <a:defRPr/>
              </a:pPr>
              <a:t>2</a:t>
            </a:fld>
            <a:endParaRPr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Danger: everyone goes their own way IT fiefdoms</a:t>
            </a:r>
          </a:p>
        </p:txBody>
      </p:sp>
      <p:sp>
        <p:nvSpPr>
          <p:cNvPr id="92164"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FCD58715-F935-46BE-BC4A-ADC851129707}"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txBox="1">
            <a:spLocks noGrp="1"/>
          </p:cNvSpPr>
          <p:nvPr>
            <p:ph type="body" sz="quarter" idx="1"/>
          </p:nvPr>
        </p:nvSpPr>
        <p:spPr bwMode="auto">
          <a:noFill/>
        </p:spPr>
        <p:txBody>
          <a:bodyPr numCol="1">
            <a:prstTxWarp prst="textNoShape">
              <a:avLst/>
            </a:prstTxWarp>
          </a:bodyPr>
          <a:lstStyle/>
          <a:p>
            <a:pPr defTabSz="898525" eaLnBrk="1" hangingPunct="1"/>
            <a:r>
              <a:rPr smtClean="0">
                <a:latin typeface="Calibri" pitchFamily="34" charset="0"/>
              </a:rPr>
              <a:t>Given current economic constraints that result in a severe difficulty for hiring required skills, the proposition for a closer alignment and exploration of synergies in both services creates opportunities for cost reduction while simultaneously improving relevant service delivery.  </a:t>
            </a:r>
          </a:p>
          <a:p>
            <a:pPr defTabSz="898525" eaLnBrk="1" hangingPunct="1"/>
            <a:r>
              <a:rPr smtClean="0">
                <a:latin typeface="Calibri" pitchFamily="34" charset="0"/>
              </a:rPr>
              <a:t>OER, Open Source, Cloud computing </a:t>
            </a:r>
          </a:p>
        </p:txBody>
      </p:sp>
      <p:sp>
        <p:nvSpPr>
          <p:cNvPr id="93188"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667904E3-D191-4444-B6A6-BAB981A28D21}"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txBox="1">
            <a:spLocks noGrp="1"/>
          </p:cNvSpPr>
          <p:nvPr>
            <p:ph type="body" idx="1"/>
          </p:nvPr>
        </p:nvSpPr>
        <p:spPr bwMode="auto">
          <a:noFill/>
        </p:spPr>
        <p:txBody>
          <a:bodyPr numCol="1">
            <a:prstTxWarp prst="textNoShape">
              <a:avLst/>
            </a:prstTxWarp>
          </a:bodyPr>
          <a:lstStyle/>
          <a:p>
            <a:pPr marL="228600" indent="-228600" hangingPunct="1">
              <a:buFontTx/>
              <a:buAutoNum type="arabicParenBoth"/>
            </a:pPr>
            <a:r>
              <a:rPr smtClean="0">
                <a:latin typeface="Calibri" pitchFamily="34" charset="0"/>
              </a:rPr>
              <a:t>a transition to comprehensive decision making by the modeling “what-if” scenarios and experimentation with a variety of organizational scenarios.</a:t>
            </a:r>
          </a:p>
          <a:p>
            <a:pPr marL="228600" indent="-228600" hangingPunct="1">
              <a:buFontTx/>
              <a:buAutoNum type="arabicParenBoth"/>
            </a:pPr>
            <a:r>
              <a:rPr smtClean="0">
                <a:latin typeface="Calibri" pitchFamily="34" charset="0"/>
              </a:rPr>
              <a:t>Identifying at risk learners and providing intervention (a veritable early warning system), effective data mining may allow us to provide learners with insight into their own learning habits and recommend ways of improvement</a:t>
            </a:r>
          </a:p>
          <a:p>
            <a:pPr marL="228600" indent="-228600" hangingPunct="1">
              <a:buFontTx/>
              <a:buAutoNum type="arabicParenBoth"/>
            </a:pPr>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0FDE041D-AFE5-4775-8974-72CAEFCBDB1E}" type="slidenum">
              <a:rPr smtClean="0"/>
              <a:pPr>
                <a:defRPr/>
              </a:pPr>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txBox="1">
            <a:spLocks noGrp="1"/>
          </p:cNvSpPr>
          <p:nvPr>
            <p:ph type="body" sz="quarter" idx="1"/>
          </p:nvPr>
        </p:nvSpPr>
        <p:spPr bwMode="auto">
          <a:noFill/>
        </p:spPr>
        <p:txBody>
          <a:bodyPr numCol="1">
            <a:prstTxWarp prst="textNoShape">
              <a:avLst/>
            </a:prstTxWarp>
          </a:bodyPr>
          <a:lstStyle/>
          <a:p>
            <a:pPr eaLnBrk="1" hangingPunct="1"/>
            <a:r>
              <a:rPr sz="1100" smtClean="0">
                <a:latin typeface="Calibri" pitchFamily="34" charset="0"/>
              </a:rPr>
              <a:t>two major sections – IT Services (ITS) headed by a CIO and Teaching &amp; Learning Centre (TLC) headed by an Academic. Both sections will share a combined </a:t>
            </a:r>
            <a:r>
              <a:rPr sz="1100" u="sng" smtClean="0">
                <a:latin typeface="Calibri" pitchFamily="34" charset="0"/>
              </a:rPr>
              <a:t>Technical Support Service unit</a:t>
            </a:r>
            <a:r>
              <a:rPr sz="1100" smtClean="0">
                <a:latin typeface="Calibri" pitchFamily="34" charset="0"/>
              </a:rPr>
              <a:t>, the services of a </a:t>
            </a:r>
            <a:r>
              <a:rPr sz="1100" u="sng" smtClean="0">
                <a:latin typeface="Calibri" pitchFamily="34" charset="0"/>
              </a:rPr>
              <a:t>Business Manager</a:t>
            </a:r>
            <a:r>
              <a:rPr sz="1100" smtClean="0">
                <a:latin typeface="Calibri" pitchFamily="34" charset="0"/>
              </a:rPr>
              <a:t>, and collaborate in </a:t>
            </a:r>
            <a:r>
              <a:rPr sz="1100" u="sng" smtClean="0">
                <a:latin typeface="Calibri" pitchFamily="34" charset="0"/>
              </a:rPr>
              <a:t>Enterprise Planning</a:t>
            </a:r>
            <a:r>
              <a:rPr sz="1100" smtClean="0">
                <a:latin typeface="Calibri" pitchFamily="34" charset="0"/>
              </a:rPr>
              <a:t>.</a:t>
            </a:r>
            <a:endParaRPr sz="3600" smtClean="0">
              <a:latin typeface="Calibri" pitchFamily="34" charset="0"/>
            </a:endParaRPr>
          </a:p>
          <a:p>
            <a:pPr lvl="1" eaLnBrk="1" hangingPunct="1"/>
            <a:endParaRPr sz="1100" smtClean="0">
              <a:latin typeface="Calibri" pitchFamily="34" charset="0"/>
            </a:endParaRPr>
          </a:p>
          <a:p>
            <a:pPr lvl="1" eaLnBrk="1" hangingPunct="1"/>
            <a:r>
              <a:rPr sz="1100" smtClean="0">
                <a:latin typeface="Calibri" pitchFamily="34" charset="0"/>
              </a:rPr>
              <a:t>ITS will be responsible for providing leadership and operational management of the following areas:</a:t>
            </a:r>
          </a:p>
          <a:p>
            <a:pPr lvl="1" eaLnBrk="1" hangingPunct="1"/>
            <a:r>
              <a:rPr sz="1100" smtClean="0">
                <a:latin typeface="Calibri" pitchFamily="34" charset="0"/>
              </a:rPr>
              <a:t>Enterprise Systems &amp; Storage, Network Services, Computer Operations, Desktop (End User) Technology Services, and Enterprise Applications</a:t>
            </a:r>
          </a:p>
          <a:p>
            <a:pPr lvl="1" eaLnBrk="1" hangingPunct="1"/>
            <a:endParaRPr sz="1100" smtClean="0">
              <a:latin typeface="Calibri" pitchFamily="34" charset="0"/>
            </a:endParaRPr>
          </a:p>
          <a:p>
            <a:pPr lvl="1" eaLnBrk="1" hangingPunct="1"/>
            <a:r>
              <a:rPr sz="1100" smtClean="0">
                <a:latin typeface="Calibri" pitchFamily="34" charset="0"/>
              </a:rPr>
              <a:t>Teaching &amp; Learning” will be responsible for planning and management of all services TLC delivers: Course Development, Professional Development, Learning Technologies and Learning Spaces Support. TLC manages and coordinates all aspects of the course and project development process from proposal development to delivery.</a:t>
            </a:r>
            <a:endParaRPr sz="3200" smtClean="0">
              <a:latin typeface="Calibri" pitchFamily="34" charset="0"/>
            </a:endParaRPr>
          </a:p>
          <a:p>
            <a:pPr lvl="1" eaLnBrk="1" hangingPunct="1"/>
            <a:endParaRPr sz="1100" smtClean="0">
              <a:latin typeface="Calibri" pitchFamily="34" charset="0"/>
            </a:endParaRPr>
          </a:p>
          <a:p>
            <a:pPr lvl="1" eaLnBrk="1" hangingPunct="1"/>
            <a:r>
              <a:rPr sz="1100" smtClean="0">
                <a:latin typeface="Calibri" pitchFamily="34" charset="0"/>
              </a:rPr>
              <a:t>Business Management will perform the administrative duties for Payroll, Filling of Positions, Budgeting, Procurement and Facilities for the Department.</a:t>
            </a:r>
            <a:endParaRPr sz="3200" smtClean="0">
              <a:latin typeface="Calibri" pitchFamily="34" charset="0"/>
            </a:endParaRPr>
          </a:p>
          <a:p>
            <a:pPr lvl="1" eaLnBrk="1" hangingPunct="1"/>
            <a:endParaRPr sz="1100" smtClean="0">
              <a:latin typeface="Calibri" pitchFamily="34" charset="0"/>
            </a:endParaRPr>
          </a:p>
          <a:p>
            <a:pPr lvl="1" eaLnBrk="1" hangingPunct="1"/>
            <a:r>
              <a:rPr sz="1100" smtClean="0">
                <a:latin typeface="Calibri" pitchFamily="34" charset="0"/>
              </a:rPr>
              <a:t>Enterprise Planning will be responsible for coordinating the analysis, design, evaluation, and planning of  Academic and Corporate Information Technology Architecture. This includes existing and new technology in all areas using information technology. The unit works with Academic Leadership, IT Managers, TLC and Project Managers to ensure the IT architecture as a whole is appropriately linked, being leveraged to maximum benefit, and ready for future development.</a:t>
            </a:r>
            <a:endParaRPr sz="3200" smtClean="0">
              <a:latin typeface="Calibri" pitchFamily="34" charset="0"/>
            </a:endParaRPr>
          </a:p>
          <a:p>
            <a:pPr eaLnBrk="1" hangingPunct="1"/>
            <a:endParaRPr sz="1100" smtClean="0">
              <a:latin typeface="Calibri" pitchFamily="34" charset="0"/>
            </a:endParaRPr>
          </a:p>
        </p:txBody>
      </p:sp>
      <p:sp>
        <p:nvSpPr>
          <p:cNvPr id="95236"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486E74CC-E3D4-446A-9F49-EB05E67FF214}"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txBox="1">
            <a:spLocks noGrp="1"/>
          </p:cNvSpPr>
          <p:nvPr>
            <p:ph type="body" sz="quarter" idx="1"/>
          </p:nvPr>
        </p:nvSpPr>
        <p:spPr bwMode="auto">
          <a:noFill/>
        </p:spPr>
        <p:txBody>
          <a:bodyPr numCol="1">
            <a:prstTxWarp prst="textNoShape">
              <a:avLst/>
            </a:prstTxWarp>
          </a:bodyPr>
          <a:lstStyle/>
          <a:p>
            <a:pPr marL="223838" indent="-223838" defTabSz="898525" eaLnBrk="1" hangingPunct="1">
              <a:buFontTx/>
              <a:buAutoNum type="arabicPeriod"/>
            </a:pPr>
            <a:r>
              <a:rPr smtClean="0">
                <a:latin typeface="Calibri" pitchFamily="34" charset="0"/>
              </a:rPr>
              <a:t>There is still sufficient hierarchical  thinking and stratification in our Universities to marginalize IT leadership on one hand, and on the other, to disconnect academics from participating in IT/T&amp;L decision making processes</a:t>
            </a:r>
          </a:p>
          <a:p>
            <a:pPr marL="223838" indent="-223838" defTabSz="898525" eaLnBrk="1" hangingPunct="1">
              <a:buFontTx/>
              <a:buAutoNum type="arabicPeriod"/>
            </a:pPr>
            <a:endParaRPr smtClean="0">
              <a:latin typeface="Calibri" pitchFamily="34" charset="0"/>
            </a:endParaRPr>
          </a:p>
          <a:p>
            <a:pPr marL="223838" indent="-223838" defTabSz="898525" eaLnBrk="1" hangingPunct="1">
              <a:buFontTx/>
              <a:buAutoNum type="arabicPeriod"/>
            </a:pPr>
            <a:r>
              <a:rPr smtClean="0">
                <a:latin typeface="Calibri" pitchFamily="34" charset="0"/>
              </a:rPr>
              <a:t>VP IT/T&amp;L position needs to be grounded in an academic appointment. This is a matter of legitimizing a subject area that was historically considered a service, "plumbing", and thus of little intellectual, scholarly or academic merit.</a:t>
            </a:r>
          </a:p>
          <a:p>
            <a:pPr marL="223838" indent="-223838" defTabSz="898525" eaLnBrk="1" hangingPunct="1">
              <a:buFontTx/>
              <a:buAutoNum type="arabicPeriod"/>
            </a:pPr>
            <a:endParaRPr smtClean="0">
              <a:latin typeface="Calibri" pitchFamily="34" charset="0"/>
            </a:endParaRPr>
          </a:p>
        </p:txBody>
      </p:sp>
      <p:sp>
        <p:nvSpPr>
          <p:cNvPr id="96260"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B8FE28FD-B05F-4F3F-AB35-8770B29F9A39}"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The LMS addressed the administrative overhead</a:t>
            </a:r>
          </a:p>
          <a:p>
            <a:pPr eaLnBrk="1" hangingPunct="1"/>
            <a:r>
              <a:rPr smtClean="0">
                <a:latin typeface="Calibri" pitchFamily="34" charset="0"/>
              </a:rPr>
              <a:t>of running a course, and the 2.0 wave is</a:t>
            </a:r>
          </a:p>
          <a:p>
            <a:pPr eaLnBrk="1" hangingPunct="1"/>
            <a:r>
              <a:rPr smtClean="0">
                <a:latin typeface="Calibri" pitchFamily="34" charset="0"/>
              </a:rPr>
              <a:t>producing learner-centered content and tools.</a:t>
            </a:r>
          </a:p>
          <a:p>
            <a:pPr eaLnBrk="1" hangingPunct="1"/>
            <a:r>
              <a:rPr smtClean="0">
                <a:latin typeface="Calibri" pitchFamily="34" charset="0"/>
              </a:rPr>
              <a:t>LA, as the third wave, is the metacognitive</a:t>
            </a:r>
          </a:p>
          <a:p>
            <a:pPr eaLnBrk="1" hangingPunct="1"/>
            <a:r>
              <a:rPr smtClean="0">
                <a:latin typeface="Calibri" pitchFamily="34" charset="0"/>
              </a:rPr>
              <a:t>component, allowing individuals and institutions</a:t>
            </a:r>
          </a:p>
          <a:p>
            <a:pPr eaLnBrk="1" hangingPunct="1"/>
            <a:r>
              <a:rPr smtClean="0">
                <a:latin typeface="Calibri" pitchFamily="34" charset="0"/>
              </a:rPr>
              <a:t>to understand learning and make informed decisions</a:t>
            </a:r>
          </a:p>
          <a:p>
            <a:pPr eaLnBrk="1" hangingPunct="1"/>
            <a:r>
              <a:rPr smtClean="0">
                <a:latin typeface="Calibri" pitchFamily="34" charset="0"/>
              </a:rPr>
              <a:t>about resource allocations and required</a:t>
            </a:r>
          </a:p>
          <a:p>
            <a:pPr eaLnBrk="1" hangingPunct="1"/>
            <a:r>
              <a:rPr smtClean="0">
                <a:latin typeface="Calibri" pitchFamily="34" charset="0"/>
              </a:rPr>
              <a:t>Malcolm Brown, ELI Brief 2011, http://net.educause.edu/ir/library/pdf/ELIB1101.pdf</a:t>
            </a:r>
          </a:p>
        </p:txBody>
      </p:sp>
      <p:sp>
        <p:nvSpPr>
          <p:cNvPr id="97284"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645B12EE-EF84-460D-B8A4-B39F16A13472}"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In 2007 Walt Mossberg, personal-technology columnist for The Wall Street Journal, said during a speech to a group of college presidents and other administrators </a:t>
            </a:r>
            <a:r>
              <a:rPr b="1" smtClean="0">
                <a:latin typeface="Calibri" pitchFamily="34" charset="0"/>
              </a:rPr>
              <a:t>that large technology departments slow the progress of mankind</a:t>
            </a:r>
          </a:p>
        </p:txBody>
      </p:sp>
      <p:sp>
        <p:nvSpPr>
          <p:cNvPr id="74756"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DE61DF3B-78A0-46E0-8F7A-23BE76B1681E}"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txBox="1">
            <a:spLocks noGrp="1"/>
          </p:cNvSpPr>
          <p:nvPr>
            <p:ph type="body" idx="1"/>
          </p:nvPr>
        </p:nvSpPr>
        <p:spPr bwMode="auto">
          <a:noFill/>
        </p:spPr>
        <p:txBody>
          <a:bodyPr numCol="1">
            <a:prstTxWarp prst="textNoShape">
              <a:avLst/>
            </a:prstTxWarp>
          </a:bodyPr>
          <a:lstStyle/>
          <a:p>
            <a:pPr hangingPunct="1"/>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F7926742-7C5B-43BD-805D-C641EB694DE5}" type="slidenum">
              <a:rPr smtClean="0"/>
              <a:pPr>
                <a:defRPr/>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Poll:  who agrees with Mr. Mossberg?</a:t>
            </a:r>
          </a:p>
        </p:txBody>
      </p:sp>
      <p:sp>
        <p:nvSpPr>
          <p:cNvPr id="76804"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965BAFFA-F575-4B27-8AFA-026C900F808B}"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txBox="1">
            <a:spLocks noGrp="1"/>
          </p:cNvSpPr>
          <p:nvPr>
            <p:ph type="body" sz="quarter" idx="1"/>
          </p:nvPr>
        </p:nvSpPr>
        <p:spPr bwMode="auto">
          <a:noFill/>
        </p:spPr>
        <p:txBody>
          <a:bodyPr numCol="1">
            <a:prstTxWarp prst="textNoShape">
              <a:avLst/>
            </a:prstTxWarp>
          </a:bodyPr>
          <a:lstStyle/>
          <a:p>
            <a:pPr eaLnBrk="1" hangingPunct="1"/>
            <a:endParaRPr smtClean="0">
              <a:latin typeface="Calibri" pitchFamily="34" charset="0"/>
            </a:endParaRPr>
          </a:p>
        </p:txBody>
      </p:sp>
      <p:sp>
        <p:nvSpPr>
          <p:cNvPr id="77828"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8D6CF88E-373B-41ED-A942-04F789D6A470}"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txBox="1">
            <a:spLocks noGrp="1"/>
          </p:cNvSpPr>
          <p:nvPr>
            <p:ph type="body" sz="quarter" idx="1"/>
          </p:nvPr>
        </p:nvSpPr>
        <p:spPr bwMode="auto">
          <a:noFill/>
        </p:spPr>
        <p:txBody>
          <a:bodyPr numCol="1">
            <a:prstTxWarp prst="textNoShape">
              <a:avLst/>
            </a:prstTxWarp>
          </a:bodyPr>
          <a:lstStyle/>
          <a:p>
            <a:pPr eaLnBrk="1" hangingPunct="1"/>
            <a:endParaRPr smtClean="0">
              <a:latin typeface="Calibri" pitchFamily="34" charset="0"/>
            </a:endParaRPr>
          </a:p>
          <a:p>
            <a:pPr eaLnBrk="1" hangingPunct="1"/>
            <a:r>
              <a:rPr lang="en-TT" smtClean="0">
                <a:latin typeface="Calibri" pitchFamily="34" charset="0"/>
              </a:rPr>
              <a:t>Major universities have either implemented or are reviewing the role of the CIO and placement of IT within the organization structure principally because of the shift towards the expanded use of IT in delivery, presentation and content of teaching, learning and research.</a:t>
            </a:r>
            <a:endParaRPr smtClean="0">
              <a:latin typeface="Calibri" pitchFamily="34" charset="0"/>
            </a:endParaRPr>
          </a:p>
          <a:p>
            <a:pPr eaLnBrk="1" hangingPunct="1"/>
            <a:endParaRPr smtClean="0">
              <a:latin typeface="Calibri" pitchFamily="34" charset="0"/>
            </a:endParaRPr>
          </a:p>
        </p:txBody>
      </p:sp>
      <p:sp>
        <p:nvSpPr>
          <p:cNvPr id="78852"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84E06C84-BCD2-4180-B8F9-4F0EDB2B9A59}"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TT" smtClean="0">
                <a:latin typeface="Calibri" pitchFamily="34" charset="0"/>
              </a:rPr>
              <a:t>Core ICT capability is now in place and the focus must shift to strategic use of these resources in enabling the core business of the University which is </a:t>
            </a:r>
            <a:r>
              <a:rPr lang="en-TT" b="1" smtClean="0">
                <a:latin typeface="Calibri" pitchFamily="34" charset="0"/>
              </a:rPr>
              <a:t>teaching, learning and research</a:t>
            </a:r>
            <a:endParaRPr smtClean="0">
              <a:latin typeface="Calibri" pitchFamily="34" charset="0"/>
            </a:endParaRPr>
          </a:p>
        </p:txBody>
      </p:sp>
      <p:sp>
        <p:nvSpPr>
          <p:cNvPr id="79876"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167F81A6-CFB2-45D9-8819-20E382D0E247}"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txBox="1">
            <a:spLocks noGrp="1"/>
          </p:cNvSpPr>
          <p:nvPr>
            <p:ph type="body" sz="quarter" idx="1"/>
          </p:nvPr>
        </p:nvSpPr>
        <p:spPr bwMode="auto">
          <a:noFill/>
        </p:spPr>
        <p:txBody>
          <a:bodyPr numCol="1">
            <a:prstTxWarp prst="textNoShape">
              <a:avLst/>
            </a:prstTxWarp>
          </a:bodyPr>
          <a:lstStyle/>
          <a:p>
            <a:pPr eaLnBrk="1" hangingPunct="1"/>
            <a:r>
              <a:rPr smtClean="0">
                <a:latin typeface="Calibri" pitchFamily="34" charset="0"/>
              </a:rPr>
              <a:t>MCRobbie is President of Indiana University</a:t>
            </a:r>
          </a:p>
          <a:p>
            <a:pPr eaLnBrk="1" hangingPunct="1"/>
            <a:r>
              <a:rPr smtClean="0">
                <a:latin typeface="Calibri" pitchFamily="34" charset="0"/>
              </a:rPr>
              <a:t>Brad Wheeler Brad Wheeler (</a:t>
            </a:r>
            <a:r>
              <a:rPr smtClean="0">
                <a:latin typeface="Calibri" pitchFamily="34" charset="0"/>
                <a:hlinkClick r:id="rId3"/>
              </a:rPr>
              <a:t>bwheeler@iu.edu</a:t>
            </a:r>
            <a:r>
              <a:rPr smtClean="0">
                <a:latin typeface="Calibri" pitchFamily="34" charset="0"/>
              </a:rPr>
              <a:t>) is Vice President for Information Technology and Chief Information Officer of Indiana University.</a:t>
            </a:r>
          </a:p>
        </p:txBody>
      </p:sp>
      <p:sp>
        <p:nvSpPr>
          <p:cNvPr id="80900" name="Date Placeholder 3"/>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fld id="{C0C77C0C-0914-4EF5-A332-2CB6B3F92F6B}" type="datetime1">
              <a:rPr lang="en-US" sz="1200">
                <a:solidFill>
                  <a:srgbClr val="000000"/>
                </a:solidFill>
                <a:latin typeface="Calibri" pitchFamily="34" charset="0"/>
              </a:rPr>
              <a:pPr algn="r"/>
              <a:t>11/21/2011</a:t>
            </a:fld>
            <a:endParaRPr 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p>
        </p:txBody>
      </p:sp>
      <p:sp>
        <p:nvSpPr>
          <p:cNvPr id="16" name="Footer Placeholder 16"/>
          <p:cNvSpPr>
            <a:spLocks noGrp="1"/>
          </p:cNvSpPr>
          <p:nvPr>
            <p:ph type="ftr" sz="quarter" idx="11"/>
          </p:nvPr>
        </p:nvSpPr>
        <p:spPr/>
        <p:txBody>
          <a:bodyPr/>
          <a:lstStyle>
            <a:lvl1pPr>
              <a:defRPr/>
            </a:lvl1pPr>
            <a:extLst/>
          </a:lstStyle>
          <a:p>
            <a:pPr>
              <a:defRPr/>
            </a:pPr>
            <a:r>
              <a:rPr lang="en-US"/>
              <a:t>tester</a:t>
            </a:r>
          </a:p>
        </p:txBody>
      </p:sp>
      <p:sp>
        <p:nvSpPr>
          <p:cNvPr id="17" name="Slide Number Placeholder 28"/>
          <p:cNvSpPr>
            <a:spLocks noGrp="1"/>
          </p:cNvSpPr>
          <p:nvPr>
            <p:ph type="sldNum" sz="quarter" idx="12"/>
          </p:nvPr>
        </p:nvSpPr>
        <p:spPr/>
        <p:txBody>
          <a:bodyPr/>
          <a:lstStyle>
            <a:lvl1pPr>
              <a:defRPr/>
            </a:lvl1pPr>
            <a:extLst/>
          </a:lstStyle>
          <a:p>
            <a:pPr>
              <a:defRPr/>
            </a:pPr>
            <a:fld id="{E5506976-B14C-476C-AA36-CBD65DBAB8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tester</a:t>
            </a:r>
          </a:p>
        </p:txBody>
      </p:sp>
      <p:sp>
        <p:nvSpPr>
          <p:cNvPr id="6" name="Slide Number Placeholder 22"/>
          <p:cNvSpPr>
            <a:spLocks noGrp="1"/>
          </p:cNvSpPr>
          <p:nvPr>
            <p:ph type="sldNum" sz="quarter" idx="12"/>
          </p:nvPr>
        </p:nvSpPr>
        <p:spPr/>
        <p:txBody>
          <a:bodyPr/>
          <a:lstStyle>
            <a:lvl1pPr>
              <a:defRPr/>
            </a:lvl1pPr>
          </a:lstStyle>
          <a:p>
            <a:pPr>
              <a:defRPr/>
            </a:pPr>
            <a:fld id="{AD23A897-4415-47C0-88C4-143B19FB75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tester</a:t>
            </a:r>
          </a:p>
        </p:txBody>
      </p:sp>
      <p:sp>
        <p:nvSpPr>
          <p:cNvPr id="6" name="Slide Number Placeholder 22"/>
          <p:cNvSpPr>
            <a:spLocks noGrp="1"/>
          </p:cNvSpPr>
          <p:nvPr>
            <p:ph type="sldNum" sz="quarter" idx="12"/>
          </p:nvPr>
        </p:nvSpPr>
        <p:spPr/>
        <p:txBody>
          <a:bodyPr/>
          <a:lstStyle>
            <a:lvl1pPr>
              <a:defRPr/>
            </a:lvl1pPr>
          </a:lstStyle>
          <a:p>
            <a:pPr>
              <a:defRPr/>
            </a:pPr>
            <a:fld id="{B6CD8273-4F57-43A0-8B32-9FBD37E952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4"/>
            <a:ext cx="7848600" cy="446484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3"/>
          <p:cNvSpPr txBox="1">
            <a:spLocks noGrp="1"/>
          </p:cNvSpPr>
          <p:nvPr>
            <p:ph type="title"/>
          </p:nvPr>
        </p:nvSpPr>
        <p:spPr>
          <a:xfrm>
            <a:off x="914400" y="533396"/>
            <a:ext cx="7772400" cy="1219196"/>
          </a:xfrm>
        </p:spPr>
        <p:txBody>
          <a:bodyPr/>
          <a:lstStyle>
            <a:lvl1pPr>
              <a:defRPr/>
            </a:lvl1pPr>
          </a:lstStyle>
          <a:p>
            <a:pPr lvl="0"/>
            <a:r>
              <a:rPr lang="en-US"/>
              <a:t>Click to edit Master title style</a:t>
            </a:r>
          </a:p>
        </p:txBody>
      </p:sp>
      <p:sp>
        <p:nvSpPr>
          <p:cNvPr id="4" name="Slide Number Placeholder 5"/>
          <p:cNvSpPr txBox="1">
            <a:spLocks noGrp="1"/>
          </p:cNvSpPr>
          <p:nvPr>
            <p:ph type="sldNum" sz="quarter" idx="10"/>
          </p:nvPr>
        </p:nvSpPr>
        <p:spPr/>
        <p:txBody>
          <a:bodyPr/>
          <a:lstStyle>
            <a:lvl1pPr>
              <a:defRPr/>
            </a:lvl1pPr>
          </a:lstStyle>
          <a:p>
            <a:pPr>
              <a:defRPr/>
            </a:pPr>
            <a:fld id="{14CC4643-93E9-43DE-BAF6-9170A9B8C6C5}" type="slidenum">
              <a:rPr lang="en-US"/>
              <a:pPr>
                <a:defRPr/>
              </a:pPr>
              <a:t>‹#›</a:t>
            </a:fld>
            <a:endParaRPr lang="en-US"/>
          </a:p>
        </p:txBody>
      </p:sp>
      <p:sp>
        <p:nvSpPr>
          <p:cNvPr id="5" name="Footer Placeholder 6"/>
          <p:cNvSpPr txBox="1">
            <a:spLocks noGrp="1"/>
          </p:cNvSpPr>
          <p:nvPr>
            <p:ph type="ftr" sz="quarter" idx="11"/>
          </p:nvPr>
        </p:nvSpPr>
        <p:spPr>
          <a:xfrm>
            <a:off x="838200" y="6477000"/>
            <a:ext cx="7772400" cy="381000"/>
          </a:xfrm>
        </p:spPr>
        <p:txBody>
          <a:bodyPr/>
          <a:lstStyle>
            <a:lvl1pPr>
              <a:defRPr/>
            </a:lvl1pPr>
            <a:lvl2pPr marL="0" marR="0" lvl="0" indent="0" algn="r" defTabSz="914400" rtl="0" fontAlgn="auto" hangingPunct="1">
              <a:lnSpc>
                <a:spcPct val="100000"/>
              </a:lnSpc>
              <a:spcBef>
                <a:spcPts val="0"/>
              </a:spcBef>
              <a:spcAft>
                <a:spcPts val="0"/>
              </a:spcAft>
              <a:buNone/>
              <a:tabLst/>
              <a:defRPr lang="en-US" sz="1100" b="0" i="0" u="none" strike="noStrike" kern="1200" cap="none" spc="0" baseline="0">
                <a:solidFill>
                  <a:srgbClr val="BCBCBC"/>
                </a:solidFill>
                <a:uFillTx/>
                <a:latin typeface="Corbel"/>
              </a:defRPr>
            </a:lvl2pPr>
          </a:lstStyle>
          <a:p>
            <a:pPr>
              <a:defRPr/>
            </a:pPr>
            <a:r>
              <a:rPr lang="en-US"/>
              <a:t>tester</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tester</a:t>
            </a:r>
          </a:p>
        </p:txBody>
      </p:sp>
      <p:sp>
        <p:nvSpPr>
          <p:cNvPr id="7" name="Slide Number Placeholder 22"/>
          <p:cNvSpPr>
            <a:spLocks noGrp="1"/>
          </p:cNvSpPr>
          <p:nvPr>
            <p:ph type="sldNum" sz="quarter" idx="12"/>
          </p:nvPr>
        </p:nvSpPr>
        <p:spPr/>
        <p:txBody>
          <a:bodyPr/>
          <a:lstStyle>
            <a:lvl1pPr>
              <a:defRPr/>
            </a:lvl1pPr>
          </a:lstStyle>
          <a:p>
            <a:pPr>
              <a:defRPr/>
            </a:pPr>
            <a:fld id="{AEAA180F-011E-4456-8FC2-1C4FAC424FF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tester</a:t>
            </a:r>
          </a:p>
        </p:txBody>
      </p:sp>
      <p:sp>
        <p:nvSpPr>
          <p:cNvPr id="6" name="Slide Number Placeholder 22"/>
          <p:cNvSpPr>
            <a:spLocks noGrp="1"/>
          </p:cNvSpPr>
          <p:nvPr>
            <p:ph type="sldNum" sz="quarter" idx="12"/>
          </p:nvPr>
        </p:nvSpPr>
        <p:spPr/>
        <p:txBody>
          <a:bodyPr/>
          <a:lstStyle>
            <a:lvl1pPr>
              <a:defRPr/>
            </a:lvl1pPr>
          </a:lstStyle>
          <a:p>
            <a:pPr>
              <a:defRPr/>
            </a:pPr>
            <a:fld id="{256ED687-AA04-4672-BD8A-09EAB1D1E6D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r>
              <a:rPr lang="en-US"/>
              <a:t>tester</a:t>
            </a:r>
          </a:p>
        </p:txBody>
      </p:sp>
      <p:sp>
        <p:nvSpPr>
          <p:cNvPr id="27" name="Slide Number Placeholder 5"/>
          <p:cNvSpPr>
            <a:spLocks noGrp="1"/>
          </p:cNvSpPr>
          <p:nvPr>
            <p:ph type="sldNum" sz="quarter" idx="12"/>
          </p:nvPr>
        </p:nvSpPr>
        <p:spPr/>
        <p:txBody>
          <a:bodyPr/>
          <a:lstStyle>
            <a:lvl1pPr>
              <a:defRPr/>
            </a:lvl1pPr>
            <a:extLst/>
          </a:lstStyle>
          <a:p>
            <a:pPr>
              <a:defRPr/>
            </a:pPr>
            <a:fld id="{8CE7F04F-B128-4041-937C-3280923C75B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
        <p:nvSpPr>
          <p:cNvPr id="4" name="Date Placeholder 3"/>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Footer Placeholder 5"/>
          <p:cNvSpPr txBox="1">
            <a:spLocks noGrp="1"/>
          </p:cNvSpPr>
          <p:nvPr>
            <p:ph type="ftr" sz="quarter" idx="11"/>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
        <p:nvSpPr>
          <p:cNvPr id="4" name="Date Placeholder 3"/>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4"/>
          <p:cNvSpPr txBox="1">
            <a:spLocks noGrp="1"/>
          </p:cNvSpPr>
          <p:nvPr>
            <p:ph type="sldNum" sz="quarter" idx="11"/>
          </p:nvPr>
        </p:nvSpPr>
        <p:spPr/>
        <p:txBody>
          <a:bodyPr/>
          <a:lstStyle>
            <a:lvl1pPr>
              <a:defRPr/>
            </a:lvl1pPr>
          </a:lstStyle>
          <a:p>
            <a:pPr>
              <a:defRPr/>
            </a:pPr>
            <a:fld id="{3E984945-CCE0-4CC0-8F61-EB1FB0048A4A}" type="slidenum">
              <a:rPr lang="en-US"/>
              <a:pPr>
                <a:defRPr/>
              </a:pPr>
              <a:t>‹#›</a:t>
            </a:fld>
            <a:endParaRPr lang="en-US"/>
          </a:p>
        </p:txBody>
      </p:sp>
      <p:sp>
        <p:nvSpPr>
          <p:cNvPr id="7" name="Footer Placeholder 5"/>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
        <p:nvSpPr>
          <p:cNvPr id="4" name="Date Placeholder 3"/>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4"/>
          <p:cNvSpPr txBox="1">
            <a:spLocks noGrp="1"/>
          </p:cNvSpPr>
          <p:nvPr>
            <p:ph type="sldNum" sz="quarter" idx="11"/>
          </p:nvPr>
        </p:nvSpPr>
        <p:spPr/>
        <p:txBody>
          <a:bodyPr/>
          <a:lstStyle>
            <a:lvl1pPr>
              <a:defRPr/>
            </a:lvl1pPr>
          </a:lstStyle>
          <a:p>
            <a:pPr>
              <a:defRPr/>
            </a:pPr>
            <a:fld id="{CCD78C5E-823F-4088-B59A-2DD54C742D24}" type="slidenum">
              <a:rPr lang="en-US"/>
              <a:pPr>
                <a:defRPr/>
              </a:pPr>
              <a:t>‹#›</a:t>
            </a:fld>
            <a:endParaRPr lang="en-US"/>
          </a:p>
        </p:txBody>
      </p:sp>
      <p:sp>
        <p:nvSpPr>
          <p:cNvPr id="7" name="Footer Placeholder 5"/>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
        <p:nvSpPr>
          <p:cNvPr id="4" name="Date Placeholder 3"/>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4"/>
          <p:cNvSpPr txBox="1">
            <a:spLocks noGrp="1"/>
          </p:cNvSpPr>
          <p:nvPr>
            <p:ph type="sldNum" sz="quarter" idx="11"/>
          </p:nvPr>
        </p:nvSpPr>
        <p:spPr/>
        <p:txBody>
          <a:bodyPr/>
          <a:lstStyle>
            <a:lvl1pPr>
              <a:defRPr/>
            </a:lvl1pPr>
          </a:lstStyle>
          <a:p>
            <a:pPr>
              <a:defRPr/>
            </a:pPr>
            <a:fld id="{589B8A9E-B461-42CF-8587-8B25DB762C7A}" type="slidenum">
              <a:rPr lang="en-US"/>
              <a:pPr>
                <a:defRPr/>
              </a:pPr>
              <a:t>‹#›</a:t>
            </a:fld>
            <a:endParaRPr lang="en-US"/>
          </a:p>
        </p:txBody>
      </p:sp>
      <p:sp>
        <p:nvSpPr>
          <p:cNvPr id="7" name="Footer Placeholder 5"/>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5"/>
          <p:cNvSpPr txBox="1">
            <a:spLocks noGrp="1"/>
          </p:cNvSpPr>
          <p:nvPr>
            <p:ph type="sldNum" sz="quarter" idx="11"/>
          </p:nvPr>
        </p:nvSpPr>
        <p:spPr/>
        <p:txBody>
          <a:bodyPr/>
          <a:lstStyle>
            <a:lvl1pPr>
              <a:defRPr/>
            </a:lvl1pPr>
          </a:lstStyle>
          <a:p>
            <a:pPr>
              <a:defRPr/>
            </a:pPr>
            <a:fld id="{B3E2A0A5-D4D8-4EA4-B6AE-03D7FBBE4072}" type="slidenum">
              <a:rPr lang="en-US"/>
              <a:pPr>
                <a:defRPr/>
              </a:pPr>
              <a:t>‹#›</a:t>
            </a:fld>
            <a:endParaRPr lang="en-US"/>
          </a:p>
        </p:txBody>
      </p:sp>
      <p:sp>
        <p:nvSpPr>
          <p:cNvPr id="6" name="Footer Placeholder 6"/>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5"/>
          <p:cNvSpPr txBox="1">
            <a:spLocks noGrp="1"/>
          </p:cNvSpPr>
          <p:nvPr>
            <p:ph type="sldNum" sz="quarter" idx="11"/>
          </p:nvPr>
        </p:nvSpPr>
        <p:spPr/>
        <p:txBody>
          <a:bodyPr/>
          <a:lstStyle>
            <a:lvl1pPr>
              <a:defRPr/>
            </a:lvl1pPr>
          </a:lstStyle>
          <a:p>
            <a:pPr>
              <a:defRPr/>
            </a:pPr>
            <a:fld id="{FE6E8074-60F0-401B-9890-1DB4F53A27AC}" type="slidenum">
              <a:rPr lang="en-US"/>
              <a:pPr>
                <a:defRPr/>
              </a:pPr>
              <a:t>‹#›</a:t>
            </a:fld>
            <a:endParaRPr lang="en-US"/>
          </a:p>
        </p:txBody>
      </p:sp>
      <p:sp>
        <p:nvSpPr>
          <p:cNvPr id="6" name="Footer Placeholder 6"/>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tester</a:t>
            </a:r>
          </a:p>
        </p:txBody>
      </p:sp>
      <p:sp>
        <p:nvSpPr>
          <p:cNvPr id="7" name="Slide Number Placeholder 6"/>
          <p:cNvSpPr>
            <a:spLocks noGrp="1"/>
          </p:cNvSpPr>
          <p:nvPr>
            <p:ph type="sldNum" sz="quarter" idx="12"/>
          </p:nvPr>
        </p:nvSpPr>
        <p:spPr/>
        <p:txBody>
          <a:bodyPr/>
          <a:lstStyle>
            <a:lvl1pPr>
              <a:defRPr/>
            </a:lvl1pPr>
            <a:extLst/>
          </a:lstStyle>
          <a:p>
            <a:pPr>
              <a:defRPr/>
            </a:pPr>
            <a:fld id="{AB527A59-F998-476C-B2DC-B7C2E97F1F8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5"/>
          <p:cNvSpPr txBox="1">
            <a:spLocks noGrp="1"/>
          </p:cNvSpPr>
          <p:nvPr>
            <p:ph type="sldNum" sz="quarter" idx="11"/>
          </p:nvPr>
        </p:nvSpPr>
        <p:spPr/>
        <p:txBody>
          <a:bodyPr/>
          <a:lstStyle>
            <a:lvl1pPr>
              <a:defRPr/>
            </a:lvl1pPr>
          </a:lstStyle>
          <a:p>
            <a:pPr>
              <a:defRPr/>
            </a:pPr>
            <a:fld id="{F43A655C-9654-4FB3-9CB5-B152F7B3199B}" type="slidenum">
              <a:rPr lang="en-US"/>
              <a:pPr>
                <a:defRPr/>
              </a:pPr>
              <a:t>‹#›</a:t>
            </a:fld>
            <a:endParaRPr lang="en-US"/>
          </a:p>
        </p:txBody>
      </p:sp>
      <p:sp>
        <p:nvSpPr>
          <p:cNvPr id="6" name="Footer Placeholder 6"/>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5"/>
          <p:cNvSpPr txBox="1">
            <a:spLocks noGrp="1"/>
          </p:cNvSpPr>
          <p:nvPr>
            <p:ph type="sldNum" sz="quarter" idx="11"/>
          </p:nvPr>
        </p:nvSpPr>
        <p:spPr/>
        <p:txBody>
          <a:bodyPr/>
          <a:lstStyle>
            <a:lvl1pPr>
              <a:defRPr/>
            </a:lvl1pPr>
          </a:lstStyle>
          <a:p>
            <a:pPr>
              <a:defRPr/>
            </a:pPr>
            <a:fld id="{3EC096AB-FBCF-408D-8A10-AB3EB57633C5}" type="slidenum">
              <a:rPr lang="en-US"/>
              <a:pPr>
                <a:defRPr/>
              </a:pPr>
              <a:t>‹#›</a:t>
            </a:fld>
            <a:endParaRPr lang="en-US"/>
          </a:p>
        </p:txBody>
      </p:sp>
      <p:sp>
        <p:nvSpPr>
          <p:cNvPr id="6" name="Footer Placeholder 6"/>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914400" y="1783555"/>
            <a:ext cx="7772400" cy="43886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p:txBody>
          <a:bodyPr/>
          <a:lstStyle>
            <a:lvl1pPr>
              <a:defRPr/>
            </a:lvl1pPr>
          </a:lstStyle>
          <a:p>
            <a:pPr lvl="0"/>
            <a:r>
              <a:rPr lang="en-US"/>
              <a:t>Click to edit Master title style</a:t>
            </a:r>
          </a:p>
        </p:txBody>
      </p:sp>
      <p:sp>
        <p:nvSpPr>
          <p:cNvPr id="4" name="Date Placeholder 4"/>
          <p:cNvSpPr txBox="1">
            <a:spLocks noGrp="1"/>
          </p:cNvSpPr>
          <p:nvPr>
            <p:ph type="dt" sz="half" idx="10"/>
          </p:nvPr>
        </p:nvSpPr>
        <p:spPr/>
        <p:txBody>
          <a:bodyPr/>
          <a:lstStyle>
            <a:lvl1pPr>
              <a:defRPr>
                <a:solidFill>
                  <a:srgbClr val="BCBCBC"/>
                </a:solidFill>
              </a:defRPr>
            </a:lvl1pPr>
          </a:lstStyle>
          <a:p>
            <a:pPr>
              <a:defRPr/>
            </a:pPr>
            <a:endParaRPr lang="en-US"/>
          </a:p>
        </p:txBody>
      </p:sp>
      <p:sp>
        <p:nvSpPr>
          <p:cNvPr id="5" name="Slide Number Placeholder 5"/>
          <p:cNvSpPr txBox="1">
            <a:spLocks noGrp="1"/>
          </p:cNvSpPr>
          <p:nvPr>
            <p:ph type="sldNum" sz="quarter" idx="11"/>
          </p:nvPr>
        </p:nvSpPr>
        <p:spPr/>
        <p:txBody>
          <a:bodyPr/>
          <a:lstStyle>
            <a:lvl1pPr>
              <a:defRPr/>
            </a:lvl1pPr>
          </a:lstStyle>
          <a:p>
            <a:pPr>
              <a:defRPr/>
            </a:pPr>
            <a:fld id="{7CE74F9F-2B10-4471-92F9-7D867708FE75}" type="slidenum">
              <a:rPr lang="en-US"/>
              <a:pPr>
                <a:defRPr/>
              </a:pPr>
              <a:t>‹#›</a:t>
            </a:fld>
            <a:endParaRPr lang="en-US"/>
          </a:p>
        </p:txBody>
      </p:sp>
      <p:sp>
        <p:nvSpPr>
          <p:cNvPr id="6" name="Footer Placeholder 6"/>
          <p:cNvSpPr txBox="1">
            <a:spLocks noGrp="1"/>
          </p:cNvSpPr>
          <p:nvPr>
            <p:ph type="ftr" sz="quarter" idx="12"/>
          </p:nvPr>
        </p:nvSpPr>
        <p:spPr/>
        <p:txBody>
          <a:bodyPr/>
          <a:lstStyle>
            <a:lvl1pPr>
              <a:defRPr>
                <a:solidFill>
                  <a:srgbClr val="BCBCBC"/>
                </a:solidFill>
              </a:defRPr>
            </a:lvl1pPr>
          </a:lstStyle>
          <a:p>
            <a:pPr>
              <a:defRPr/>
            </a:pPr>
            <a:r>
              <a:rPr lang="en-US"/>
              <a:t>tester</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r>
              <a:rPr lang="en-US"/>
              <a:t>tester</a:t>
            </a:r>
          </a:p>
        </p:txBody>
      </p:sp>
      <p:sp>
        <p:nvSpPr>
          <p:cNvPr id="19" name="Slide Number Placeholder 8"/>
          <p:cNvSpPr>
            <a:spLocks noGrp="1"/>
          </p:cNvSpPr>
          <p:nvPr>
            <p:ph type="sldNum" sz="quarter" idx="12"/>
          </p:nvPr>
        </p:nvSpPr>
        <p:spPr/>
        <p:txBody>
          <a:bodyPr/>
          <a:lstStyle>
            <a:lvl1pPr>
              <a:defRPr/>
            </a:lvl1pPr>
            <a:extLst/>
          </a:lstStyle>
          <a:p>
            <a:pPr>
              <a:defRPr/>
            </a:pPr>
            <a:fld id="{39AAA248-F0B4-4AA3-9E83-2FD202650E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tester</a:t>
            </a:r>
          </a:p>
        </p:txBody>
      </p:sp>
      <p:sp>
        <p:nvSpPr>
          <p:cNvPr id="5" name="Slide Number Placeholder 22"/>
          <p:cNvSpPr>
            <a:spLocks noGrp="1"/>
          </p:cNvSpPr>
          <p:nvPr>
            <p:ph type="sldNum" sz="quarter" idx="12"/>
          </p:nvPr>
        </p:nvSpPr>
        <p:spPr/>
        <p:txBody>
          <a:bodyPr/>
          <a:lstStyle>
            <a:lvl1pPr>
              <a:defRPr/>
            </a:lvl1pPr>
          </a:lstStyle>
          <a:p>
            <a:pPr>
              <a:defRPr/>
            </a:pPr>
            <a:fld id="{74B5A8B1-AD6E-444B-ADD3-E3FFBEAC36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r>
              <a:rPr lang="en-US"/>
              <a:t>tester</a:t>
            </a:r>
          </a:p>
        </p:txBody>
      </p:sp>
      <p:sp>
        <p:nvSpPr>
          <p:cNvPr id="4" name="Slide Number Placeholder 3"/>
          <p:cNvSpPr>
            <a:spLocks noGrp="1"/>
          </p:cNvSpPr>
          <p:nvPr>
            <p:ph type="sldNum" sz="quarter" idx="12"/>
          </p:nvPr>
        </p:nvSpPr>
        <p:spPr/>
        <p:txBody>
          <a:bodyPr/>
          <a:lstStyle>
            <a:lvl1pPr>
              <a:defRPr/>
            </a:lvl1pPr>
            <a:extLst/>
          </a:lstStyle>
          <a:p>
            <a:pPr>
              <a:defRPr/>
            </a:pPr>
            <a:fld id="{2181786E-112B-4E8B-A6A0-D85DA807DB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tester</a:t>
            </a:r>
          </a:p>
        </p:txBody>
      </p:sp>
      <p:sp>
        <p:nvSpPr>
          <p:cNvPr id="7" name="Slide Number Placeholder 22"/>
          <p:cNvSpPr>
            <a:spLocks noGrp="1"/>
          </p:cNvSpPr>
          <p:nvPr>
            <p:ph type="sldNum" sz="quarter" idx="12"/>
          </p:nvPr>
        </p:nvSpPr>
        <p:spPr/>
        <p:txBody>
          <a:bodyPr/>
          <a:lstStyle>
            <a:lvl1pPr>
              <a:defRPr/>
            </a:lvl1pPr>
          </a:lstStyle>
          <a:p>
            <a:pPr>
              <a:defRPr/>
            </a:pPr>
            <a:fld id="{C002310F-2633-47DD-A4C5-420D457EB41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r>
              <a:rPr lang="en-US"/>
              <a:t>tester</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4AF7926E-7128-4FB4-85A0-0C0B82233D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r>
              <a:rPr lang="en-US"/>
              <a:t>tester</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F7CFD499-BE3D-4F2C-8637-2C0008A8872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73" r:id="rId1"/>
    <p:sldLayoutId id="2147484267" r:id="rId2"/>
    <p:sldLayoutId id="2147484274" r:id="rId3"/>
    <p:sldLayoutId id="2147484275" r:id="rId4"/>
    <p:sldLayoutId id="2147484276" r:id="rId5"/>
    <p:sldLayoutId id="2147484268" r:id="rId6"/>
    <p:sldLayoutId id="2147484277" r:id="rId7"/>
    <p:sldLayoutId id="2147484269" r:id="rId8"/>
    <p:sldLayoutId id="2147484278" r:id="rId9"/>
    <p:sldLayoutId id="2147484270" r:id="rId10"/>
    <p:sldLayoutId id="2147484271" r:id="rId11"/>
    <p:sldLayoutId id="2147484279" r:id="rId12"/>
    <p:sldLayoutId id="2147484272" r:id="rId13"/>
    <p:sldLayoutId id="2147484280" r:id="rId14"/>
    <p:sldLayoutId id="2147484281" r:id="rId15"/>
    <p:sldLayoutId id="2147484282" r:id="rId16"/>
    <p:sldLayoutId id="2147484283" r:id="rId17"/>
    <p:sldLayoutId id="2147484284" r:id="rId18"/>
    <p:sldLayoutId id="2147484285" r:id="rId19"/>
    <p:sldLayoutId id="2147484286" r:id="rId20"/>
    <p:sldLayoutId id="2147484287" r:id="rId21"/>
    <p:sldLayoutId id="2147484288" r:id="rId22"/>
    <p:sldLayoutId id="2147484289" r:id="rId23"/>
    <p:sldLayoutId id="2147484290" r:id="rId24"/>
    <p:sldLayoutId id="2147484291" r:id="rId25"/>
    <p:sldLayoutId id="2147484292" r:id="rId26"/>
    <p:sldLayoutId id="2147484293" r:id="rId27"/>
    <p:sldLayoutId id="2147484294" r:id="rId28"/>
    <p:sldLayoutId id="2147484295" r:id="rId29"/>
    <p:sldLayoutId id="2147484296" r:id="rId30"/>
    <p:sldLayoutId id="2147484297" r:id="rId31"/>
    <p:sldLayoutId id="2147484298" r:id="rId32"/>
    <p:sldLayoutId id="2147484299" r:id="rId33"/>
    <p:sldLayoutId id="2147484300" r:id="rId34"/>
    <p:sldLayoutId id="2147484301" r:id="rId35"/>
    <p:sldLayoutId id="2147484302" r:id="rId36"/>
    <p:sldLayoutId id="2147484303" r:id="rId37"/>
    <p:sldLayoutId id="2147484304" r:id="rId38"/>
    <p:sldLayoutId id="2147484305" r:id="rId39"/>
    <p:sldLayoutId id="2147484306" r:id="rId40"/>
    <p:sldLayoutId id="2147484307" r:id="rId41"/>
    <p:sldLayoutId id="2147484308" r:id="rId42"/>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3.jpe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campustechnology.com/articles/2011/08/01/innovators-pepperdine.aspx"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914400" y="4191000"/>
            <a:ext cx="7848600" cy="2057400"/>
          </a:xfrm>
        </p:spPr>
        <p:txBody>
          <a:bodyPr/>
          <a:lstStyle/>
          <a:p>
            <a:pPr eaLnBrk="1" hangingPunct="1">
              <a:buFont typeface="Wingdings" pitchFamily="2" charset="2"/>
              <a:buNone/>
            </a:pPr>
            <a:r>
              <a:rPr lang="en-US" sz="2000" smtClean="0"/>
              <a:t>Ulrich Rauch</a:t>
            </a:r>
          </a:p>
          <a:p>
            <a:pPr eaLnBrk="1" hangingPunct="1">
              <a:buFont typeface="Wingdings" pitchFamily="2" charset="2"/>
              <a:buNone/>
            </a:pPr>
            <a:r>
              <a:rPr lang="en-US" sz="2000" smtClean="0"/>
              <a:t>The Learning Centre</a:t>
            </a:r>
          </a:p>
          <a:p>
            <a:pPr eaLnBrk="1" hangingPunct="1">
              <a:buFont typeface="Wingdings" pitchFamily="2" charset="2"/>
              <a:buNone/>
            </a:pPr>
            <a:r>
              <a:rPr lang="en-US" sz="2000" smtClean="0"/>
              <a:t>The University of Trinidad &amp; Tobago</a:t>
            </a:r>
          </a:p>
        </p:txBody>
      </p:sp>
      <p:sp>
        <p:nvSpPr>
          <p:cNvPr id="3" name="Title 1"/>
          <p:cNvSpPr txBox="1">
            <a:spLocks noGrp="1"/>
          </p:cNvSpPr>
          <p:nvPr>
            <p:ph type="title"/>
          </p:nvPr>
        </p:nvSpPr>
        <p:spPr>
          <a:xfrm>
            <a:off x="914400" y="533400"/>
            <a:ext cx="7772400" cy="1219200"/>
          </a:xfrm>
        </p:spPr>
        <p:txBody>
          <a:bodyPr/>
          <a:lstStyle/>
          <a:p>
            <a:pPr algn="ctr" eaLnBrk="1" hangingPunct="1">
              <a:defRPr/>
            </a:pPr>
            <a:r>
              <a:rPr lang="en-US" dirty="0" smtClean="0"/>
              <a:t>Beyond plumbing: Moving IT into the core of the academic enterprise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p:cNvSpPr>
            <a:spLocks noGrp="1"/>
          </p:cNvSpPr>
          <p:nvPr>
            <p:ph idx="4294967295"/>
          </p:nvPr>
        </p:nvSpPr>
        <p:spPr>
          <a:xfrm>
            <a:off x="914400" y="1782763"/>
            <a:ext cx="7772400" cy="4389437"/>
          </a:xfrm>
        </p:spPr>
        <p:txBody>
          <a:bodyPr/>
          <a:lstStyle/>
          <a:p>
            <a:pPr eaLnBrk="1" hangingPunct="1"/>
            <a:endParaRPr lang="en-US" smtClean="0"/>
          </a:p>
        </p:txBody>
      </p:sp>
      <p:pic>
        <p:nvPicPr>
          <p:cNvPr id="48131" name="Picture 8" descr="http://www.treehugger.com/server-room-photo234.jpg"/>
          <p:cNvPicPr>
            <a:picLocks noChangeAspect="1"/>
          </p:cNvPicPr>
          <p:nvPr/>
        </p:nvPicPr>
        <p:blipFill>
          <a:blip r:embed="rId2" cstate="print"/>
          <a:srcRect/>
          <a:stretch>
            <a:fillRect/>
          </a:stretch>
        </p:blipFill>
        <p:spPr bwMode="auto">
          <a:xfrm>
            <a:off x="638175" y="762000"/>
            <a:ext cx="8124825"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“Research and education, the core missions of colleges and universities  … rely on IT to advance the frontiers of scholarship and to perform the essential work of higher education institutions”.</a:t>
            </a:r>
          </a:p>
          <a:p>
            <a:pPr eaLnBrk="1" hangingPunct="1"/>
            <a:endParaRPr lang="en-US" smtClean="0"/>
          </a:p>
          <a:p>
            <a:pPr eaLnBrk="1" hangingPunct="1"/>
            <a:endParaRPr lang="en-US" smtClean="0"/>
          </a:p>
          <a:p>
            <a:pPr eaLnBrk="1" hangingPunct="1">
              <a:buFont typeface="Wingdings" pitchFamily="2" charset="2"/>
              <a:buNone/>
            </a:pPr>
            <a:r>
              <a:rPr lang="en-US" sz="1800" smtClean="0"/>
              <a:t> M. McRobbie and B. Wheeler, Educause Review, Vol 45, #3, 2010</a:t>
            </a:r>
          </a:p>
          <a:p>
            <a:pPr eaLnBrk="1" hangingPunct="1"/>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descr="http://www.highereducation.org/crosstalk/ct0105/images/news_virginia_2.jpg"/>
          <p:cNvPicPr>
            <a:picLocks noGrp="1" noChangeAspect="1"/>
          </p:cNvPicPr>
          <p:nvPr>
            <p:ph idx="4294967295"/>
          </p:nvPr>
        </p:nvPicPr>
        <p:blipFill>
          <a:blip r:embed="rId3" cstate="print"/>
          <a:srcRect/>
          <a:stretch>
            <a:fillRect/>
          </a:stretch>
        </p:blipFill>
        <p:spPr>
          <a:xfrm>
            <a:off x="838200" y="465138"/>
            <a:ext cx="8059738" cy="5783262"/>
          </a:xfrm>
        </p:spPr>
      </p:pic>
      <p:sp>
        <p:nvSpPr>
          <p:cNvPr id="50179" name="TextBox 2"/>
          <p:cNvSpPr txBox="1">
            <a:spLocks noChangeArrowheads="1"/>
          </p:cNvSpPr>
          <p:nvPr/>
        </p:nvSpPr>
        <p:spPr bwMode="auto">
          <a:xfrm>
            <a:off x="1524000" y="6553200"/>
            <a:ext cx="5410200" cy="369888"/>
          </a:xfrm>
          <a:prstGeom prst="rect">
            <a:avLst/>
          </a:prstGeom>
          <a:noFill/>
          <a:ln w="9525">
            <a:noFill/>
            <a:miter lim="800000"/>
            <a:headEnd/>
            <a:tailEnd/>
          </a:ln>
        </p:spPr>
        <p:txBody>
          <a:bodyPr>
            <a:spAutoFit/>
          </a:bodyPr>
          <a:lstStyle/>
          <a:p>
            <a:r>
              <a:rPr lang="en-US"/>
              <a:t>Computer Lab at Virginia Tech</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12141178_7513857e60"/>
          <p:cNvPicPr>
            <a:picLocks noGrp="1" noChangeAspect="1"/>
          </p:cNvPicPr>
          <p:nvPr>
            <p:ph idx="4294967295"/>
          </p:nvPr>
        </p:nvPicPr>
        <p:blipFill>
          <a:blip r:embed="rId3" cstate="print"/>
          <a:srcRect/>
          <a:stretch>
            <a:fillRect/>
          </a:stretch>
        </p:blipFill>
        <p:spPr>
          <a:xfrm>
            <a:off x="1143000" y="838200"/>
            <a:ext cx="7316788" cy="5181600"/>
          </a:xfrm>
        </p:spPr>
      </p:pic>
      <p:sp>
        <p:nvSpPr>
          <p:cNvPr id="51203" name="TextBox 4"/>
          <p:cNvSpPr txBox="1">
            <a:spLocks noChangeArrowheads="1"/>
          </p:cNvSpPr>
          <p:nvPr/>
        </p:nvSpPr>
        <p:spPr bwMode="auto">
          <a:xfrm>
            <a:off x="1447800" y="6400800"/>
            <a:ext cx="6781800" cy="369888"/>
          </a:xfrm>
          <a:prstGeom prst="rect">
            <a:avLst/>
          </a:prstGeom>
          <a:noFill/>
          <a:ln w="9525">
            <a:noFill/>
            <a:miter lim="800000"/>
            <a:headEnd/>
            <a:tailEnd/>
          </a:ln>
        </p:spPr>
        <p:txBody>
          <a:bodyPr>
            <a:spAutoFit/>
          </a:bodyPr>
          <a:lstStyle/>
          <a:p>
            <a:r>
              <a:rPr lang="en-US"/>
              <a:t>Emory University, Cox Hall</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p:cNvPicPr>
          <p:nvPr>
            <p:ph idx="4294967295"/>
          </p:nvPr>
        </p:nvPicPr>
        <p:blipFill>
          <a:blip r:embed="rId2" cstate="print"/>
          <a:srcRect/>
          <a:stretch>
            <a:fillRect/>
          </a:stretch>
        </p:blipFill>
        <p:spPr>
          <a:xfrm>
            <a:off x="1066800" y="762000"/>
            <a:ext cx="7202488" cy="5410200"/>
          </a:xfrm>
        </p:spPr>
      </p:pic>
      <p:sp>
        <p:nvSpPr>
          <p:cNvPr id="52227" name="TextBox 3"/>
          <p:cNvSpPr txBox="1">
            <a:spLocks noChangeArrowheads="1"/>
          </p:cNvSpPr>
          <p:nvPr/>
        </p:nvSpPr>
        <p:spPr bwMode="auto">
          <a:xfrm>
            <a:off x="1600200" y="6477000"/>
            <a:ext cx="5791200" cy="381000"/>
          </a:xfrm>
          <a:prstGeom prst="rect">
            <a:avLst/>
          </a:prstGeom>
          <a:noFill/>
          <a:ln w="9525">
            <a:noFill/>
            <a:miter lim="800000"/>
            <a:headEnd/>
            <a:tailEnd/>
          </a:ln>
        </p:spPr>
        <p:txBody>
          <a:bodyPr>
            <a:spAutoFit/>
          </a:bodyPr>
          <a:lstStyle/>
          <a:p>
            <a:r>
              <a:rPr lang="en-US"/>
              <a:t>UTT Computer Science Lab</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p:cNvPicPr>
          <p:nvPr>
            <p:ph idx="4294967295"/>
          </p:nvPr>
        </p:nvPicPr>
        <p:blipFill>
          <a:blip r:embed="rId2" cstate="print"/>
          <a:srcRect/>
          <a:stretch>
            <a:fillRect/>
          </a:stretch>
        </p:blipFill>
        <p:spPr>
          <a:xfrm>
            <a:off x="958850" y="838200"/>
            <a:ext cx="7319963" cy="4916488"/>
          </a:xfrm>
        </p:spPr>
      </p:pic>
      <p:sp>
        <p:nvSpPr>
          <p:cNvPr id="53251" name="TextBox 3"/>
          <p:cNvSpPr txBox="1">
            <a:spLocks noChangeArrowheads="1"/>
          </p:cNvSpPr>
          <p:nvPr/>
        </p:nvSpPr>
        <p:spPr bwMode="auto">
          <a:xfrm>
            <a:off x="1600200" y="6172200"/>
            <a:ext cx="6705600" cy="369888"/>
          </a:xfrm>
          <a:prstGeom prst="rect">
            <a:avLst/>
          </a:prstGeom>
          <a:noFill/>
          <a:ln w="9525">
            <a:noFill/>
            <a:miter lim="800000"/>
            <a:headEnd/>
            <a:tailEnd/>
          </a:ln>
        </p:spPr>
        <p:txBody>
          <a:bodyPr>
            <a:spAutoFit/>
          </a:bodyPr>
          <a:lstStyle/>
          <a:p>
            <a:r>
              <a:rPr lang="en-US"/>
              <a:t>UTT Video-Conferencing  with remote instructor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4"/>
          <p:cNvSpPr>
            <a:spLocks noGrp="1"/>
          </p:cNvSpPr>
          <p:nvPr>
            <p:ph idx="4294967295"/>
          </p:nvPr>
        </p:nvSpPr>
        <p:spPr>
          <a:xfrm>
            <a:off x="914400" y="1782763"/>
            <a:ext cx="7772400" cy="4389437"/>
          </a:xfrm>
        </p:spPr>
        <p:txBody>
          <a:bodyPr/>
          <a:lstStyle/>
          <a:p>
            <a:pPr eaLnBrk="1" hangingPunct="1"/>
            <a:endParaRPr lang="en-US" smtClean="0"/>
          </a:p>
        </p:txBody>
      </p:sp>
      <p:sp>
        <p:nvSpPr>
          <p:cNvPr id="54275" name="Slide Number Placeholder 7"/>
          <p:cNvSpPr txBox="1">
            <a:spLocks noChangeArrowheads="1"/>
          </p:cNvSpPr>
          <p:nvPr/>
        </p:nvSpPr>
        <p:spPr bwMode="auto">
          <a:xfrm>
            <a:off x="8686800" y="6416675"/>
            <a:ext cx="457200" cy="365125"/>
          </a:xfrm>
          <a:prstGeom prst="rect">
            <a:avLst/>
          </a:prstGeom>
          <a:noFill/>
          <a:ln w="9525">
            <a:noFill/>
            <a:miter lim="800000"/>
            <a:headEnd/>
            <a:tailEnd/>
          </a:ln>
        </p:spPr>
        <p:txBody>
          <a:bodyPr anchor="b"/>
          <a:lstStyle/>
          <a:p>
            <a:endParaRPr lang="en-US" sz="1200">
              <a:solidFill>
                <a:srgbClr val="D6ECFF"/>
              </a:solidFill>
              <a:latin typeface="Corbel" pitchFamily="34" charset="0"/>
            </a:endParaRPr>
          </a:p>
        </p:txBody>
      </p:sp>
      <p:pic>
        <p:nvPicPr>
          <p:cNvPr id="54276" name="Picture 2"/>
          <p:cNvPicPr>
            <a:picLocks noChangeAspect="1"/>
          </p:cNvPicPr>
          <p:nvPr/>
        </p:nvPicPr>
        <p:blipFill>
          <a:blip r:embed="rId3" cstate="print"/>
          <a:srcRect/>
          <a:stretch>
            <a:fillRect/>
          </a:stretch>
        </p:blipFill>
        <p:spPr bwMode="auto">
          <a:xfrm>
            <a:off x="609600" y="914400"/>
            <a:ext cx="7724775" cy="502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descr="media\image23.jpeg"/>
          <p:cNvSpPr>
            <a:spLocks noGrp="1"/>
          </p:cNvSpPr>
          <p:nvPr>
            <p:ph idx="4294967295"/>
          </p:nvPr>
        </p:nvSpPr>
        <p:spPr>
          <a:xfrm>
            <a:off x="914400" y="685800"/>
            <a:ext cx="7772400" cy="5334000"/>
          </a:xfrm>
          <a:blipFill dpi="0" rotWithShape="1">
            <a:blip r:embed="rId3" r:link="rId4" cstate="print"/>
            <a:srcRect/>
            <a:tile tx="0" ty="0" sx="100000" sy="100000" flip="none" algn="tl"/>
          </a:blipFill>
        </p:spPr>
        <p:txBody>
          <a:bodyPr/>
          <a:lstStyle/>
          <a:p>
            <a:pPr eaLnBrk="1" hangingPunct="1"/>
            <a:endParaRPr lang="en-US" smtClean="0"/>
          </a:p>
          <a:p>
            <a:pPr eaLnBrk="1" hangingPunct="1">
              <a:buFont typeface="Wingdings" pitchFamily="2" charset="2"/>
              <a:buNone/>
            </a:pPr>
            <a:r>
              <a:rPr lang="en-US" sz="3200" smtClean="0">
                <a:solidFill>
                  <a:schemeClr val="bg1"/>
                </a:solidFill>
              </a:rPr>
              <a:t>Just before an airplane breaks the sound barrier, sound waves become visible on the wings of the plane. The sudden visibility of sound just as sound ends is an apt instance of that great pattern of being that reveals new and opposite forms just as the earlier forms reach their peak performance.</a:t>
            </a:r>
          </a:p>
          <a:p>
            <a:pPr eaLnBrk="1" hangingPunct="1">
              <a:buFont typeface="Wingdings" pitchFamily="2" charset="2"/>
              <a:buNone/>
            </a:pPr>
            <a:endParaRPr lang="en-US" sz="3200" smtClean="0">
              <a:solidFill>
                <a:schemeClr val="bg1"/>
              </a:solidFill>
            </a:endParaRPr>
          </a:p>
          <a:p>
            <a:pPr eaLnBrk="1" hangingPunct="1">
              <a:buFont typeface="Wingdings" pitchFamily="2" charset="2"/>
              <a:buNone/>
            </a:pPr>
            <a:r>
              <a:rPr lang="en-US" sz="1800" smtClean="0">
                <a:solidFill>
                  <a:schemeClr val="bg1"/>
                </a:solidFill>
              </a:rPr>
              <a:t>Marshall McLuhan: Understanding Media; P.12;  Mentor, New York, 1964</a:t>
            </a:r>
          </a:p>
        </p:txBody>
      </p:sp>
      <p:sp>
        <p:nvSpPr>
          <p:cNvPr id="55299" name="Slide Number Placeholder 9"/>
          <p:cNvSpPr txBox="1">
            <a:spLocks noChangeArrowheads="1"/>
          </p:cNvSpPr>
          <p:nvPr/>
        </p:nvSpPr>
        <p:spPr bwMode="auto">
          <a:xfrm>
            <a:off x="8686800" y="6416675"/>
            <a:ext cx="457200" cy="365125"/>
          </a:xfrm>
          <a:prstGeom prst="rect">
            <a:avLst/>
          </a:prstGeom>
          <a:noFill/>
          <a:ln w="9525">
            <a:noFill/>
            <a:miter lim="800000"/>
            <a:headEnd/>
            <a:tailEnd/>
          </a:ln>
        </p:spPr>
        <p:txBody>
          <a:bodyPr anchor="b"/>
          <a:lstStyle/>
          <a:p>
            <a:endParaRPr lang="en-US" sz="1200">
              <a:solidFill>
                <a:srgbClr val="D6ECFF"/>
              </a:solidFill>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1219200" y="1295400"/>
            <a:ext cx="7391400" cy="5257800"/>
          </a:xfrm>
        </p:spPr>
        <p:txBody>
          <a:bodyPr/>
          <a:lstStyle/>
          <a:p>
            <a:pPr eaLnBrk="1" hangingPunct="1">
              <a:buFont typeface="Wingdings" pitchFamily="2" charset="2"/>
              <a:buNone/>
            </a:pPr>
            <a:r>
              <a:rPr lang="en-US" sz="2400" smtClean="0"/>
              <a:t>1. Security</a:t>
            </a:r>
          </a:p>
          <a:p>
            <a:pPr eaLnBrk="1" hangingPunct="1">
              <a:buFont typeface="Wingdings" pitchFamily="2" charset="2"/>
              <a:buNone/>
            </a:pPr>
            <a:r>
              <a:rPr lang="en-US" sz="2400" smtClean="0"/>
              <a:t>2. Administrative/ERP/Information Systems</a:t>
            </a:r>
          </a:p>
          <a:p>
            <a:pPr eaLnBrk="1" hangingPunct="1">
              <a:buFont typeface="Wingdings" pitchFamily="2" charset="2"/>
              <a:buNone/>
            </a:pPr>
            <a:r>
              <a:rPr lang="en-US" sz="2400" smtClean="0"/>
              <a:t>3. Funding IT</a:t>
            </a:r>
          </a:p>
          <a:p>
            <a:pPr eaLnBrk="1" hangingPunct="1">
              <a:buFont typeface="Wingdings" pitchFamily="2" charset="2"/>
              <a:buNone/>
            </a:pPr>
            <a:r>
              <a:rPr lang="en-US" sz="2400" smtClean="0">
                <a:solidFill>
                  <a:srgbClr val="00B050"/>
                </a:solidFill>
              </a:rPr>
              <a:t>4. Infrastructure</a:t>
            </a:r>
          </a:p>
          <a:p>
            <a:pPr eaLnBrk="1" hangingPunct="1">
              <a:buFont typeface="Wingdings" pitchFamily="2" charset="2"/>
              <a:buNone/>
            </a:pPr>
            <a:r>
              <a:rPr lang="en-US" sz="2400" smtClean="0"/>
              <a:t>5. Identity/Access Management</a:t>
            </a:r>
          </a:p>
          <a:p>
            <a:pPr eaLnBrk="1" hangingPunct="1">
              <a:buFont typeface="Wingdings" pitchFamily="2" charset="2"/>
              <a:buNone/>
            </a:pPr>
            <a:r>
              <a:rPr lang="en-US" sz="2400" smtClean="0"/>
              <a:t>6. Disaster Recovery / Business Continuity</a:t>
            </a:r>
          </a:p>
          <a:p>
            <a:pPr eaLnBrk="1" hangingPunct="1">
              <a:buFont typeface="Wingdings" pitchFamily="2" charset="2"/>
              <a:buNone/>
            </a:pPr>
            <a:r>
              <a:rPr lang="en-US" sz="2400" smtClean="0"/>
              <a:t>7. Governance, Organization, and Leadership</a:t>
            </a:r>
          </a:p>
          <a:p>
            <a:pPr eaLnBrk="1" hangingPunct="1">
              <a:buFont typeface="Wingdings" pitchFamily="2" charset="2"/>
              <a:buNone/>
            </a:pPr>
            <a:r>
              <a:rPr lang="en-US" sz="2400" smtClean="0"/>
              <a:t>8. Change Management</a:t>
            </a:r>
          </a:p>
          <a:p>
            <a:pPr eaLnBrk="1" hangingPunct="1">
              <a:buFont typeface="Wingdings" pitchFamily="2" charset="2"/>
              <a:buNone/>
            </a:pPr>
            <a:r>
              <a:rPr lang="en-US" sz="2400" smtClean="0"/>
              <a:t>9. </a:t>
            </a:r>
            <a:r>
              <a:rPr lang="en-US" sz="2400" smtClean="0">
                <a:solidFill>
                  <a:srgbClr val="FF0000"/>
                </a:solidFill>
              </a:rPr>
              <a:t>E-Learning / Distributed Teaching and Learning</a:t>
            </a:r>
          </a:p>
          <a:p>
            <a:pPr eaLnBrk="1" hangingPunct="1">
              <a:buFont typeface="Wingdings" pitchFamily="2" charset="2"/>
              <a:buNone/>
            </a:pPr>
            <a:r>
              <a:rPr lang="en-US" sz="2400" smtClean="0"/>
              <a:t>10. Staffing / HR Management / Training</a:t>
            </a:r>
            <a:br>
              <a:rPr lang="en-US" sz="2400" smtClean="0"/>
            </a:br>
            <a:endParaRPr lang="en-US" sz="2400" smtClean="0"/>
          </a:p>
          <a:p>
            <a:pPr eaLnBrk="1" hangingPunct="1">
              <a:buFont typeface="Wingdings" pitchFamily="2" charset="2"/>
              <a:buNone/>
            </a:pPr>
            <a:r>
              <a:rPr lang="en-US" sz="1800" smtClean="0"/>
              <a:t>Source: Educause Current Issues Survey 2008</a:t>
            </a:r>
          </a:p>
        </p:txBody>
      </p:sp>
      <p:sp>
        <p:nvSpPr>
          <p:cNvPr id="3" name="Title 1"/>
          <p:cNvSpPr txBox="1">
            <a:spLocks noGrp="1"/>
          </p:cNvSpPr>
          <p:nvPr>
            <p:ph type="title" idx="4294967295"/>
          </p:nvPr>
        </p:nvSpPr>
        <p:spPr>
          <a:xfrm>
            <a:off x="1371600" y="512763"/>
            <a:ext cx="7772400" cy="914400"/>
          </a:xfrm>
        </p:spPr>
        <p:txBody>
          <a:bodyPr wrap="square" lIns="91440" tIns="45720" rIns="91440" bIns="45720" anchorCtr="0" compatLnSpc="1"/>
          <a:lstStyle/>
          <a:p>
            <a:pPr eaLnBrk="1" fontAlgn="auto" hangingPunct="1">
              <a:spcAft>
                <a:spcPts val="0"/>
              </a:spcAft>
              <a:defRPr/>
            </a:pPr>
            <a:r>
              <a:rPr lang="en-US" b="1">
                <a:solidFill>
                  <a:schemeClr val="tx2">
                    <a:satMod val="200000"/>
                  </a:schemeClr>
                </a:solidFill>
              </a:rPr>
              <a:t>Top-Ten IT Issues 2008</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914400" y="1219200"/>
            <a:ext cx="7772400" cy="5943600"/>
          </a:xfrm>
        </p:spPr>
        <p:txBody>
          <a:bodyPr/>
          <a:lstStyle/>
          <a:p>
            <a:pPr eaLnBrk="1" hangingPunct="1">
              <a:buFont typeface="Wingdings" pitchFamily="2" charset="2"/>
              <a:buNone/>
            </a:pPr>
            <a:r>
              <a:rPr lang="en-US" sz="2800" smtClean="0"/>
              <a:t>1.   Funding IT</a:t>
            </a:r>
          </a:p>
          <a:p>
            <a:pPr eaLnBrk="1" hangingPunct="1">
              <a:buFont typeface="Wingdings" pitchFamily="2" charset="2"/>
              <a:buNone/>
            </a:pPr>
            <a:r>
              <a:rPr lang="en-US" sz="2800" smtClean="0"/>
              <a:t>2.   Administrative/ERP/Information System</a:t>
            </a:r>
          </a:p>
          <a:p>
            <a:pPr eaLnBrk="1" hangingPunct="1">
              <a:buFont typeface="Wingdings" pitchFamily="2" charset="2"/>
              <a:buNone/>
            </a:pPr>
            <a:r>
              <a:rPr lang="en-US" sz="2800" smtClean="0"/>
              <a:t>3.   </a:t>
            </a:r>
            <a:r>
              <a:rPr lang="en-US" sz="2800" smtClean="0">
                <a:solidFill>
                  <a:srgbClr val="FF0000"/>
                </a:solidFill>
              </a:rPr>
              <a:t>Teaching and Learning with Technology</a:t>
            </a:r>
          </a:p>
          <a:p>
            <a:pPr eaLnBrk="1" hangingPunct="1">
              <a:buFont typeface="Wingdings" pitchFamily="2" charset="2"/>
              <a:buNone/>
            </a:pPr>
            <a:r>
              <a:rPr lang="en-US" sz="2800" smtClean="0"/>
              <a:t>4.   Security</a:t>
            </a:r>
          </a:p>
          <a:p>
            <a:pPr eaLnBrk="1" hangingPunct="1">
              <a:buFont typeface="Wingdings" pitchFamily="2" charset="2"/>
              <a:buNone/>
            </a:pPr>
            <a:r>
              <a:rPr lang="en-US" sz="2800" smtClean="0"/>
              <a:t>5.   Mobile Technologies</a:t>
            </a:r>
          </a:p>
          <a:p>
            <a:pPr eaLnBrk="1" hangingPunct="1">
              <a:buFont typeface="Wingdings" pitchFamily="2" charset="2"/>
              <a:buNone/>
            </a:pPr>
            <a:r>
              <a:rPr lang="en-US" sz="2800" smtClean="0"/>
              <a:t>6.   Agility/Adaptability/Responsiveness</a:t>
            </a:r>
          </a:p>
          <a:p>
            <a:pPr eaLnBrk="1" hangingPunct="1">
              <a:buFont typeface="Wingdings" pitchFamily="2" charset="2"/>
              <a:buNone/>
            </a:pPr>
            <a:r>
              <a:rPr lang="en-US" sz="2800" smtClean="0"/>
              <a:t>7.   Governance, Portfolio/Project Management</a:t>
            </a:r>
          </a:p>
          <a:p>
            <a:pPr eaLnBrk="1" hangingPunct="1">
              <a:buFont typeface="Wingdings" pitchFamily="2" charset="2"/>
              <a:buNone/>
            </a:pPr>
            <a:r>
              <a:rPr lang="en-US" sz="2800" smtClean="0"/>
              <a:t>8. </a:t>
            </a:r>
            <a:r>
              <a:rPr lang="en-US" sz="2800" smtClean="0">
                <a:solidFill>
                  <a:srgbClr val="00B050"/>
                </a:solidFill>
              </a:rPr>
              <a:t>  Infrastructure/Cyberinfrastructure</a:t>
            </a:r>
          </a:p>
          <a:p>
            <a:pPr eaLnBrk="1" hangingPunct="1">
              <a:buFont typeface="Wingdings" pitchFamily="2" charset="2"/>
              <a:buNone/>
            </a:pPr>
            <a:r>
              <a:rPr lang="en-US" sz="2800" smtClean="0"/>
              <a:t>9.   Disaster Recovery / Business Continuity</a:t>
            </a:r>
          </a:p>
          <a:p>
            <a:pPr eaLnBrk="1" hangingPunct="1">
              <a:buFont typeface="Wingdings" pitchFamily="2" charset="2"/>
              <a:buNone/>
            </a:pPr>
            <a:r>
              <a:rPr lang="en-US" sz="2800" smtClean="0"/>
              <a:t>10.  </a:t>
            </a:r>
            <a:r>
              <a:rPr lang="en-US" sz="2800" smtClean="0">
                <a:solidFill>
                  <a:srgbClr val="00B0F0"/>
                </a:solidFill>
              </a:rPr>
              <a:t>Strategic Planning </a:t>
            </a:r>
            <a:r>
              <a:rPr lang="en-US" smtClean="0"/>
              <a:t/>
            </a:r>
            <a:br>
              <a:rPr lang="en-US" smtClean="0"/>
            </a:br>
            <a:r>
              <a:rPr lang="en-US" smtClean="0"/>
              <a:t> </a:t>
            </a:r>
            <a:r>
              <a:rPr lang="en-US" sz="1800" smtClean="0"/>
              <a:t>Source: Educause Current Issues Survey 2011</a:t>
            </a:r>
            <a:br>
              <a:rPr lang="en-US" sz="1800" smtClean="0"/>
            </a:br>
            <a:r>
              <a:rPr lang="en-US" sz="1800" smtClean="0"/>
              <a:t>http://www.educause.edu/2011IssuesResources</a:t>
            </a:r>
            <a:endParaRPr lang="en-US" smtClean="0"/>
          </a:p>
          <a:p>
            <a:pPr eaLnBrk="1" hangingPunct="1"/>
            <a:endParaRPr lang="en-US" smtClean="0"/>
          </a:p>
          <a:p>
            <a:pPr eaLnBrk="1" hangingPunct="1"/>
            <a:endParaRPr lang="en-US" smtClean="0"/>
          </a:p>
        </p:txBody>
      </p:sp>
      <p:sp>
        <p:nvSpPr>
          <p:cNvPr id="3" name="Title 1"/>
          <p:cNvSpPr txBox="1">
            <a:spLocks noGrp="1"/>
          </p:cNvSpPr>
          <p:nvPr>
            <p:ph type="title" idx="4294967295"/>
          </p:nvPr>
        </p:nvSpPr>
        <p:spPr>
          <a:xfrm>
            <a:off x="1371600" y="512763"/>
            <a:ext cx="7772400" cy="914400"/>
          </a:xfrm>
        </p:spPr>
        <p:txBody>
          <a:bodyPr wrap="square" lIns="91440" tIns="45720" rIns="91440" bIns="45720" anchorCtr="0" compatLnSpc="1"/>
          <a:lstStyle/>
          <a:p>
            <a:pPr eaLnBrk="1" fontAlgn="auto" hangingPunct="1">
              <a:spcAft>
                <a:spcPts val="0"/>
              </a:spcAft>
              <a:defRPr/>
            </a:pPr>
            <a:r>
              <a:rPr lang="en-US" b="1" dirty="0">
                <a:solidFill>
                  <a:schemeClr val="tx2">
                    <a:satMod val="200000"/>
                  </a:schemeClr>
                </a:solidFill>
              </a:rPr>
              <a:t>Top-Ten IT Issues 2011</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Coming of Age …</a:t>
            </a:r>
          </a:p>
          <a:p>
            <a:pPr eaLnBrk="1" hangingPunct="1"/>
            <a:endParaRPr lang="en-US" smtClean="0"/>
          </a:p>
          <a:p>
            <a:pPr eaLnBrk="1" hangingPunct="1">
              <a:buFont typeface="Wingdings" pitchFamily="2" charset="2"/>
              <a:buNone/>
            </a:pPr>
            <a:r>
              <a:rPr lang="en-US" smtClean="0"/>
              <a:t>	…  a story of  psychological and  organisational growth from youth to adulthood</a:t>
            </a:r>
          </a:p>
          <a:p>
            <a:pPr eaLnBrk="1" hangingPunct="1"/>
            <a:endParaRPr lang="en-US" smtClean="0"/>
          </a:p>
        </p:txBody>
      </p:sp>
      <p:sp>
        <p:nvSpPr>
          <p:cNvPr id="11" name="Title 10"/>
          <p:cNvSpPr>
            <a:spLocks noGrp="1"/>
          </p:cNvSpPr>
          <p:nvPr>
            <p:ph type="title"/>
          </p:nvPr>
        </p:nvSpPr>
        <p:spPr/>
        <p:txBody>
          <a:bodyPr/>
          <a:lstStyle/>
          <a:p>
            <a:pPr eaLnBrk="1" hangingPunct="1">
              <a:defRPr/>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914400" y="1782763"/>
            <a:ext cx="7772400" cy="4389437"/>
          </a:xfrm>
        </p:spPr>
        <p:txBody>
          <a:bodyPr/>
          <a:lstStyle/>
          <a:p>
            <a:pPr algn="ctr" eaLnBrk="1" hangingPunct="1">
              <a:buFont typeface="Wingdings" pitchFamily="2" charset="2"/>
              <a:buNone/>
            </a:pPr>
            <a:r>
              <a:rPr lang="en-US" sz="1990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3000" fill="hold"/>
                                        <p:tgtEl>
                                          <p:spTgt spid="58370">
                                            <p:txEl>
                                              <p:pRg st="0" end="0"/>
                                            </p:txEl>
                                          </p:spTgt>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512763"/>
            <a:ext cx="7772400" cy="914400"/>
          </a:xfrm>
        </p:spPr>
        <p:txBody>
          <a:bodyPr/>
          <a:lstStyle/>
          <a:p>
            <a:pPr eaLnBrk="1" hangingPunct="1">
              <a:defRPr/>
            </a:pPr>
            <a:endParaRPr lang="en-US"/>
          </a:p>
        </p:txBody>
      </p:sp>
      <p:sp>
        <p:nvSpPr>
          <p:cNvPr id="59395" name="Content Placeholder 2"/>
          <p:cNvSpPr>
            <a:spLocks noGrp="1"/>
          </p:cNvSpPr>
          <p:nvPr>
            <p:ph idx="4294967295"/>
          </p:nvPr>
        </p:nvSpPr>
        <p:spPr>
          <a:xfrm>
            <a:off x="1371600" y="1782763"/>
            <a:ext cx="7772400" cy="4389437"/>
          </a:xfrm>
        </p:spPr>
        <p:txBody>
          <a:bodyPr/>
          <a:lstStyle/>
          <a:p>
            <a:pPr eaLnBrk="1" hangingPunct="1">
              <a:buFont typeface="Wingdings" pitchFamily="2" charset="2"/>
              <a:buNone/>
            </a:pPr>
            <a:r>
              <a:rPr lang="en-US" sz="3600" smtClean="0"/>
              <a:t>IT Governance as we know it is dead …</a:t>
            </a:r>
          </a:p>
        </p:txBody>
      </p:sp>
      <p:pic>
        <p:nvPicPr>
          <p:cNvPr id="59396" name="Picture 2"/>
          <p:cNvPicPr>
            <a:picLocks noChangeAspect="1"/>
          </p:cNvPicPr>
          <p:nvPr/>
        </p:nvPicPr>
        <p:blipFill>
          <a:blip r:embed="rId3" cstate="print"/>
          <a:srcRect/>
          <a:stretch>
            <a:fillRect/>
          </a:stretch>
        </p:blipFill>
        <p:spPr bwMode="auto">
          <a:xfrm>
            <a:off x="3581400" y="3810000"/>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Moving IT from simple technology management to strategic partner and catalyst for transforming higher education requires:  </a:t>
            </a:r>
            <a:r>
              <a:rPr lang="en-US" smtClean="0">
                <a:solidFill>
                  <a:srgbClr val="FFFF00"/>
                </a:solidFill>
              </a:rPr>
              <a:t>shared leadership that emphasizes seamless collaborations across  (academic and corporate)  silos</a:t>
            </a:r>
          </a:p>
          <a:p>
            <a:pPr eaLnBrk="1" hangingPunct="1"/>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914400" y="1782763"/>
            <a:ext cx="7772400" cy="4389437"/>
          </a:xfrm>
        </p:spPr>
        <p:txBody>
          <a:bodyPr/>
          <a:lstStyle/>
          <a:p>
            <a:pPr eaLnBrk="1" hangingPunct="1"/>
            <a:r>
              <a:rPr lang="en-US" smtClean="0"/>
              <a:t>Strategic Planning of IT focused on needs of Academic community</a:t>
            </a:r>
          </a:p>
          <a:p>
            <a:pPr eaLnBrk="1" hangingPunct="1"/>
            <a:r>
              <a:rPr lang="en-US" smtClean="0"/>
              <a:t>IT Leadership and Academic leadership walk hand in hand</a:t>
            </a:r>
          </a:p>
          <a:p>
            <a:pPr eaLnBrk="1" hangingPunct="1"/>
            <a:r>
              <a:rPr lang="en-US" smtClean="0"/>
              <a:t>Indiana University; University of British Columbia; Penn State; UCLA, Wisconsin</a:t>
            </a:r>
          </a:p>
          <a:p>
            <a:pPr eaLnBrk="1" hangingPunct="1"/>
            <a:r>
              <a:rPr lang="en-US" smtClean="0">
                <a:hlinkClick r:id="rId3"/>
              </a:rPr>
              <a:t>IT Governance at Pepperdine University </a:t>
            </a:r>
            <a:endParaRPr lang="en-US" smtClean="0"/>
          </a:p>
          <a:p>
            <a:pPr eaLnBrk="1" hangingPunct="1"/>
            <a:r>
              <a:rPr lang="en-US" smtClean="0">
                <a:hlinkClick r:id="rId3"/>
              </a:rPr>
              <a:t>http://campustechnology.com/articles/2011/08/01/innovators-pepperdine.aspx</a:t>
            </a:r>
            <a:endParaRPr lang="en-US" smtClean="0"/>
          </a:p>
        </p:txBody>
      </p:sp>
      <p:sp>
        <p:nvSpPr>
          <p:cNvPr id="3" name="Title 1"/>
          <p:cNvSpPr txBox="1">
            <a:spLocks noGrp="1"/>
          </p:cNvSpPr>
          <p:nvPr>
            <p:ph type="title" idx="4294967295"/>
          </p:nvPr>
        </p:nvSpPr>
        <p:spPr>
          <a:xfrm>
            <a:off x="1371600" y="512763"/>
            <a:ext cx="7772400" cy="914400"/>
          </a:xfrm>
        </p:spPr>
        <p:txBody>
          <a:bodyPr wrap="square" lIns="91440" tIns="45720" rIns="91440" bIns="45720" anchorCtr="0" compatLnSpc="1"/>
          <a:lstStyle/>
          <a:p>
            <a:pPr eaLnBrk="1" fontAlgn="auto" hangingPunct="1">
              <a:spcAft>
                <a:spcPts val="0"/>
              </a:spcAft>
              <a:defRPr/>
            </a:pPr>
            <a:r>
              <a:rPr lang="en-US" sz="3600">
                <a:solidFill>
                  <a:schemeClr val="tx2">
                    <a:satMod val="200000"/>
                  </a:schemeClr>
                </a:solidFill>
              </a:rPr>
              <a:t>Aligning IT activities to the mission of the institution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I suggest that there is a need to shift the locus of strategic planning for the use of information technology from the Office of the CIO Information Technology Services to the Provost's Office, or at a very minimum, deeply involve the academic side of the house</a:t>
            </a:r>
          </a:p>
        </p:txBody>
      </p:sp>
      <p:sp>
        <p:nvSpPr>
          <p:cNvPr id="8" name="Title 7"/>
          <p:cNvSpPr>
            <a:spLocks noGrp="1"/>
          </p:cNvSpPr>
          <p:nvPr>
            <p:ph type="title"/>
          </p:nvPr>
        </p:nvSpPr>
        <p:spPr/>
        <p:txBody>
          <a:bodyPr/>
          <a:lstStyle/>
          <a:p>
            <a:pPr eaLnBrk="1" hangingPunct="1">
              <a:defRPr/>
            </a:pP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descr="Picture2.jpg"/>
          <p:cNvPicPr>
            <a:picLocks noGrp="1" noChangeAspect="1"/>
          </p:cNvPicPr>
          <p:nvPr>
            <p:ph idx="4294967295"/>
          </p:nvPr>
        </p:nvPicPr>
        <p:blipFill>
          <a:blip r:embed="rId3" cstate="print"/>
          <a:srcRect/>
          <a:stretch>
            <a:fillRect/>
          </a:stretch>
        </p:blipFill>
        <p:spPr>
          <a:xfrm>
            <a:off x="914400" y="-3175"/>
            <a:ext cx="6781800" cy="6875463"/>
          </a:xfrm>
        </p:spPr>
      </p:pic>
      <p:sp>
        <p:nvSpPr>
          <p:cNvPr id="10" name="Title 9"/>
          <p:cNvSpPr>
            <a:spLocks noGrp="1"/>
          </p:cNvSpPr>
          <p:nvPr>
            <p:ph type="title"/>
          </p:nvPr>
        </p:nvSpPr>
        <p:spPr/>
        <p:txBody>
          <a:bodyPr/>
          <a:lstStyle/>
          <a:p>
            <a:pPr eaLnBrk="1" hangingPunct="1">
              <a:defRPr/>
            </a:pPr>
            <a:endParaRPr lang="en-US"/>
          </a:p>
        </p:txBody>
      </p:sp>
      <p:sp>
        <p:nvSpPr>
          <p:cNvPr id="63492" name="TextBox 4"/>
          <p:cNvSpPr txBox="1">
            <a:spLocks noChangeArrowheads="1"/>
          </p:cNvSpPr>
          <p:nvPr/>
        </p:nvSpPr>
        <p:spPr bwMode="auto">
          <a:xfrm>
            <a:off x="7848600" y="381000"/>
            <a:ext cx="1295400" cy="2308225"/>
          </a:xfrm>
          <a:prstGeom prst="rect">
            <a:avLst/>
          </a:prstGeom>
          <a:noFill/>
          <a:ln w="9525">
            <a:noFill/>
            <a:miter lim="800000"/>
            <a:headEnd/>
            <a:tailEnd/>
          </a:ln>
        </p:spPr>
        <p:txBody>
          <a:bodyPr>
            <a:spAutoFit/>
          </a:bodyPr>
          <a:lstStyle/>
          <a:p>
            <a:r>
              <a:rPr lang="en-US" sz="1600">
                <a:solidFill>
                  <a:srgbClr val="FFFFFF"/>
                </a:solidFill>
                <a:latin typeface="Corbel" pitchFamily="34" charset="0"/>
              </a:rPr>
              <a:t>Source: Joshua Kim, BlogU, , Sept. 6, 2010</a:t>
            </a:r>
          </a:p>
          <a:p>
            <a:r>
              <a:rPr lang="en-US" sz="1600">
                <a:solidFill>
                  <a:srgbClr val="FFFFFF"/>
                </a:solidFill>
                <a:latin typeface="Corbel" pitchFamily="34" charset="0"/>
              </a:rPr>
              <a:t>Campus Technology leaders … before and after.  </a:t>
            </a:r>
          </a:p>
        </p:txBody>
      </p:sp>
      <p:sp>
        <p:nvSpPr>
          <p:cNvPr id="11" name="Oval 10"/>
          <p:cNvSpPr/>
          <p:nvPr/>
        </p:nvSpPr>
        <p:spPr>
          <a:xfrm>
            <a:off x="1143000" y="2286000"/>
            <a:ext cx="6629400" cy="2286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0" fill="hold"/>
                                        <p:tgtEl>
                                          <p:spTgt spid="64514"/>
                                        </p:tgtEl>
                                      </p:cBhvr>
                                      <p:by x="150000" y="150000"/>
                                    </p:animScale>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This change in leadership positioning is set up to enable academic leadership to engage other key stakeholders -- internal and external -- to ensure that the academic enterprise is enabled with information technology.</a:t>
            </a:r>
          </a:p>
          <a:p>
            <a:pPr eaLnBrk="1" hangingPunct="1"/>
            <a:endParaRPr lang="en-US" smtClean="0"/>
          </a:p>
        </p:txBody>
      </p:sp>
      <p:sp>
        <p:nvSpPr>
          <p:cNvPr id="9" name="Title 8"/>
          <p:cNvSpPr>
            <a:spLocks noGrp="1"/>
          </p:cNvSpPr>
          <p:nvPr>
            <p:ph type="title"/>
          </p:nvPr>
        </p:nvSpPr>
        <p:spPr/>
        <p:txBody>
          <a:bodyPr/>
          <a:lstStyle/>
          <a:p>
            <a:pPr eaLnBrk="1" hangingPunct="1">
              <a:defRPr/>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As the separation of expert technologist and expert technology user becomes more fuzzy, --- thanks to the ubiquitous availability of digital technology --- it becomes increasingly evident that looking at the mandate of IT on one hand and academic computing on the other, there are many synergies to be exploited</a:t>
            </a:r>
          </a:p>
        </p:txBody>
      </p:sp>
      <p:sp>
        <p:nvSpPr>
          <p:cNvPr id="5" name="Title 1"/>
          <p:cNvSpPr txBox="1">
            <a:spLocks noGrp="1"/>
          </p:cNvSpPr>
          <p:nvPr>
            <p:ph type="title"/>
          </p:nvPr>
        </p:nvSpPr>
        <p:spPr/>
        <p:txBody>
          <a:bodyPr/>
          <a:lstStyle/>
          <a:p>
            <a:pPr eaLnBrk="1" hangingPunct="1">
              <a:defRPr/>
            </a:pPr>
            <a:r>
              <a:rPr lang="en-US" smtClean="0"/>
              <a:t>Democratization:</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4294967295"/>
          </p:nvPr>
        </p:nvSpPr>
        <p:spPr>
          <a:xfrm>
            <a:off x="914400" y="1782763"/>
            <a:ext cx="7772400" cy="4389437"/>
          </a:xfrm>
        </p:spPr>
        <p:txBody>
          <a:bodyPr/>
          <a:lstStyle/>
          <a:p>
            <a:pPr eaLnBrk="1" hangingPunct="1"/>
            <a:r>
              <a:rPr lang="en-US" smtClean="0"/>
              <a:t>Sharing  staff/ skills</a:t>
            </a:r>
          </a:p>
          <a:p>
            <a:pPr eaLnBrk="1" hangingPunct="1"/>
            <a:r>
              <a:rPr lang="en-US" smtClean="0"/>
              <a:t>Closer alignment of IT and Academic computing allows the exploration of synergies </a:t>
            </a:r>
          </a:p>
          <a:p>
            <a:pPr eaLnBrk="1" hangingPunct="1"/>
            <a:r>
              <a:rPr lang="en-US" smtClean="0"/>
              <a:t>Opportunity for cost reduction while simultaneously improving relevant service delivery </a:t>
            </a:r>
          </a:p>
          <a:p>
            <a:pPr eaLnBrk="1" hangingPunct="1"/>
            <a:endParaRPr lang="en-US" smtClean="0"/>
          </a:p>
        </p:txBody>
      </p:sp>
      <p:sp>
        <p:nvSpPr>
          <p:cNvPr id="3" name="Title 1"/>
          <p:cNvSpPr txBox="1">
            <a:spLocks noGrp="1"/>
          </p:cNvSpPr>
          <p:nvPr>
            <p:ph type="title"/>
          </p:nvPr>
        </p:nvSpPr>
        <p:spPr/>
        <p:txBody>
          <a:bodyPr/>
          <a:lstStyle/>
          <a:p>
            <a:pPr eaLnBrk="1" hangingPunct="1">
              <a:defRPr/>
            </a:pPr>
            <a:r>
              <a:rPr lang="en-US" smtClean="0"/>
              <a:t>Economics:</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4294967295"/>
          </p:nvPr>
        </p:nvSpPr>
        <p:spPr>
          <a:xfrm>
            <a:off x="914400" y="1371600"/>
            <a:ext cx="7772400" cy="5486400"/>
          </a:xfrm>
        </p:spPr>
        <p:txBody>
          <a:bodyPr/>
          <a:lstStyle/>
          <a:p>
            <a:pPr eaLnBrk="1" hangingPunct="1"/>
            <a:r>
              <a:rPr lang="en-US" smtClean="0"/>
              <a:t>Collection of data from all enterprise wide systems for comprehensive decision making</a:t>
            </a:r>
          </a:p>
          <a:p>
            <a:pPr eaLnBrk="1" hangingPunct="1"/>
            <a:endParaRPr lang="en-US" smtClean="0"/>
          </a:p>
          <a:p>
            <a:pPr eaLnBrk="1" hangingPunct="1"/>
            <a:r>
              <a:rPr lang="en-US" smtClean="0"/>
              <a:t>An early warning system</a:t>
            </a:r>
          </a:p>
          <a:p>
            <a:pPr lvl="1" eaLnBrk="1" hangingPunct="1"/>
            <a:r>
              <a:rPr lang="en-US" smtClean="0"/>
              <a:t> allow us to provide learners with insight into their own learning habits</a:t>
            </a:r>
          </a:p>
          <a:p>
            <a:pPr lvl="1" eaLnBrk="1" hangingPunct="1"/>
            <a:r>
              <a:rPr lang="en-US" smtClean="0"/>
              <a:t> and recommend ways of improvement</a:t>
            </a:r>
          </a:p>
        </p:txBody>
      </p:sp>
      <p:sp>
        <p:nvSpPr>
          <p:cNvPr id="3" name="Title 1"/>
          <p:cNvSpPr txBox="1">
            <a:spLocks noGrp="1"/>
          </p:cNvSpPr>
          <p:nvPr>
            <p:ph type="title"/>
          </p:nvPr>
        </p:nvSpPr>
        <p:spPr/>
        <p:txBody>
          <a:bodyPr/>
          <a:lstStyle/>
          <a:p>
            <a:pPr eaLnBrk="1" hangingPunct="1">
              <a:defRPr/>
            </a:pPr>
            <a:r>
              <a:rPr lang="en-US" dirty="0" smtClean="0"/>
              <a:t>Analytics: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p:cNvPicPr>
          <p:nvPr>
            <p:ph idx="4294967295"/>
          </p:nvPr>
        </p:nvPicPr>
        <p:blipFill>
          <a:blip r:embed="rId3" cstate="print"/>
          <a:srcRect/>
          <a:stretch>
            <a:fillRect/>
          </a:stretch>
        </p:blipFill>
        <p:spPr>
          <a:xfrm>
            <a:off x="1219200" y="1828800"/>
            <a:ext cx="6875463" cy="3886200"/>
          </a:xfrm>
        </p:spPr>
      </p:pic>
      <p:sp>
        <p:nvSpPr>
          <p:cNvPr id="9" name="Title 8"/>
          <p:cNvSpPr>
            <a:spLocks noGrp="1"/>
          </p:cNvSpPr>
          <p:nvPr>
            <p:ph type="title"/>
          </p:nvPr>
        </p:nvSpPr>
        <p:spPr/>
        <p:txBody>
          <a:bodyPr/>
          <a:lstStyle/>
          <a:p>
            <a:pPr eaLnBrk="1" hangingPunct="1">
              <a:defRPr/>
            </a:pP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6" descr="Umbrella ITTL. Nov 11.jpg"/>
          <p:cNvPicPr>
            <a:picLocks noGrp="1" noChangeAspect="1"/>
          </p:cNvPicPr>
          <p:nvPr>
            <p:ph idx="4294967295"/>
          </p:nvPr>
        </p:nvPicPr>
        <p:blipFill>
          <a:blip r:embed="rId3" cstate="print"/>
          <a:srcRect/>
          <a:stretch>
            <a:fillRect/>
          </a:stretch>
        </p:blipFill>
        <p:spPr>
          <a:xfrm>
            <a:off x="381000" y="0"/>
            <a:ext cx="8763000" cy="6858000"/>
          </a:xfrm>
        </p:spPr>
      </p:pic>
      <p:sp>
        <p:nvSpPr>
          <p:cNvPr id="11" name="Oval 10"/>
          <p:cNvSpPr/>
          <p:nvPr/>
        </p:nvSpPr>
        <p:spPr>
          <a:xfrm>
            <a:off x="381000" y="1295400"/>
            <a:ext cx="3810000" cy="5257800"/>
          </a:xfrm>
          <a:prstGeom prst="ellipse">
            <a:avLst/>
          </a:prstGeom>
          <a:blipFill dpi="0" rotWithShape="1">
            <a:blip r:embed="rId4" cstate="print">
              <a:alphaModFix amt="15000"/>
            </a:blip>
            <a:srcRect/>
            <a:tile tx="0" ty="0" sx="100000" sy="100000" flip="none" algn="tl"/>
          </a:blip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2">
                    <a:lumMod val="50000"/>
                  </a:schemeClr>
                </a:solidFill>
              </a:rPr>
              <a:t>ITS</a:t>
            </a:r>
          </a:p>
        </p:txBody>
      </p:sp>
      <p:sp>
        <p:nvSpPr>
          <p:cNvPr id="13" name="Oval 12"/>
          <p:cNvSpPr/>
          <p:nvPr/>
        </p:nvSpPr>
        <p:spPr>
          <a:xfrm>
            <a:off x="5334000" y="1295400"/>
            <a:ext cx="3810000" cy="5257800"/>
          </a:xfrm>
          <a:prstGeom prst="ellipse">
            <a:avLst/>
          </a:prstGeom>
          <a:blipFill dpi="0" rotWithShape="1">
            <a:blip r:embed="rId4" cstate="print">
              <a:alphaModFix amt="15000"/>
            </a:blip>
            <a:srcRect/>
            <a:tile tx="0" ty="0" sx="100000" sy="100000" flip="none" algn="tl"/>
          </a:blip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7920"/>
              </a:lnSpc>
              <a:defRPr/>
            </a:pPr>
            <a:r>
              <a:rPr lang="en-US" sz="4000" dirty="0">
                <a:solidFill>
                  <a:schemeClr val="tx2">
                    <a:lumMod val="50000"/>
                  </a:schemeClr>
                </a:solidFill>
              </a:rPr>
              <a:t>Ac. comp</a:t>
            </a:r>
            <a:r>
              <a:rPr lang="en-US" sz="6600" dirty="0">
                <a:solidFill>
                  <a:schemeClr val="tx2">
                    <a:lumMod val="50000"/>
                  </a:schemeClr>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11"/>
                                        </p:tgtEl>
                                        <p:attrNameLst>
                                          <p:attrName>ppt_x</p:attrName>
                                        </p:attrNameLst>
                                      </p:cBhvr>
                                      <p:tavLst>
                                        <p:tav tm="0">
                                          <p:val>
                                            <p:strVal val="ppt_x"/>
                                          </p:val>
                                        </p:tav>
                                        <p:tav tm="100000">
                                          <p:val>
                                            <p:strVal val="ppt_x"/>
                                          </p:val>
                                        </p:tav>
                                      </p:tavLst>
                                    </p:anim>
                                    <p:anim calcmode="lin" valueType="num">
                                      <p:cBhvr additive="base">
                                        <p:cTn id="7" dur="2000"/>
                                        <p:tgtEl>
                                          <p:spTgt spid="11"/>
                                        </p:tgtEl>
                                        <p:attrNameLst>
                                          <p:attrName>ppt_y</p:attrName>
                                        </p:attrNameLst>
                                      </p:cBhvr>
                                      <p:tavLst>
                                        <p:tav tm="0">
                                          <p:val>
                                            <p:strVal val="ppt_y"/>
                                          </p:val>
                                        </p:tav>
                                        <p:tav tm="100000">
                                          <p:val>
                                            <p:strVal val="1+ppt_h/2"/>
                                          </p:val>
                                        </p:tav>
                                      </p:tavLst>
                                    </p:anim>
                                    <p:set>
                                      <p:cBhvr>
                                        <p:cTn id="8" dur="1" fill="hold">
                                          <p:stCondLst>
                                            <p:cond delay="1999"/>
                                          </p:stCondLst>
                                        </p:cTn>
                                        <p:tgtEl>
                                          <p:spTgt spid="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3"/>
                                        </p:tgtEl>
                                        <p:attrNameLst>
                                          <p:attrName>ppt_x</p:attrName>
                                        </p:attrNameLst>
                                      </p:cBhvr>
                                      <p:tavLst>
                                        <p:tav tm="0">
                                          <p:val>
                                            <p:strVal val="ppt_x"/>
                                          </p:val>
                                        </p:tav>
                                        <p:tav tm="100000">
                                          <p:val>
                                            <p:strVal val="ppt_x"/>
                                          </p:val>
                                        </p:tav>
                                      </p:tavLst>
                                    </p:anim>
                                    <p:anim calcmode="lin" valueType="num">
                                      <p:cBhvr additive="base">
                                        <p:cTn id="11" dur="2000"/>
                                        <p:tgtEl>
                                          <p:spTgt spid="13"/>
                                        </p:tgtEl>
                                        <p:attrNameLst>
                                          <p:attrName>ppt_y</p:attrName>
                                        </p:attrNameLst>
                                      </p:cBhvr>
                                      <p:tavLst>
                                        <p:tav tm="0">
                                          <p:val>
                                            <p:strVal val="ppt_y"/>
                                          </p:val>
                                        </p:tav>
                                        <p:tav tm="100000">
                                          <p:val>
                                            <p:strVal val="1+ppt_h/2"/>
                                          </p:val>
                                        </p:tav>
                                      </p:tavLst>
                                    </p:anim>
                                    <p:set>
                                      <p:cBhvr>
                                        <p:cTn id="12"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txBox="1">
            <a:spLocks noChangeArrowheads="1"/>
          </p:cNvSpPr>
          <p:nvPr/>
        </p:nvSpPr>
        <p:spPr bwMode="auto">
          <a:xfrm>
            <a:off x="8686800" y="6416675"/>
            <a:ext cx="457200" cy="365125"/>
          </a:xfrm>
          <a:prstGeom prst="rect">
            <a:avLst/>
          </a:prstGeom>
          <a:noFill/>
          <a:ln w="9525">
            <a:noFill/>
            <a:miter lim="800000"/>
            <a:headEnd/>
            <a:tailEnd/>
          </a:ln>
        </p:spPr>
        <p:txBody>
          <a:bodyPr anchor="b"/>
          <a:lstStyle/>
          <a:p>
            <a:endParaRPr lang="en-US" sz="1200">
              <a:solidFill>
                <a:srgbClr val="D6ECFF"/>
              </a:solidFill>
              <a:latin typeface="Corbel" pitchFamily="34" charset="0"/>
            </a:endParaRPr>
          </a:p>
        </p:txBody>
      </p:sp>
      <p:sp>
        <p:nvSpPr>
          <p:cNvPr id="69635" name="Rectangle 5"/>
          <p:cNvSpPr>
            <a:spLocks noChangeArrowheads="1"/>
          </p:cNvSpPr>
          <p:nvPr/>
        </p:nvSpPr>
        <p:spPr bwMode="auto">
          <a:xfrm>
            <a:off x="762000" y="304800"/>
            <a:ext cx="7696200" cy="6494463"/>
          </a:xfrm>
          <a:prstGeom prst="rect">
            <a:avLst/>
          </a:prstGeom>
          <a:noFill/>
          <a:ln w="9525">
            <a:noFill/>
            <a:miter lim="800000"/>
            <a:headEnd/>
            <a:tailEnd/>
          </a:ln>
        </p:spPr>
        <p:txBody>
          <a:bodyPr>
            <a:spAutoFit/>
          </a:bodyPr>
          <a:lstStyle/>
          <a:p>
            <a:pPr marL="342900" indent="-342900"/>
            <a:endParaRPr lang="en-US" sz="3200">
              <a:solidFill>
                <a:srgbClr val="FFFFFF"/>
              </a:solidFill>
              <a:latin typeface="Corbel" pitchFamily="34" charset="0"/>
            </a:endParaRPr>
          </a:p>
          <a:p>
            <a:pPr marL="342900" indent="-342900">
              <a:buSzPct val="100000"/>
              <a:buFont typeface="Consolas" pitchFamily="49" charset="0"/>
              <a:buAutoNum type="arabicPeriod"/>
            </a:pPr>
            <a:r>
              <a:rPr lang="en-US" sz="3200">
                <a:solidFill>
                  <a:srgbClr val="FFFFFF"/>
                </a:solidFill>
                <a:latin typeface="Corbel" pitchFamily="34" charset="0"/>
              </a:rPr>
              <a:t>IT  participates in the institutional strategic planning process – academics  are participating in IT decision-making  -- </a:t>
            </a:r>
            <a:r>
              <a:rPr lang="en-US" sz="3200" b="1">
                <a:solidFill>
                  <a:srgbClr val="FFFF00"/>
                </a:solidFill>
                <a:latin typeface="Corbel" pitchFamily="34" charset="0"/>
              </a:rPr>
              <a:t>inclusiveness</a:t>
            </a:r>
            <a:r>
              <a:rPr lang="en-US" sz="3200">
                <a:solidFill>
                  <a:srgbClr val="FFFFFF"/>
                </a:solidFill>
                <a:latin typeface="Corbel" pitchFamily="34" charset="0"/>
              </a:rPr>
              <a:t>  </a:t>
            </a:r>
          </a:p>
          <a:p>
            <a:pPr marL="342900" indent="-342900">
              <a:buSzPct val="100000"/>
              <a:buFont typeface="Consolas" pitchFamily="49" charset="0"/>
              <a:buAutoNum type="arabicPeriod"/>
            </a:pPr>
            <a:endParaRPr lang="en-US" sz="3200">
              <a:solidFill>
                <a:srgbClr val="FFFFFF"/>
              </a:solidFill>
              <a:latin typeface="Corbel" pitchFamily="34" charset="0"/>
            </a:endParaRPr>
          </a:p>
          <a:p>
            <a:pPr marL="342900" indent="-342900">
              <a:buSzPct val="100000"/>
              <a:buFont typeface="Consolas" pitchFamily="49" charset="0"/>
              <a:buAutoNum type="arabicPeriod"/>
            </a:pPr>
            <a:r>
              <a:rPr lang="en-US" sz="3200">
                <a:solidFill>
                  <a:srgbClr val="FFFFFF"/>
                </a:solidFill>
                <a:latin typeface="Corbel" pitchFamily="34" charset="0"/>
              </a:rPr>
              <a:t>VP IT/T&amp;L to be  an academic appointment – </a:t>
            </a:r>
            <a:r>
              <a:rPr lang="en-US" sz="3200" b="1">
                <a:solidFill>
                  <a:srgbClr val="FFFF00"/>
                </a:solidFill>
                <a:latin typeface="Corbel" pitchFamily="34" charset="0"/>
              </a:rPr>
              <a:t>shared governance</a:t>
            </a:r>
            <a:r>
              <a:rPr lang="en-US" sz="3200">
                <a:solidFill>
                  <a:srgbClr val="FFFFFF"/>
                </a:solidFill>
                <a:latin typeface="Corbel" pitchFamily="34" charset="0"/>
              </a:rPr>
              <a:t>.  </a:t>
            </a:r>
          </a:p>
          <a:p>
            <a:pPr marL="342900" indent="-342900">
              <a:buSzPct val="100000"/>
              <a:buFont typeface="Consolas" pitchFamily="49" charset="0"/>
              <a:buAutoNum type="arabicPeriod"/>
            </a:pPr>
            <a:endParaRPr lang="en-US" sz="3200">
              <a:solidFill>
                <a:srgbClr val="FFFFFF"/>
              </a:solidFill>
              <a:latin typeface="Corbel" pitchFamily="34" charset="0"/>
            </a:endParaRPr>
          </a:p>
          <a:p>
            <a:pPr marL="342900" indent="-342900">
              <a:buSzPct val="100000"/>
              <a:buFont typeface="Consolas" pitchFamily="49" charset="0"/>
              <a:buAutoNum type="arabicPeriod"/>
            </a:pPr>
            <a:r>
              <a:rPr lang="en-US" sz="3200">
                <a:solidFill>
                  <a:srgbClr val="FFFFFF"/>
                </a:solidFill>
                <a:latin typeface="Corbel" pitchFamily="34" charset="0"/>
              </a:rPr>
              <a:t>IT broadens its exposure and redefines its mandate  from infrastructure provider to a competent partner of all things academic – </a:t>
            </a:r>
            <a:r>
              <a:rPr lang="en-US" sz="3200" b="1">
                <a:solidFill>
                  <a:srgbClr val="FFFF00"/>
                </a:solidFill>
                <a:latin typeface="Corbel" pitchFamily="34" charset="0"/>
              </a:rPr>
              <a:t>strategic enabler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Thank You!</a:t>
            </a:r>
          </a:p>
          <a:p>
            <a:pPr eaLnBrk="1" hangingPunct="1"/>
            <a:endParaRPr lang="en-US" smtClean="0"/>
          </a:p>
          <a:p>
            <a:pPr eaLnBrk="1" hangingPunct="1">
              <a:buFont typeface="Wingdings" pitchFamily="2" charset="2"/>
              <a:buNone/>
            </a:pPr>
            <a:r>
              <a:rPr lang="en-US" smtClean="0"/>
              <a:t>ulrich.rauch@utt.edu.tt</a:t>
            </a:r>
          </a:p>
        </p:txBody>
      </p:sp>
      <p:sp>
        <p:nvSpPr>
          <p:cNvPr id="9" name="Title 8"/>
          <p:cNvSpPr>
            <a:spLocks noGrp="1"/>
          </p:cNvSpPr>
          <p:nvPr>
            <p:ph type="title"/>
          </p:nvPr>
        </p:nvSpPr>
        <p:spPr/>
        <p:txBody>
          <a:bodyPr/>
          <a:lstStyle/>
          <a:p>
            <a:pPr eaLnBrk="1" hangingPunct="1">
              <a:defRPr/>
            </a:pPr>
            <a:endParaRPr lang="en-US"/>
          </a:p>
        </p:txBody>
      </p:sp>
      <p:sp>
        <p:nvSpPr>
          <p:cNvPr id="6" name="Slide Number Placeholder 5"/>
          <p:cNvSpPr>
            <a:spLocks noGrp="1"/>
          </p:cNvSpPr>
          <p:nvPr>
            <p:ph type="sldNum"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4294967295"/>
          </p:nvPr>
        </p:nvSpPr>
        <p:spPr>
          <a:xfrm>
            <a:off x="914400" y="1782763"/>
            <a:ext cx="7772400" cy="4389437"/>
          </a:xfrm>
        </p:spPr>
        <p:txBody>
          <a:bodyPr/>
          <a:lstStyle/>
          <a:p>
            <a:pPr eaLnBrk="1" hangingPunct="1">
              <a:buFont typeface="Wingdings" pitchFamily="2" charset="2"/>
              <a:buNone/>
            </a:pPr>
            <a:r>
              <a:rPr lang="en-US" b="1" smtClean="0">
                <a:latin typeface="Calibri" pitchFamily="34" charset="0"/>
              </a:rPr>
              <a:t> </a:t>
            </a:r>
            <a:r>
              <a:rPr lang="en-US" sz="3600" smtClean="0">
                <a:latin typeface="Calibri" pitchFamily="34" charset="0"/>
              </a:rPr>
              <a:t>…. large technology departments slow the progress of mankind</a:t>
            </a:r>
          </a:p>
          <a:p>
            <a:pPr eaLnBrk="1" hangingPunct="1"/>
            <a:endParaRPr lang="en-US" smtClean="0"/>
          </a:p>
        </p:txBody>
      </p:sp>
      <p:sp>
        <p:nvSpPr>
          <p:cNvPr id="3" name="Title 2"/>
          <p:cNvSpPr>
            <a:spLocks noGrp="1"/>
          </p:cNvSpPr>
          <p:nvPr>
            <p:ph type="title"/>
          </p:nvPr>
        </p:nvSpPr>
        <p:spPr/>
        <p:txBody>
          <a:bodyPr/>
          <a:lstStyle/>
          <a:p>
            <a:pPr eaLnBrk="1" hangingPunct="1">
              <a:defRPr/>
            </a:pPr>
            <a:endParaRPr lang="en-US"/>
          </a:p>
        </p:txBody>
      </p:sp>
      <p:sp>
        <p:nvSpPr>
          <p:cNvPr id="4" name="Slide Number Placeholder 3"/>
          <p:cNvSpPr>
            <a:spLocks noGrp="1"/>
          </p:cNvSpPr>
          <p:nvPr>
            <p:ph type="sldNum" sz="quarter" idx="12"/>
          </p:nvPr>
        </p:nvSpPr>
        <p:spPr/>
        <p:txBody>
          <a:bodyPr/>
          <a:lstStyle/>
          <a:p>
            <a:pPr>
              <a:defRPr/>
            </a:pPr>
            <a:fld id="{DB6324E9-41B8-452C-BCF0-CF3486BE8098}"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endParaRPr lang="en-US" smtClean="0"/>
          </a:p>
          <a:p>
            <a:pPr eaLnBrk="1" hangingPunct="1">
              <a:buFont typeface="Wingdings" pitchFamily="2" charset="2"/>
              <a:buNone/>
            </a:pPr>
            <a:r>
              <a:rPr lang="en-US" smtClean="0"/>
              <a:t>Mr. Mossberg touched a nerve when he called information-technology departments of large organizations, including colleges, "the most regressive and poisonous force in technology today”</a:t>
            </a:r>
          </a:p>
          <a:p>
            <a:pPr eaLnBrk="1" hangingPunct="1"/>
            <a:endParaRPr lang="en-US" smtClean="0"/>
          </a:p>
          <a:p>
            <a:pPr eaLnBrk="1" hangingPunct="1"/>
            <a:endParaRPr lang="en-US" smtClean="0"/>
          </a:p>
          <a:p>
            <a:pPr eaLnBrk="1" hangingPunct="1">
              <a:buFont typeface="Wingdings" pitchFamily="2" charset="2"/>
              <a:buNone/>
            </a:pPr>
            <a:r>
              <a:rPr lang="en-US" sz="1800" smtClean="0"/>
              <a:t>http://chronicle.com/article/The-Most-Poisonous-Force-in/17655</a:t>
            </a:r>
          </a:p>
          <a:p>
            <a:pPr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mtClean="0"/>
              <a:t>There is a widespread recognition that information technology has become a strategic enabler of the core academic mission</a:t>
            </a:r>
          </a:p>
          <a:p>
            <a:pPr eaLnBrk="1" hangingPunct="1"/>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p:cNvPicPr>
          <p:nvPr>
            <p:ph idx="4294967295"/>
          </p:nvPr>
        </p:nvPicPr>
        <p:blipFill>
          <a:blip r:embed="rId3" cstate="print"/>
          <a:srcRect/>
          <a:stretch>
            <a:fillRect/>
          </a:stretch>
        </p:blipFill>
        <p:spPr>
          <a:xfrm>
            <a:off x="4562475" y="3748088"/>
            <a:ext cx="476250" cy="457200"/>
          </a:xfrm>
        </p:spPr>
      </p:pic>
      <p:pic>
        <p:nvPicPr>
          <p:cNvPr id="45059" name="Picture 3"/>
          <p:cNvPicPr>
            <a:picLocks noChangeAspect="1"/>
          </p:cNvPicPr>
          <p:nvPr/>
        </p:nvPicPr>
        <p:blipFill>
          <a:blip r:embed="rId4" cstate="print"/>
          <a:srcRect/>
          <a:stretch>
            <a:fillRect/>
          </a:stretch>
        </p:blipFill>
        <p:spPr bwMode="auto">
          <a:xfrm>
            <a:off x="533400" y="2895600"/>
            <a:ext cx="2933700" cy="366713"/>
          </a:xfrm>
          <a:prstGeom prst="rect">
            <a:avLst/>
          </a:prstGeom>
          <a:noFill/>
          <a:ln w="9525">
            <a:noFill/>
            <a:miter lim="800000"/>
            <a:headEnd/>
            <a:tailEnd/>
          </a:ln>
        </p:spPr>
      </p:pic>
      <p:pic>
        <p:nvPicPr>
          <p:cNvPr id="45060" name="Picture 4"/>
          <p:cNvPicPr>
            <a:picLocks noChangeAspect="1"/>
          </p:cNvPicPr>
          <p:nvPr/>
        </p:nvPicPr>
        <p:blipFill>
          <a:blip r:embed="rId5" cstate="print"/>
          <a:srcRect/>
          <a:stretch>
            <a:fillRect/>
          </a:stretch>
        </p:blipFill>
        <p:spPr bwMode="auto">
          <a:xfrm>
            <a:off x="5105400" y="2590800"/>
            <a:ext cx="3024188" cy="979488"/>
          </a:xfrm>
          <a:prstGeom prst="rect">
            <a:avLst/>
          </a:prstGeom>
          <a:noFill/>
          <a:ln w="9525">
            <a:noFill/>
            <a:miter lim="800000"/>
            <a:headEnd/>
            <a:tailEnd/>
          </a:ln>
        </p:spPr>
      </p:pic>
      <p:pic>
        <p:nvPicPr>
          <p:cNvPr id="45061" name="Picture 5"/>
          <p:cNvPicPr>
            <a:picLocks noChangeAspect="1"/>
          </p:cNvPicPr>
          <p:nvPr/>
        </p:nvPicPr>
        <p:blipFill>
          <a:blip r:embed="rId6" cstate="print"/>
          <a:srcRect/>
          <a:stretch>
            <a:fillRect/>
          </a:stretch>
        </p:blipFill>
        <p:spPr bwMode="auto">
          <a:xfrm rot="-709913">
            <a:off x="3902075" y="2759075"/>
            <a:ext cx="1000125" cy="1000125"/>
          </a:xfrm>
          <a:prstGeom prst="rect">
            <a:avLst/>
          </a:prstGeom>
          <a:noFill/>
          <a:ln w="9525">
            <a:noFill/>
            <a:miter lim="800000"/>
            <a:headEnd/>
            <a:tailEnd/>
          </a:ln>
        </p:spPr>
      </p:pic>
      <p:pic>
        <p:nvPicPr>
          <p:cNvPr id="45062" name="Picture 6"/>
          <p:cNvPicPr>
            <a:picLocks noChangeAspect="1"/>
          </p:cNvPicPr>
          <p:nvPr/>
        </p:nvPicPr>
        <p:blipFill>
          <a:blip r:embed="rId7" cstate="print"/>
          <a:srcRect/>
          <a:stretch>
            <a:fillRect/>
          </a:stretch>
        </p:blipFill>
        <p:spPr bwMode="auto">
          <a:xfrm rot="-888538">
            <a:off x="5367338" y="5191125"/>
            <a:ext cx="1924050" cy="504825"/>
          </a:xfrm>
          <a:prstGeom prst="rect">
            <a:avLst/>
          </a:prstGeom>
          <a:noFill/>
          <a:ln w="9525">
            <a:noFill/>
            <a:miter lim="800000"/>
            <a:headEnd/>
            <a:tailEnd/>
          </a:ln>
        </p:spPr>
      </p:pic>
      <p:pic>
        <p:nvPicPr>
          <p:cNvPr id="45063" name="Picture 7"/>
          <p:cNvPicPr>
            <a:picLocks noChangeAspect="1"/>
          </p:cNvPicPr>
          <p:nvPr/>
        </p:nvPicPr>
        <p:blipFill>
          <a:blip r:embed="rId8" cstate="print"/>
          <a:srcRect/>
          <a:stretch>
            <a:fillRect/>
          </a:stretch>
        </p:blipFill>
        <p:spPr bwMode="auto">
          <a:xfrm rot="-747213">
            <a:off x="6059488" y="5902325"/>
            <a:ext cx="2752725" cy="666750"/>
          </a:xfrm>
          <a:prstGeom prst="rect">
            <a:avLst/>
          </a:prstGeom>
          <a:noFill/>
          <a:ln w="9525">
            <a:noFill/>
            <a:miter lim="800000"/>
            <a:headEnd/>
            <a:tailEnd/>
          </a:ln>
        </p:spPr>
      </p:pic>
      <p:pic>
        <p:nvPicPr>
          <p:cNvPr id="45064" name="Picture 8"/>
          <p:cNvPicPr>
            <a:picLocks noChangeAspect="1"/>
          </p:cNvPicPr>
          <p:nvPr/>
        </p:nvPicPr>
        <p:blipFill>
          <a:blip r:embed="rId9" cstate="print"/>
          <a:srcRect/>
          <a:stretch>
            <a:fillRect/>
          </a:stretch>
        </p:blipFill>
        <p:spPr bwMode="auto">
          <a:xfrm>
            <a:off x="762000" y="4648200"/>
            <a:ext cx="2043113" cy="685800"/>
          </a:xfrm>
          <a:prstGeom prst="rect">
            <a:avLst/>
          </a:prstGeom>
          <a:noFill/>
          <a:ln w="9525">
            <a:noFill/>
            <a:miter lim="800000"/>
            <a:headEnd/>
            <a:tailEnd/>
          </a:ln>
        </p:spPr>
      </p:pic>
      <p:pic>
        <p:nvPicPr>
          <p:cNvPr id="45065" name="Picture 9"/>
          <p:cNvPicPr>
            <a:picLocks noChangeAspect="1"/>
          </p:cNvPicPr>
          <p:nvPr/>
        </p:nvPicPr>
        <p:blipFill>
          <a:blip r:embed="rId10" cstate="print"/>
          <a:srcRect/>
          <a:stretch>
            <a:fillRect/>
          </a:stretch>
        </p:blipFill>
        <p:spPr bwMode="auto">
          <a:xfrm>
            <a:off x="2590800" y="5678488"/>
            <a:ext cx="2228850" cy="1179512"/>
          </a:xfrm>
          <a:prstGeom prst="rect">
            <a:avLst/>
          </a:prstGeom>
          <a:noFill/>
          <a:ln w="9525">
            <a:noFill/>
            <a:miter lim="800000"/>
            <a:headEnd/>
            <a:tailEnd/>
          </a:ln>
        </p:spPr>
      </p:pic>
      <p:sp>
        <p:nvSpPr>
          <p:cNvPr id="45066" name="Rectangle 10"/>
          <p:cNvSpPr>
            <a:spLocks noChangeArrowheads="1"/>
          </p:cNvSpPr>
          <p:nvPr/>
        </p:nvSpPr>
        <p:spPr bwMode="auto">
          <a:xfrm>
            <a:off x="457200" y="381000"/>
            <a:ext cx="8305800" cy="2062163"/>
          </a:xfrm>
          <a:prstGeom prst="rect">
            <a:avLst/>
          </a:prstGeom>
          <a:noFill/>
          <a:ln w="9525">
            <a:noFill/>
            <a:miter lim="800000"/>
            <a:headEnd/>
            <a:tailEnd/>
          </a:ln>
        </p:spPr>
        <p:txBody>
          <a:bodyPr>
            <a:spAutoFit/>
          </a:bodyPr>
          <a:lstStyle/>
          <a:p>
            <a:r>
              <a:rPr lang="en-US" sz="3200">
                <a:solidFill>
                  <a:srgbClr val="FFFFFF"/>
                </a:solidFill>
                <a:latin typeface="Corbel" pitchFamily="34" charset="0"/>
              </a:rPr>
              <a:t>Enterprise-wide administrative Systems;</a:t>
            </a:r>
          </a:p>
          <a:p>
            <a:r>
              <a:rPr lang="en-US" sz="3200">
                <a:solidFill>
                  <a:srgbClr val="FFFFFF"/>
                </a:solidFill>
                <a:latin typeface="Corbel" pitchFamily="34" charset="0"/>
              </a:rPr>
              <a:t>Human Resources; Finance; Student Information Systems; Intranet; Learning Management Systems; Library Systems</a:t>
            </a:r>
          </a:p>
        </p:txBody>
      </p:sp>
      <p:pic>
        <p:nvPicPr>
          <p:cNvPr id="45067" name="Picture 2" descr="http://t3.gstatic.com/images?q=tbn:ANd9GcR_fa8U-qHOS5UvLAx8piMHupS5wRFow-kE-sD_7JmCdWZgh6tD"/>
          <p:cNvPicPr>
            <a:picLocks noChangeAspect="1"/>
          </p:cNvPicPr>
          <p:nvPr/>
        </p:nvPicPr>
        <p:blipFill>
          <a:blip r:embed="rId11" cstate="print"/>
          <a:srcRect/>
          <a:stretch>
            <a:fillRect/>
          </a:stretch>
        </p:blipFill>
        <p:spPr bwMode="auto">
          <a:xfrm>
            <a:off x="5943600" y="3810000"/>
            <a:ext cx="2687638" cy="914400"/>
          </a:xfrm>
          <a:prstGeom prst="rect">
            <a:avLst/>
          </a:prstGeom>
          <a:noFill/>
          <a:ln w="9525">
            <a:noFill/>
            <a:miter lim="800000"/>
            <a:headEnd/>
            <a:tailEnd/>
          </a:ln>
        </p:spPr>
      </p:pic>
      <p:pic>
        <p:nvPicPr>
          <p:cNvPr id="45068" name="Picture 4" descr="http://t2.gstatic.com/images?q=tbn:ANd9GcT6J4iyBJobZ1syZ8_uMzUgWxNNtWqtML-jnRghmErWA7NfkIzE1g"/>
          <p:cNvPicPr>
            <a:picLocks noChangeAspect="1"/>
          </p:cNvPicPr>
          <p:nvPr/>
        </p:nvPicPr>
        <p:blipFill>
          <a:blip r:embed="rId12" cstate="print"/>
          <a:srcRect/>
          <a:stretch>
            <a:fillRect/>
          </a:stretch>
        </p:blipFill>
        <p:spPr bwMode="auto">
          <a:xfrm rot="1333846">
            <a:off x="3194050" y="4203700"/>
            <a:ext cx="1906588" cy="1149350"/>
          </a:xfrm>
          <a:prstGeom prst="rect">
            <a:avLst/>
          </a:prstGeom>
          <a:noFill/>
          <a:ln w="9525">
            <a:noFill/>
            <a:miter lim="800000"/>
            <a:headEnd/>
            <a:tailEnd/>
          </a:ln>
        </p:spPr>
      </p:pic>
      <p:pic>
        <p:nvPicPr>
          <p:cNvPr id="45069" name="Picture 3"/>
          <p:cNvPicPr>
            <a:picLocks noChangeAspect="1"/>
          </p:cNvPicPr>
          <p:nvPr/>
        </p:nvPicPr>
        <p:blipFill>
          <a:blip r:embed="rId13" cstate="print"/>
          <a:srcRect/>
          <a:stretch>
            <a:fillRect/>
          </a:stretch>
        </p:blipFill>
        <p:spPr bwMode="auto">
          <a:xfrm>
            <a:off x="1143000" y="5486400"/>
            <a:ext cx="1104900" cy="1076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3"/>
          <p:cNvSpPr>
            <a:spLocks noGrp="1"/>
          </p:cNvSpPr>
          <p:nvPr>
            <p:ph idx="4294967295"/>
          </p:nvPr>
        </p:nvSpPr>
        <p:spPr>
          <a:xfrm>
            <a:off x="914400" y="1782763"/>
            <a:ext cx="7772400" cy="4389437"/>
          </a:xfrm>
        </p:spPr>
        <p:txBody>
          <a:bodyPr/>
          <a:lstStyle/>
          <a:p>
            <a:pPr eaLnBrk="1" hangingPunct="1">
              <a:buFont typeface="Wingdings" pitchFamily="2" charset="2"/>
              <a:buNone/>
            </a:pPr>
            <a:r>
              <a:rPr lang="en-US" sz="3200" smtClean="0">
                <a:solidFill>
                  <a:srgbClr val="FFFFFF"/>
                </a:solidFill>
              </a:rPr>
              <a:t>Historically, Universities separated “computing as an infrastructure service” from “academic computing”, understood as supporting teaching, learning and research</a:t>
            </a:r>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914400" y="1782763"/>
            <a:ext cx="7772400" cy="4389437"/>
          </a:xfrm>
        </p:spPr>
        <p:txBody>
          <a:bodyPr/>
          <a:lstStyle/>
          <a:p>
            <a:pPr eaLnBrk="1" hangingPunct="1"/>
            <a:r>
              <a:rPr lang="en-TT" smtClean="0"/>
              <a:t>.</a:t>
            </a:r>
            <a:endParaRPr lang="en-US" smtClean="0"/>
          </a:p>
          <a:p>
            <a:pPr eaLnBrk="1" hangingPunct="1"/>
            <a:endParaRPr lang="en-US" smtClean="0"/>
          </a:p>
        </p:txBody>
      </p:sp>
      <p:sp>
        <p:nvSpPr>
          <p:cNvPr id="47107" name="Slide Number Placeholder 6"/>
          <p:cNvSpPr txBox="1">
            <a:spLocks noChangeArrowheads="1"/>
          </p:cNvSpPr>
          <p:nvPr/>
        </p:nvSpPr>
        <p:spPr bwMode="auto">
          <a:xfrm>
            <a:off x="8686800" y="6416675"/>
            <a:ext cx="457200" cy="365125"/>
          </a:xfrm>
          <a:prstGeom prst="rect">
            <a:avLst/>
          </a:prstGeom>
          <a:noFill/>
          <a:ln w="9525">
            <a:noFill/>
            <a:miter lim="800000"/>
            <a:headEnd/>
            <a:tailEnd/>
          </a:ln>
        </p:spPr>
        <p:txBody>
          <a:bodyPr anchor="b"/>
          <a:lstStyle/>
          <a:p>
            <a:fld id="{122E1BE2-2FC1-4313-91A7-B35025EA24E8}" type="slidenum">
              <a:rPr lang="en-US" sz="1200">
                <a:solidFill>
                  <a:srgbClr val="D6ECFF"/>
                </a:solidFill>
                <a:latin typeface="Corbel" pitchFamily="34" charset="0"/>
              </a:rPr>
              <a:pPr/>
              <a:t>9</a:t>
            </a:fld>
            <a:endParaRPr lang="en-US" sz="1200">
              <a:solidFill>
                <a:srgbClr val="D6ECFF"/>
              </a:solidFill>
              <a:latin typeface="Corbel" pitchFamily="34" charset="0"/>
            </a:endParaRPr>
          </a:p>
        </p:txBody>
      </p:sp>
      <p:sp>
        <p:nvSpPr>
          <p:cNvPr id="47108" name="TextBox 10"/>
          <p:cNvSpPr txBox="1">
            <a:spLocks noChangeArrowheads="1"/>
          </p:cNvSpPr>
          <p:nvPr/>
        </p:nvSpPr>
        <p:spPr bwMode="auto">
          <a:xfrm>
            <a:off x="457200" y="685800"/>
            <a:ext cx="8077200" cy="4524375"/>
          </a:xfrm>
          <a:prstGeom prst="rect">
            <a:avLst/>
          </a:prstGeom>
          <a:noFill/>
          <a:ln w="9525">
            <a:noFill/>
            <a:miter lim="800000"/>
            <a:headEnd/>
            <a:tailEnd/>
          </a:ln>
        </p:spPr>
        <p:txBody>
          <a:bodyPr>
            <a:spAutoFit/>
          </a:bodyPr>
          <a:lstStyle/>
          <a:p>
            <a:pPr>
              <a:buFont typeface="Arial" charset="0"/>
              <a:buChar char="•"/>
            </a:pPr>
            <a:r>
              <a:rPr lang="en-TT" sz="4800">
                <a:solidFill>
                  <a:srgbClr val="FFFFFF"/>
                </a:solidFill>
                <a:latin typeface="Corbel" pitchFamily="34" charset="0"/>
              </a:rPr>
              <a:t> Core IT capability is now in place </a:t>
            </a:r>
          </a:p>
          <a:p>
            <a:pPr>
              <a:buFont typeface="Arial" charset="0"/>
              <a:buChar char="•"/>
            </a:pPr>
            <a:endParaRPr lang="en-TT" sz="4800">
              <a:solidFill>
                <a:srgbClr val="FFFFFF"/>
              </a:solidFill>
              <a:latin typeface="Corbel" pitchFamily="34" charset="0"/>
            </a:endParaRPr>
          </a:p>
          <a:p>
            <a:pPr>
              <a:buFont typeface="Arial" charset="0"/>
              <a:buChar char="•"/>
            </a:pPr>
            <a:r>
              <a:rPr lang="en-TT" sz="4800">
                <a:solidFill>
                  <a:srgbClr val="FFFFFF"/>
                </a:solidFill>
                <a:latin typeface="Corbel" pitchFamily="34" charset="0"/>
              </a:rPr>
              <a:t> Core business of the university is </a:t>
            </a:r>
            <a:r>
              <a:rPr lang="en-TT" sz="4800" b="1">
                <a:solidFill>
                  <a:srgbClr val="FFFFFF"/>
                </a:solidFill>
                <a:latin typeface="Corbel" pitchFamily="34" charset="0"/>
              </a:rPr>
              <a:t>education and research</a:t>
            </a:r>
            <a:endParaRPr lang="en-US" sz="4800">
              <a:solidFill>
                <a:srgbClr val="FFFFFF"/>
              </a:solidFill>
              <a:latin typeface="Corbel" pitchFamily="34"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0C426F7CEC044B9D64D5FAE411AC0" ma:contentTypeVersion="2" ma:contentTypeDescription="Create a new document." ma:contentTypeScope="" ma:versionID="5ecdbb735a56c4d7f29415a1a4ab52d7">
  <xsd:schema xmlns:xsd="http://www.w3.org/2001/XMLSchema" xmlns:p="http://schemas.microsoft.com/office/2006/metadata/properties" xmlns:ns1="http://schemas.microsoft.com/sharepoint/v3" targetNamespace="http://schemas.microsoft.com/office/2006/metadata/properties" ma:root="true" ma:fieldsID="f9d873ed045ab22ad3054ad32f3cf8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51E083-C6E5-44CD-9674-17D503AEAC9B}"/>
</file>

<file path=customXml/itemProps2.xml><?xml version="1.0" encoding="utf-8"?>
<ds:datastoreItem xmlns:ds="http://schemas.openxmlformats.org/officeDocument/2006/customXml" ds:itemID="{62718AFA-4294-4995-BC0A-627154DAFFC1}"/>
</file>

<file path=customXml/itemProps3.xml><?xml version="1.0" encoding="utf-8"?>
<ds:datastoreItem xmlns:ds="http://schemas.openxmlformats.org/officeDocument/2006/customXml" ds:itemID="{927212C8-74CC-4668-AF76-D49A2BA80F55}"/>
</file>

<file path=docProps/app.xml><?xml version="1.0" encoding="utf-8"?>
<Properties xmlns="http://schemas.openxmlformats.org/officeDocument/2006/extended-properties" xmlns:vt="http://schemas.openxmlformats.org/officeDocument/2006/docPropsVTypes">
  <Template>Metro</Template>
  <TotalTime>382</TotalTime>
  <Words>1575</Words>
  <Application>Microsoft Office PowerPoint</Application>
  <PresentationFormat>On-screen Show (4:3)</PresentationFormat>
  <Paragraphs>167</Paragraphs>
  <Slides>32</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Consolas</vt:lpstr>
      <vt:lpstr>Corbel</vt:lpstr>
      <vt:lpstr>Wingdings</vt:lpstr>
      <vt:lpstr>Wingdings 2</vt:lpstr>
      <vt:lpstr>Wingdings 3</vt:lpstr>
      <vt:lpstr>Calibri</vt:lpstr>
      <vt:lpstr>Metro</vt:lpstr>
      <vt:lpstr>Beyond plumbing: Moving IT into the core of the academic enterprise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Top-Ten IT Issues 2008</vt:lpstr>
      <vt:lpstr>Top-Ten IT Issues 2011</vt:lpstr>
      <vt:lpstr>Slide 20</vt:lpstr>
      <vt:lpstr>Slide 21</vt:lpstr>
      <vt:lpstr>Slide 22</vt:lpstr>
      <vt:lpstr>Aligning IT activities to the mission of the institution …</vt:lpstr>
      <vt:lpstr>Slide 24</vt:lpstr>
      <vt:lpstr>Slide 25</vt:lpstr>
      <vt:lpstr>Slide 26</vt:lpstr>
      <vt:lpstr>Democratization:</vt:lpstr>
      <vt:lpstr>Economics:</vt:lpstr>
      <vt:lpstr>Analytics:</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plumbing: Moving IT into the core of the academic enterprise</dc:title>
  <dc:creator>Ulrich Rauch</dc:creator>
  <cp:lastModifiedBy>presenters</cp:lastModifiedBy>
  <cp:revision>38</cp:revision>
  <dcterms:created xsi:type="dcterms:W3CDTF">2011-11-17T17:55:20Z</dcterms:created>
  <dcterms:modified xsi:type="dcterms:W3CDTF">2011-11-21T13:50:47Z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0x0101002460C426F7CEC044B9D64D5FAE411AC0</vt:lpwstr>
  </property>
</Properties>
</file>