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2" r:id="rId2"/>
    <p:sldId id="256" r:id="rId3"/>
    <p:sldId id="257" r:id="rId4"/>
    <p:sldId id="258" r:id="rId5"/>
    <p:sldId id="259" r:id="rId6"/>
    <p:sldId id="260"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1" autoAdjust="0"/>
    <p:restoredTop sz="94660"/>
  </p:normalViewPr>
  <p:slideViewPr>
    <p:cSldViewPr>
      <p:cViewPr>
        <p:scale>
          <a:sx n="75" d="100"/>
          <a:sy n="75" d="100"/>
        </p:scale>
        <p:origin x="-1278"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T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TT"/>
          </a:p>
        </p:txBody>
      </p:sp>
      <p:sp>
        <p:nvSpPr>
          <p:cNvPr id="4" name="Date Placeholder 3"/>
          <p:cNvSpPr>
            <a:spLocks noGrp="1"/>
          </p:cNvSpPr>
          <p:nvPr>
            <p:ph type="dt" sz="half" idx="10"/>
          </p:nvPr>
        </p:nvSpPr>
        <p:spPr/>
        <p:txBody>
          <a:bodyPr/>
          <a:lstStyle/>
          <a:p>
            <a:fld id="{48ABEBC7-AFFF-4EA8-8AE0-40054591972A}" type="datetimeFigureOut">
              <a:rPr lang="en-TT" smtClean="0"/>
              <a:pPr/>
              <a:t>21/11/2011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2353D719-D685-4941-8105-9D0F9A60CE80}" type="slidenum">
              <a:rPr lang="en-TT" smtClean="0"/>
              <a:pPr/>
              <a:t>‹#›</a:t>
            </a:fld>
            <a:endParaRPr lang="en-T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48ABEBC7-AFFF-4EA8-8AE0-40054591972A}" type="datetimeFigureOut">
              <a:rPr lang="en-TT" smtClean="0"/>
              <a:pPr/>
              <a:t>21/11/2011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2353D719-D685-4941-8105-9D0F9A60CE80}" type="slidenum">
              <a:rPr lang="en-TT" smtClean="0"/>
              <a:pPr/>
              <a:t>‹#›</a:t>
            </a:fld>
            <a:endParaRPr lang="en-T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T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48ABEBC7-AFFF-4EA8-8AE0-40054591972A}" type="datetimeFigureOut">
              <a:rPr lang="en-TT" smtClean="0"/>
              <a:pPr/>
              <a:t>21/11/2011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2353D719-D685-4941-8105-9D0F9A60CE80}" type="slidenum">
              <a:rPr lang="en-TT" smtClean="0"/>
              <a:pPr/>
              <a:t>‹#›</a:t>
            </a:fld>
            <a:endParaRPr lang="en-T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48ABEBC7-AFFF-4EA8-8AE0-40054591972A}" type="datetimeFigureOut">
              <a:rPr lang="en-TT" smtClean="0"/>
              <a:pPr/>
              <a:t>21/11/2011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2353D719-D685-4941-8105-9D0F9A60CE80}" type="slidenum">
              <a:rPr lang="en-TT" smtClean="0"/>
              <a:pPr/>
              <a:t>‹#›</a:t>
            </a:fld>
            <a:endParaRPr lang="en-T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T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BEBC7-AFFF-4EA8-8AE0-40054591972A}" type="datetimeFigureOut">
              <a:rPr lang="en-TT" smtClean="0"/>
              <a:pPr/>
              <a:t>21/11/2011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2353D719-D685-4941-8105-9D0F9A60CE80}" type="slidenum">
              <a:rPr lang="en-TT" smtClean="0"/>
              <a:pPr/>
              <a:t>‹#›</a:t>
            </a:fld>
            <a:endParaRPr lang="en-T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5" name="Date Placeholder 4"/>
          <p:cNvSpPr>
            <a:spLocks noGrp="1"/>
          </p:cNvSpPr>
          <p:nvPr>
            <p:ph type="dt" sz="half" idx="10"/>
          </p:nvPr>
        </p:nvSpPr>
        <p:spPr/>
        <p:txBody>
          <a:bodyPr/>
          <a:lstStyle/>
          <a:p>
            <a:fld id="{48ABEBC7-AFFF-4EA8-8AE0-40054591972A}" type="datetimeFigureOut">
              <a:rPr lang="en-TT" smtClean="0"/>
              <a:pPr/>
              <a:t>21/11/2011</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2353D719-D685-4941-8105-9D0F9A60CE80}" type="slidenum">
              <a:rPr lang="en-TT" smtClean="0"/>
              <a:pPr/>
              <a:t>‹#›</a:t>
            </a:fld>
            <a:endParaRPr lang="en-T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T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7" name="Date Placeholder 6"/>
          <p:cNvSpPr>
            <a:spLocks noGrp="1"/>
          </p:cNvSpPr>
          <p:nvPr>
            <p:ph type="dt" sz="half" idx="10"/>
          </p:nvPr>
        </p:nvSpPr>
        <p:spPr/>
        <p:txBody>
          <a:bodyPr/>
          <a:lstStyle/>
          <a:p>
            <a:fld id="{48ABEBC7-AFFF-4EA8-8AE0-40054591972A}" type="datetimeFigureOut">
              <a:rPr lang="en-TT" smtClean="0"/>
              <a:pPr/>
              <a:t>21/11/2011</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2353D719-D685-4941-8105-9D0F9A60CE80}" type="slidenum">
              <a:rPr lang="en-TT" smtClean="0"/>
              <a:pPr/>
              <a:t>‹#›</a:t>
            </a:fld>
            <a:endParaRPr lang="en-T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Date Placeholder 2"/>
          <p:cNvSpPr>
            <a:spLocks noGrp="1"/>
          </p:cNvSpPr>
          <p:nvPr>
            <p:ph type="dt" sz="half" idx="10"/>
          </p:nvPr>
        </p:nvSpPr>
        <p:spPr/>
        <p:txBody>
          <a:bodyPr/>
          <a:lstStyle/>
          <a:p>
            <a:fld id="{48ABEBC7-AFFF-4EA8-8AE0-40054591972A}" type="datetimeFigureOut">
              <a:rPr lang="en-TT" smtClean="0"/>
              <a:pPr/>
              <a:t>21/11/2011</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2353D719-D685-4941-8105-9D0F9A60CE80}" type="slidenum">
              <a:rPr lang="en-TT" smtClean="0"/>
              <a:pPr/>
              <a:t>‹#›</a:t>
            </a:fld>
            <a:endParaRPr lang="en-T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BEBC7-AFFF-4EA8-8AE0-40054591972A}" type="datetimeFigureOut">
              <a:rPr lang="en-TT" smtClean="0"/>
              <a:pPr/>
              <a:t>21/11/2011</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2353D719-D685-4941-8105-9D0F9A60CE80}" type="slidenum">
              <a:rPr lang="en-TT" smtClean="0"/>
              <a:pPr/>
              <a:t>‹#›</a:t>
            </a:fld>
            <a:endParaRPr lang="en-T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T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BEBC7-AFFF-4EA8-8AE0-40054591972A}" type="datetimeFigureOut">
              <a:rPr lang="en-TT" smtClean="0"/>
              <a:pPr/>
              <a:t>21/11/2011</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2353D719-D685-4941-8105-9D0F9A60CE80}" type="slidenum">
              <a:rPr lang="en-TT" smtClean="0"/>
              <a:pPr/>
              <a:t>‹#›</a:t>
            </a:fld>
            <a:endParaRPr lang="en-T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T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BEBC7-AFFF-4EA8-8AE0-40054591972A}" type="datetimeFigureOut">
              <a:rPr lang="en-TT" smtClean="0"/>
              <a:pPr/>
              <a:t>21/11/2011</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2353D719-D685-4941-8105-9D0F9A60CE80}" type="slidenum">
              <a:rPr lang="en-TT" smtClean="0"/>
              <a:pPr/>
              <a:t>‹#›</a:t>
            </a:fld>
            <a:endParaRPr lang="en-T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T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BEBC7-AFFF-4EA8-8AE0-40054591972A}" type="datetimeFigureOut">
              <a:rPr lang="en-TT" smtClean="0"/>
              <a:pPr/>
              <a:t>21/11/2011</a:t>
            </a:fld>
            <a:endParaRPr lang="en-T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3D719-D685-4941-8105-9D0F9A60CE80}" type="slidenum">
              <a:rPr lang="en-TT" smtClean="0"/>
              <a:pPr/>
              <a:t>‹#›</a:t>
            </a:fld>
            <a:endParaRPr lang="en-TT"/>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algn="ctr">
              <a:buNone/>
            </a:pPr>
            <a:r>
              <a:rPr lang="en-TT" b="1" dirty="0" smtClean="0">
                <a:latin typeface="Times New Roman" pitchFamily="18" charset="0"/>
                <a:cs typeface="Times New Roman" pitchFamily="18" charset="0"/>
              </a:rPr>
              <a:t>ESTABLISHING A CO-OPERATIVE FRAMEWORK BETWEEN THE ACCREDITATION COUNCIL OF TRINIDAD AND TOBAGO (ACTT) AND PROFESSIONAL STATUTORY AND REGULATORY BODIES (PSRBs)</a:t>
            </a:r>
          </a:p>
          <a:p>
            <a:pPr algn="ctr">
              <a:buNone/>
            </a:pPr>
            <a:endParaRPr lang="en-TT" b="1" dirty="0">
              <a:latin typeface="Times New Roman" pitchFamily="18" charset="0"/>
              <a:cs typeface="Times New Roman" pitchFamily="18" charset="0"/>
            </a:endParaRPr>
          </a:p>
          <a:p>
            <a:pPr algn="ctr">
              <a:buNone/>
            </a:pPr>
            <a:r>
              <a:rPr lang="en-TT" b="1" i="1" dirty="0"/>
              <a:t>By Rajiv </a:t>
            </a:r>
            <a:r>
              <a:rPr lang="en-TT" b="1" i="1" dirty="0" err="1"/>
              <a:t>Jebodh</a:t>
            </a:r>
            <a:r>
              <a:rPr lang="en-TT" b="1" i="1" dirty="0"/>
              <a:t/>
            </a:r>
            <a:br>
              <a:rPr lang="en-TT" b="1" i="1" dirty="0"/>
            </a:br>
            <a:r>
              <a:rPr lang="en-TT" b="1" i="1" dirty="0"/>
              <a:t>Attorney-at-Law</a:t>
            </a:r>
            <a:br>
              <a:rPr lang="en-TT" b="1" i="1" dirty="0"/>
            </a:br>
            <a:r>
              <a:rPr lang="en-TT" b="1" i="1" dirty="0"/>
              <a:t>Research Officer (Legal) – ACTT</a:t>
            </a:r>
            <a:endParaRPr lang="en-TT" dirty="0"/>
          </a:p>
          <a:p>
            <a:pPr algn="ctr">
              <a:buNone/>
            </a:pPr>
            <a:endParaRPr lang="en-TT"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endParaRPr lang="en-TT" dirty="0" smtClean="0"/>
          </a:p>
          <a:p>
            <a:endParaRPr lang="en-TT" dirty="0"/>
          </a:p>
          <a:p>
            <a:pPr algn="ctr">
              <a:buNone/>
            </a:pPr>
            <a:r>
              <a:rPr lang="en-TT" sz="6000" dirty="0" smtClean="0">
                <a:latin typeface="Times New Roman" pitchFamily="18" charset="0"/>
                <a:cs typeface="Times New Roman" pitchFamily="18" charset="0"/>
              </a:rPr>
              <a:t>THANK YOU</a:t>
            </a:r>
            <a:endParaRPr lang="en-TT" sz="6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9"/>
            <a:ext cx="7772400" cy="936103"/>
          </a:xfrm>
        </p:spPr>
        <p:txBody>
          <a:bodyPr/>
          <a:lstStyle/>
          <a:p>
            <a:r>
              <a:rPr lang="en-TT" sz="3200" b="1" dirty="0" smtClean="0">
                <a:latin typeface="Times New Roman" pitchFamily="18" charset="0"/>
                <a:cs typeface="Times New Roman" pitchFamily="18" charset="0"/>
              </a:rPr>
              <a:t>INTRODUCTION</a:t>
            </a:r>
            <a:endParaRPr lang="en-TT"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395536" y="1340768"/>
            <a:ext cx="8424936" cy="5040560"/>
          </a:xfrm>
        </p:spPr>
        <p:txBody>
          <a:bodyPr>
            <a:normAutofit fontScale="92500" lnSpcReduction="10000"/>
          </a:bodyPr>
          <a:lstStyle/>
          <a:p>
            <a:pPr algn="l">
              <a:buFont typeface="Arial" pitchFamily="34" charset="0"/>
              <a:buChar char="•"/>
            </a:pPr>
            <a:r>
              <a:rPr lang="en-TT" sz="2800" dirty="0" smtClean="0">
                <a:solidFill>
                  <a:schemeClr val="tx1"/>
                </a:solidFill>
                <a:latin typeface="Times New Roman" pitchFamily="18" charset="0"/>
                <a:cs typeface="Times New Roman" pitchFamily="18" charset="0"/>
              </a:rPr>
              <a:t>The legislative </a:t>
            </a:r>
            <a:r>
              <a:rPr lang="en-TT" sz="2800" dirty="0">
                <a:solidFill>
                  <a:schemeClr val="tx1"/>
                </a:solidFill>
                <a:latin typeface="Times New Roman" pitchFamily="18" charset="0"/>
                <a:cs typeface="Times New Roman" pitchFamily="18" charset="0"/>
              </a:rPr>
              <a:t>mandates of Professional Statutory and Regulatory Bodies (PSRBs) in relation to their Quality Assurance roles overlap with the statutory functions of </a:t>
            </a:r>
            <a:r>
              <a:rPr lang="en-TT" sz="2800" dirty="0" smtClean="0">
                <a:solidFill>
                  <a:schemeClr val="tx1"/>
                </a:solidFill>
                <a:latin typeface="Times New Roman" pitchFamily="18" charset="0"/>
                <a:cs typeface="Times New Roman" pitchFamily="18" charset="0"/>
              </a:rPr>
              <a:t>ACTT</a:t>
            </a:r>
          </a:p>
          <a:p>
            <a:pPr algn="l"/>
            <a:endParaRPr lang="en-TT" sz="2800" dirty="0" smtClean="0">
              <a:solidFill>
                <a:schemeClr val="tx1"/>
              </a:solidFill>
              <a:latin typeface="Times New Roman" pitchFamily="18" charset="0"/>
              <a:cs typeface="Times New Roman" pitchFamily="18" charset="0"/>
            </a:endParaRPr>
          </a:p>
          <a:p>
            <a:pPr algn="l">
              <a:buFont typeface="Arial" pitchFamily="34" charset="0"/>
              <a:buChar char="•"/>
            </a:pPr>
            <a:r>
              <a:rPr lang="en-TT" sz="2800" dirty="0" smtClean="0">
                <a:solidFill>
                  <a:schemeClr val="tx1"/>
                </a:solidFill>
                <a:latin typeface="Times New Roman" pitchFamily="18" charset="0"/>
                <a:cs typeface="Times New Roman" pitchFamily="18" charset="0"/>
              </a:rPr>
              <a:t>The standards </a:t>
            </a:r>
            <a:r>
              <a:rPr lang="en-TT" sz="2800" dirty="0">
                <a:solidFill>
                  <a:schemeClr val="tx1"/>
                </a:solidFill>
                <a:latin typeface="Times New Roman" pitchFamily="18" charset="0"/>
                <a:cs typeface="Times New Roman" pitchFamily="18" charset="0"/>
              </a:rPr>
              <a:t>applied by PSRBs to evaluate professional qualifications are generally not harmonised with those applied by </a:t>
            </a:r>
            <a:r>
              <a:rPr lang="en-TT" sz="2800" dirty="0" smtClean="0">
                <a:solidFill>
                  <a:schemeClr val="tx1"/>
                </a:solidFill>
                <a:latin typeface="Times New Roman" pitchFamily="18" charset="0"/>
                <a:cs typeface="Times New Roman" pitchFamily="18" charset="0"/>
              </a:rPr>
              <a:t>ACTT</a:t>
            </a:r>
          </a:p>
          <a:p>
            <a:pPr algn="l">
              <a:buFont typeface="Arial" pitchFamily="34" charset="0"/>
              <a:buChar char="•"/>
            </a:pPr>
            <a:endParaRPr lang="en-TT" sz="2800" dirty="0" smtClean="0">
              <a:solidFill>
                <a:schemeClr val="tx1"/>
              </a:solidFill>
              <a:latin typeface="Times New Roman" pitchFamily="18" charset="0"/>
              <a:cs typeface="Times New Roman" pitchFamily="18" charset="0"/>
            </a:endParaRPr>
          </a:p>
          <a:p>
            <a:pPr algn="l">
              <a:buFont typeface="Arial" pitchFamily="34" charset="0"/>
              <a:buChar char="•"/>
            </a:pPr>
            <a:r>
              <a:rPr lang="en-TT" sz="2800" dirty="0" smtClean="0">
                <a:solidFill>
                  <a:schemeClr val="tx1"/>
                </a:solidFill>
                <a:latin typeface="Times New Roman" pitchFamily="18" charset="0"/>
                <a:cs typeface="Times New Roman" pitchFamily="18" charset="0"/>
              </a:rPr>
              <a:t>Paper </a:t>
            </a:r>
            <a:r>
              <a:rPr lang="en-TT" sz="2800" dirty="0">
                <a:solidFill>
                  <a:schemeClr val="tx1"/>
                </a:solidFill>
                <a:latin typeface="Times New Roman" pitchFamily="18" charset="0"/>
                <a:cs typeface="Times New Roman" pitchFamily="18" charset="0"/>
              </a:rPr>
              <a:t>will </a:t>
            </a:r>
            <a:r>
              <a:rPr lang="en-TT" sz="2800" dirty="0" smtClean="0">
                <a:solidFill>
                  <a:schemeClr val="tx1"/>
                </a:solidFill>
                <a:latin typeface="Times New Roman" pitchFamily="18" charset="0"/>
                <a:cs typeface="Times New Roman" pitchFamily="18" charset="0"/>
              </a:rPr>
              <a:t>examine conflicts </a:t>
            </a:r>
            <a:r>
              <a:rPr lang="en-TT" sz="2800" dirty="0">
                <a:solidFill>
                  <a:schemeClr val="tx1"/>
                </a:solidFill>
                <a:latin typeface="Times New Roman" pitchFamily="18" charset="0"/>
                <a:cs typeface="Times New Roman" pitchFamily="18" charset="0"/>
              </a:rPr>
              <a:t>in the mandates of ACTT and PSRBs and suggest a possible solution to problems through the development of a co-operative framework to evaluate professional programmes and </a:t>
            </a:r>
            <a:r>
              <a:rPr lang="en-TT" sz="2800" dirty="0" smtClean="0">
                <a:solidFill>
                  <a:schemeClr val="tx1"/>
                </a:solidFill>
                <a:latin typeface="Times New Roman" pitchFamily="18" charset="0"/>
                <a:cs typeface="Times New Roman" pitchFamily="18" charset="0"/>
              </a:rPr>
              <a:t>qualifications</a:t>
            </a:r>
            <a:endParaRPr lang="en-TT" sz="28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301006"/>
          </a:xfrm>
        </p:spPr>
        <p:txBody>
          <a:bodyPr>
            <a:normAutofit fontScale="90000"/>
          </a:bodyPr>
          <a:lstStyle/>
          <a:p>
            <a:r>
              <a:rPr lang="en-TT" dirty="0"/>
              <a:t/>
            </a:r>
            <a:br>
              <a:rPr lang="en-TT" dirty="0"/>
            </a:br>
            <a:endParaRPr lang="en-TT" dirty="0"/>
          </a:p>
        </p:txBody>
      </p:sp>
      <p:sp>
        <p:nvSpPr>
          <p:cNvPr id="3" name="Content Placeholder 2"/>
          <p:cNvSpPr>
            <a:spLocks noGrp="1"/>
          </p:cNvSpPr>
          <p:nvPr>
            <p:ph idx="1"/>
          </p:nvPr>
        </p:nvSpPr>
        <p:spPr>
          <a:xfrm>
            <a:off x="395536" y="188640"/>
            <a:ext cx="8352928" cy="5865515"/>
          </a:xfrm>
        </p:spPr>
        <p:txBody>
          <a:bodyPr>
            <a:normAutofit fontScale="92500" lnSpcReduction="20000"/>
          </a:bodyPr>
          <a:lstStyle/>
          <a:p>
            <a:pPr algn="ctr">
              <a:buNone/>
            </a:pPr>
            <a:r>
              <a:rPr lang="en-TT" b="1" dirty="0" smtClean="0">
                <a:latin typeface="Times New Roman" pitchFamily="18" charset="0"/>
                <a:cs typeface="Times New Roman" pitchFamily="18" charset="0"/>
              </a:rPr>
              <a:t>GENERAL FUNCTIONS OF ACTT AND PSRBs AS THEY RELATE TO QUALITY ASSURANCE</a:t>
            </a:r>
          </a:p>
          <a:p>
            <a:pPr>
              <a:buNone/>
            </a:pPr>
            <a:endParaRPr lang="en-TT" sz="2800" b="1" i="1" dirty="0" smtClean="0"/>
          </a:p>
          <a:p>
            <a:pPr>
              <a:buNone/>
            </a:pPr>
            <a:r>
              <a:rPr lang="en-TT" sz="2800" b="1" i="1" u="sng" dirty="0" smtClean="0">
                <a:latin typeface="Times New Roman" pitchFamily="18" charset="0"/>
                <a:cs typeface="Times New Roman" pitchFamily="18" charset="0"/>
              </a:rPr>
              <a:t>General </a:t>
            </a:r>
            <a:r>
              <a:rPr lang="en-TT" sz="2800" b="1" i="1" u="sng" dirty="0">
                <a:latin typeface="Times New Roman" pitchFamily="18" charset="0"/>
                <a:cs typeface="Times New Roman" pitchFamily="18" charset="0"/>
              </a:rPr>
              <a:t>functions of </a:t>
            </a:r>
            <a:r>
              <a:rPr lang="en-TT" sz="2800" b="1" i="1" u="sng" dirty="0" smtClean="0">
                <a:latin typeface="Times New Roman" pitchFamily="18" charset="0"/>
                <a:cs typeface="Times New Roman" pitchFamily="18" charset="0"/>
              </a:rPr>
              <a:t>ACTT</a:t>
            </a:r>
          </a:p>
          <a:p>
            <a:pPr>
              <a:buNone/>
            </a:pPr>
            <a:endParaRPr lang="en-TT" sz="2800" u="sng" dirty="0">
              <a:latin typeface="Times New Roman" pitchFamily="18" charset="0"/>
              <a:cs typeface="Times New Roman" pitchFamily="18" charset="0"/>
            </a:endParaRPr>
          </a:p>
          <a:p>
            <a:r>
              <a:rPr lang="en-TT" sz="2800" dirty="0">
                <a:latin typeface="Times New Roman" pitchFamily="18" charset="0"/>
                <a:cs typeface="Times New Roman" pitchFamily="18" charset="0"/>
              </a:rPr>
              <a:t>ACTT was established in 2004 by the Accreditation Council of Trinidad and Tobago Act, </a:t>
            </a:r>
            <a:r>
              <a:rPr lang="en-TT" sz="2800" dirty="0" smtClean="0">
                <a:latin typeface="Times New Roman" pitchFamily="18" charset="0"/>
                <a:cs typeface="Times New Roman" pitchFamily="18" charset="0"/>
              </a:rPr>
              <a:t>Chapter 39:06</a:t>
            </a:r>
          </a:p>
          <a:p>
            <a:pPr>
              <a:buNone/>
            </a:pPr>
            <a:endParaRPr lang="en-TT" sz="2800" dirty="0" smtClean="0">
              <a:latin typeface="Times New Roman" pitchFamily="18" charset="0"/>
              <a:cs typeface="Times New Roman" pitchFamily="18" charset="0"/>
            </a:endParaRPr>
          </a:p>
          <a:p>
            <a:r>
              <a:rPr lang="en-TT" sz="2800" dirty="0" smtClean="0">
                <a:latin typeface="Times New Roman" pitchFamily="18" charset="0"/>
                <a:cs typeface="Times New Roman" pitchFamily="18" charset="0"/>
              </a:rPr>
              <a:t>Framework of the Act provides </a:t>
            </a:r>
            <a:r>
              <a:rPr lang="en-TT" sz="2800" dirty="0">
                <a:latin typeface="Times New Roman" pitchFamily="18" charset="0"/>
                <a:cs typeface="Times New Roman" pitchFamily="18" charset="0"/>
              </a:rPr>
              <a:t>the basis for ACTT to monitor and evaluate the quality of educational programmes and qualifications, safeguard the interests of students and the public and provide an assurance of, and improvement in the quality of education and training offered to stakeholders regionally and locally.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lnSpcReduction="10000"/>
          </a:bodyPr>
          <a:lstStyle/>
          <a:p>
            <a:pPr>
              <a:buNone/>
            </a:pPr>
            <a:r>
              <a:rPr lang="en-TT" b="1" i="1" u="sng" dirty="0"/>
              <a:t>General Roles of PSRBs in a QA </a:t>
            </a:r>
            <a:r>
              <a:rPr lang="en-TT" b="1" i="1" u="sng" dirty="0" smtClean="0"/>
              <a:t>Context</a:t>
            </a:r>
            <a:endParaRPr lang="en-TT" u="sng" dirty="0" smtClean="0"/>
          </a:p>
          <a:p>
            <a:endParaRPr lang="en-TT" sz="2800" u="sng" dirty="0">
              <a:latin typeface="Times New Roman" pitchFamily="18" charset="0"/>
              <a:cs typeface="Times New Roman" pitchFamily="18" charset="0"/>
            </a:endParaRPr>
          </a:p>
          <a:p>
            <a:r>
              <a:rPr lang="en-TT" sz="2800" dirty="0" smtClean="0">
                <a:latin typeface="Times New Roman" pitchFamily="18" charset="0"/>
                <a:cs typeface="Times New Roman" pitchFamily="18" charset="0"/>
              </a:rPr>
              <a:t>PSRBs </a:t>
            </a:r>
            <a:r>
              <a:rPr lang="en-TT" sz="2800" dirty="0">
                <a:latin typeface="Times New Roman" pitchFamily="18" charset="0"/>
                <a:cs typeface="Times New Roman" pitchFamily="18" charset="0"/>
              </a:rPr>
              <a:t>are involved in certifying/licensing post secondary and tertiary level education graduates as fit to practice as professionals in the relevant professional </a:t>
            </a:r>
            <a:r>
              <a:rPr lang="en-TT" sz="2800" dirty="0" smtClean="0">
                <a:latin typeface="Times New Roman" pitchFamily="18" charset="0"/>
                <a:cs typeface="Times New Roman" pitchFamily="18" charset="0"/>
              </a:rPr>
              <a:t>fields</a:t>
            </a:r>
          </a:p>
          <a:p>
            <a:endParaRPr lang="en-TT" sz="2800" dirty="0" smtClean="0">
              <a:latin typeface="Times New Roman" pitchFamily="18" charset="0"/>
              <a:cs typeface="Times New Roman" pitchFamily="18" charset="0"/>
            </a:endParaRPr>
          </a:p>
          <a:p>
            <a:r>
              <a:rPr lang="en-TT" sz="2800" dirty="0">
                <a:latin typeface="Times New Roman" pitchFamily="18" charset="0"/>
                <a:cs typeface="Times New Roman" pitchFamily="18" charset="0"/>
              </a:rPr>
              <a:t>Protecting the public interest and safeguarding the standards of professional practice are central to the statutory mandate of these bodies and their decisions as they relate to quality assurance in their related profession have implications for practitioners on a national and international level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568952" cy="6009531"/>
          </a:xfrm>
        </p:spPr>
        <p:txBody>
          <a:bodyPr>
            <a:normAutofit fontScale="92500" lnSpcReduction="10000"/>
          </a:bodyPr>
          <a:lstStyle/>
          <a:p>
            <a:pPr algn="ctr">
              <a:buNone/>
            </a:pPr>
            <a:r>
              <a:rPr lang="en-TT" b="1" dirty="0" smtClean="0">
                <a:latin typeface="Times New Roman" pitchFamily="18" charset="0"/>
                <a:cs typeface="Times New Roman" pitchFamily="18" charset="0"/>
              </a:rPr>
              <a:t>OVERLAPS IN MANDATES OF ACTT AND PSRBs</a:t>
            </a:r>
          </a:p>
          <a:p>
            <a:pPr algn="ctr">
              <a:buNone/>
            </a:pPr>
            <a:endParaRPr lang="en-TT" b="1" dirty="0" smtClean="0">
              <a:latin typeface="Times New Roman" pitchFamily="18" charset="0"/>
              <a:cs typeface="Times New Roman" pitchFamily="18" charset="0"/>
            </a:endParaRPr>
          </a:p>
          <a:p>
            <a:r>
              <a:rPr lang="en-TT" sz="2400" dirty="0">
                <a:latin typeface="Times New Roman" pitchFamily="18" charset="0"/>
                <a:cs typeface="Times New Roman" pitchFamily="18" charset="0"/>
              </a:rPr>
              <a:t>While ACTT has the statutory duty to ensure that the quality and standards of post secondary and tertiary education and training in Trinidad and Tobago meet and even exceed internationally accepted best practice benchmarks, PSRBs also make an invaluable contribution to improving the quality of tertiary education </a:t>
            </a:r>
            <a:r>
              <a:rPr lang="en-TT" sz="2400" dirty="0" smtClean="0">
                <a:latin typeface="Times New Roman" pitchFamily="18" charset="0"/>
                <a:cs typeface="Times New Roman" pitchFamily="18" charset="0"/>
              </a:rPr>
              <a:t>sector</a:t>
            </a:r>
          </a:p>
          <a:p>
            <a:endParaRPr lang="en-TT" sz="2400" dirty="0" smtClean="0">
              <a:latin typeface="Times New Roman" pitchFamily="18" charset="0"/>
              <a:cs typeface="Times New Roman" pitchFamily="18" charset="0"/>
            </a:endParaRPr>
          </a:p>
          <a:p>
            <a:r>
              <a:rPr lang="en-TT" sz="2400" dirty="0">
                <a:latin typeface="Times New Roman" pitchFamily="18" charset="0"/>
                <a:cs typeface="Times New Roman" pitchFamily="18" charset="0"/>
              </a:rPr>
              <a:t>PSRBs must ensure that training and education received by professionals would allow them to practice their skills competently while ensuring the safety of the </a:t>
            </a:r>
            <a:r>
              <a:rPr lang="en-TT" sz="2400" dirty="0" smtClean="0">
                <a:latin typeface="Times New Roman" pitchFamily="18" charset="0"/>
                <a:cs typeface="Times New Roman" pitchFamily="18" charset="0"/>
              </a:rPr>
              <a:t>consumer</a:t>
            </a:r>
          </a:p>
          <a:p>
            <a:endParaRPr lang="en-TT" sz="2400" dirty="0" smtClean="0">
              <a:latin typeface="Times New Roman" pitchFamily="18" charset="0"/>
              <a:cs typeface="Times New Roman" pitchFamily="18" charset="0"/>
            </a:endParaRPr>
          </a:p>
          <a:p>
            <a:r>
              <a:rPr lang="en-TT" sz="2400" dirty="0">
                <a:latin typeface="Times New Roman" pitchFamily="18" charset="0"/>
                <a:cs typeface="Times New Roman" pitchFamily="18" charset="0"/>
              </a:rPr>
              <a:t>Programme approval or the recognition of qualifications by PSRBs and accrediting bodies such as ACTT </a:t>
            </a:r>
            <a:r>
              <a:rPr lang="en-TT" sz="2400" dirty="0" smtClean="0">
                <a:latin typeface="Times New Roman" pitchFamily="18" charset="0"/>
                <a:cs typeface="Times New Roman" pitchFamily="18" charset="0"/>
              </a:rPr>
              <a:t>necessary </a:t>
            </a:r>
            <a:r>
              <a:rPr lang="en-TT" sz="2400" dirty="0">
                <a:latin typeface="Times New Roman" pitchFamily="18" charset="0"/>
                <a:cs typeface="Times New Roman" pitchFamily="18" charset="0"/>
              </a:rPr>
              <a:t>to protect public safety by maintaining the integrity of any “Register of Professionals.”</a:t>
            </a:r>
          </a:p>
          <a:p>
            <a:endParaRPr lang="en-TT"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a:buNone/>
            </a:pPr>
            <a:r>
              <a:rPr lang="en-TT" b="1" i="1" u="sng" dirty="0" smtClean="0">
                <a:latin typeface="Times New Roman" pitchFamily="18" charset="0"/>
                <a:cs typeface="Times New Roman" pitchFamily="18" charset="0"/>
              </a:rPr>
              <a:t>A look at the legislation</a:t>
            </a:r>
          </a:p>
          <a:p>
            <a:pPr>
              <a:buNone/>
            </a:pPr>
            <a:endParaRPr lang="en-TT" b="1" i="1" u="sng" dirty="0" smtClean="0">
              <a:latin typeface="Times New Roman" pitchFamily="18" charset="0"/>
              <a:cs typeface="Times New Roman" pitchFamily="18" charset="0"/>
            </a:endParaRPr>
          </a:p>
          <a:p>
            <a:r>
              <a:rPr lang="en-TT" dirty="0">
                <a:latin typeface="Times New Roman" pitchFamily="18" charset="0"/>
                <a:cs typeface="Times New Roman" pitchFamily="18" charset="0"/>
              </a:rPr>
              <a:t>By enacting laws to govern certain professions in Trinidad and Tobago, the State has acknowledged its duty to regulate those professional services which, if improperly provided, could adversely affect the health, safety and well-being of individual citizens and the overall economic and political stability of the State</a:t>
            </a:r>
            <a:endParaRPr lang="en-TT" i="1" u="sng"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264696"/>
          </a:xfrm>
        </p:spPr>
        <p:txBody>
          <a:bodyPr/>
          <a:lstStyle/>
          <a:p>
            <a:pPr algn="ctr">
              <a:buNone/>
            </a:pPr>
            <a:r>
              <a:rPr lang="en-TT" b="1" dirty="0" smtClean="0">
                <a:latin typeface="Times New Roman" pitchFamily="18" charset="0"/>
                <a:cs typeface="Times New Roman" pitchFamily="18" charset="0"/>
              </a:rPr>
              <a:t>A WAY FORWARD</a:t>
            </a:r>
          </a:p>
          <a:p>
            <a:pPr algn="ctr">
              <a:buNone/>
            </a:pPr>
            <a:endParaRPr lang="en-TT" b="1" dirty="0" smtClean="0">
              <a:latin typeface="Times New Roman" pitchFamily="18" charset="0"/>
              <a:cs typeface="Times New Roman" pitchFamily="18" charset="0"/>
            </a:endParaRPr>
          </a:p>
          <a:p>
            <a:r>
              <a:rPr lang="en-TT" sz="2800" dirty="0">
                <a:latin typeface="Times New Roman" pitchFamily="18" charset="0"/>
                <a:cs typeface="Times New Roman" pitchFamily="18" charset="0"/>
              </a:rPr>
              <a:t>Despite the previously discussed legislative provisions, there has been indication that certain PSRBs may well vest overarching responsibility in ACTT for the accreditation of professional </a:t>
            </a:r>
            <a:r>
              <a:rPr lang="en-TT" sz="2800" dirty="0" smtClean="0">
                <a:latin typeface="Times New Roman" pitchFamily="18" charset="0"/>
                <a:cs typeface="Times New Roman" pitchFamily="18" charset="0"/>
              </a:rPr>
              <a:t>programmes</a:t>
            </a:r>
          </a:p>
          <a:p>
            <a:endParaRPr lang="en-TT" sz="2800" dirty="0" smtClean="0">
              <a:latin typeface="Times New Roman" pitchFamily="18" charset="0"/>
              <a:cs typeface="Times New Roman" pitchFamily="18" charset="0"/>
            </a:endParaRPr>
          </a:p>
          <a:p>
            <a:r>
              <a:rPr lang="en-TT" sz="2800" dirty="0" smtClean="0">
                <a:latin typeface="Times New Roman" pitchFamily="18" charset="0"/>
                <a:cs typeface="Times New Roman" pitchFamily="18" charset="0"/>
              </a:rPr>
              <a:t>A look at co-operative frameworks in Malaysia and the United Kingdom</a:t>
            </a:r>
          </a:p>
          <a:p>
            <a:pPr lvl="1"/>
            <a:r>
              <a:rPr lang="en-TT" sz="2400" i="1" dirty="0" smtClean="0">
                <a:latin typeface="Times New Roman" pitchFamily="18" charset="0"/>
                <a:cs typeface="Times New Roman" pitchFamily="18" charset="0"/>
              </a:rPr>
              <a:t>Joint Technical Committees in Malaysia</a:t>
            </a:r>
          </a:p>
          <a:p>
            <a:pPr lvl="1"/>
            <a:r>
              <a:rPr lang="en-TT" sz="2400" i="1" dirty="0" smtClean="0">
                <a:latin typeface="Times New Roman" pitchFamily="18" charset="0"/>
                <a:cs typeface="Times New Roman" pitchFamily="18" charset="0"/>
              </a:rPr>
              <a:t>UK QAA’s PSRB Forum and Memoranda of Co-operation</a:t>
            </a:r>
          </a:p>
          <a:p>
            <a:endParaRPr lang="en-TT" sz="2800" dirty="0" smtClean="0">
              <a:latin typeface="Times New Roman" pitchFamily="18" charset="0"/>
              <a:cs typeface="Times New Roman" pitchFamily="18" charset="0"/>
            </a:endParaRPr>
          </a:p>
          <a:p>
            <a:pPr>
              <a:buNone/>
            </a:pPr>
            <a:endParaRPr lang="en-TT"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a:buNone/>
            </a:pPr>
            <a:r>
              <a:rPr lang="en-TT" b="1" i="1" u="sng" dirty="0"/>
              <a:t>Developing the Trinidad and Tobago </a:t>
            </a:r>
            <a:r>
              <a:rPr lang="en-TT" b="1" i="1" u="sng" dirty="0" smtClean="0"/>
              <a:t>Model</a:t>
            </a:r>
          </a:p>
          <a:p>
            <a:pPr>
              <a:buNone/>
            </a:pPr>
            <a:endParaRPr lang="en-TT" u="sng" dirty="0"/>
          </a:p>
          <a:p>
            <a:r>
              <a:rPr lang="en-TT" sz="2800" dirty="0">
                <a:latin typeface="Times New Roman" pitchFamily="18" charset="0"/>
                <a:cs typeface="Times New Roman" pitchFamily="18" charset="0"/>
              </a:rPr>
              <a:t>Since 2006, ACTT has identified as a problematic issue the overall impact and possible overlap of the different quality assurance type processes that Higher Education Institutions and subjected to by both ACTT and PSRBs. </a:t>
            </a:r>
            <a:endParaRPr lang="en-TT" sz="2800" dirty="0" smtClean="0">
              <a:latin typeface="Times New Roman" pitchFamily="18" charset="0"/>
              <a:cs typeface="Times New Roman" pitchFamily="18" charset="0"/>
            </a:endParaRPr>
          </a:p>
          <a:p>
            <a:r>
              <a:rPr lang="en-TT" sz="2800" dirty="0" smtClean="0">
                <a:latin typeface="Times New Roman" pitchFamily="18" charset="0"/>
                <a:cs typeface="Times New Roman" pitchFamily="18" charset="0"/>
              </a:rPr>
              <a:t>Currently</a:t>
            </a:r>
            <a:r>
              <a:rPr lang="en-TT" sz="2800" dirty="0">
                <a:latin typeface="Times New Roman" pitchFamily="18" charset="0"/>
                <a:cs typeface="Times New Roman" pitchFamily="18" charset="0"/>
              </a:rPr>
              <a:t>, steps are being made towards conceptualising the development of a framework that encourages innovation and achievement, while discouraging duplication of effort. </a:t>
            </a:r>
          </a:p>
          <a:p>
            <a:endParaRPr lang="en-T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10000"/>
          </a:bodyPr>
          <a:lstStyle/>
          <a:p>
            <a:pPr algn="ctr">
              <a:buNone/>
            </a:pPr>
            <a:r>
              <a:rPr lang="en-TT" b="1" dirty="0" smtClean="0">
                <a:latin typeface="Times New Roman" pitchFamily="18" charset="0"/>
                <a:cs typeface="Times New Roman" pitchFamily="18" charset="0"/>
              </a:rPr>
              <a:t>CONCLUSION</a:t>
            </a:r>
          </a:p>
          <a:p>
            <a:pPr algn="ctr">
              <a:buNone/>
            </a:pPr>
            <a:endParaRPr lang="en-TT" b="1" dirty="0" smtClean="0">
              <a:latin typeface="Times New Roman" pitchFamily="18" charset="0"/>
              <a:cs typeface="Times New Roman" pitchFamily="18" charset="0"/>
            </a:endParaRPr>
          </a:p>
          <a:p>
            <a:r>
              <a:rPr lang="en-TT" sz="2400" dirty="0">
                <a:latin typeface="Times New Roman" pitchFamily="18" charset="0"/>
                <a:cs typeface="Times New Roman" pitchFamily="18" charset="0"/>
              </a:rPr>
              <a:t>Both the PSRB and ACTT must be open minded in its approach, accepting that whilst the PSRBs representatives may be experts in its professional field, those representatives may not necessary be experts in educational </a:t>
            </a:r>
            <a:r>
              <a:rPr lang="en-TT" sz="2400" dirty="0" smtClean="0">
                <a:latin typeface="Times New Roman" pitchFamily="18" charset="0"/>
                <a:cs typeface="Times New Roman" pitchFamily="18" charset="0"/>
              </a:rPr>
              <a:t>administration</a:t>
            </a:r>
          </a:p>
          <a:p>
            <a:endParaRPr lang="en-TT" sz="2400" dirty="0" smtClean="0">
              <a:latin typeface="Times New Roman" pitchFamily="18" charset="0"/>
              <a:cs typeface="Times New Roman" pitchFamily="18" charset="0"/>
            </a:endParaRPr>
          </a:p>
          <a:p>
            <a:r>
              <a:rPr lang="en-TT" sz="2400" dirty="0">
                <a:latin typeface="Times New Roman" pitchFamily="18" charset="0"/>
                <a:cs typeface="Times New Roman" pitchFamily="18" charset="0"/>
              </a:rPr>
              <a:t>PSRBs must also be able to provide appropriately skilled, willing and available members, not only to attend meetings, but with the motivation to build partnerships and develop an understanding with </a:t>
            </a:r>
            <a:r>
              <a:rPr lang="en-TT" sz="2400" dirty="0" smtClean="0">
                <a:latin typeface="Times New Roman" pitchFamily="18" charset="0"/>
                <a:cs typeface="Times New Roman" pitchFamily="18" charset="0"/>
              </a:rPr>
              <a:t>ACTT</a:t>
            </a:r>
          </a:p>
          <a:p>
            <a:endParaRPr lang="en-TT" sz="2400" dirty="0" smtClean="0">
              <a:latin typeface="Times New Roman" pitchFamily="18" charset="0"/>
              <a:cs typeface="Times New Roman" pitchFamily="18" charset="0"/>
            </a:endParaRPr>
          </a:p>
          <a:p>
            <a:r>
              <a:rPr lang="en-TT" sz="2400" dirty="0">
                <a:latin typeface="Times New Roman" pitchFamily="18" charset="0"/>
                <a:cs typeface="Times New Roman" pitchFamily="18" charset="0"/>
              </a:rPr>
              <a:t>Ultimately, the establishment of a system to facilitate co-operative relationship between ACTT and PSRBs will lead to a historical step forward in achieving good governance of the Higher Education Sector in Trinidad and Tobago.</a:t>
            </a:r>
          </a:p>
          <a:p>
            <a:endParaRPr lang="en-TT" sz="24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60C426F7CEC044B9D64D5FAE411AC0" ma:contentTypeVersion="2" ma:contentTypeDescription="Create a new document." ma:contentTypeScope="" ma:versionID="5ecdbb735a56c4d7f29415a1a4ab52d7">
  <xsd:schema xmlns:xsd="http://www.w3.org/2001/XMLSchema" xmlns:p="http://schemas.microsoft.com/office/2006/metadata/properties" xmlns:ns1="http://schemas.microsoft.com/sharepoint/v3" targetNamespace="http://schemas.microsoft.com/office/2006/metadata/properties" ma:root="true" ma:fieldsID="f9d873ed045ab22ad3054ad32f3cf82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7F06F9A-90BE-41A8-8D99-F880FFD76342}"/>
</file>

<file path=customXml/itemProps2.xml><?xml version="1.0" encoding="utf-8"?>
<ds:datastoreItem xmlns:ds="http://schemas.openxmlformats.org/officeDocument/2006/customXml" ds:itemID="{B8BA6ECD-7719-4D5A-AB06-C8390FF804AC}"/>
</file>

<file path=customXml/itemProps3.xml><?xml version="1.0" encoding="utf-8"?>
<ds:datastoreItem xmlns:ds="http://schemas.openxmlformats.org/officeDocument/2006/customXml" ds:itemID="{9BA2F4D3-C251-4BD6-8D06-B96E70B3D8DD}"/>
</file>

<file path=docProps/app.xml><?xml version="1.0" encoding="utf-8"?>
<Properties xmlns="http://schemas.openxmlformats.org/officeDocument/2006/extended-properties" xmlns:vt="http://schemas.openxmlformats.org/officeDocument/2006/docPropsVTypes">
  <Template/>
  <TotalTime>70</TotalTime>
  <Words>660</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INTRODUCTION</vt:lpstr>
      <vt:lpstr> </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rjebodh</dc:creator>
  <cp:lastModifiedBy>presenters</cp:lastModifiedBy>
  <cp:revision>8</cp:revision>
  <dcterms:created xsi:type="dcterms:W3CDTF">2011-11-17T10:42:07Z</dcterms:created>
  <dcterms:modified xsi:type="dcterms:W3CDTF">2011-11-21T14:19:18Z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0x0101002460C426F7CEC044B9D64D5FAE411AC0</vt:lpwstr>
  </property>
</Properties>
</file>