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0" r:id="rId2"/>
    <p:sldId id="261" r:id="rId3"/>
    <p:sldId id="262" r:id="rId4"/>
    <p:sldId id="263" r:id="rId5"/>
    <p:sldId id="264" r:id="rId6"/>
    <p:sldId id="266" r:id="rId7"/>
    <p:sldId id="267" r:id="rId8"/>
    <p:sldId id="271" r:id="rId9"/>
    <p:sldId id="272" r:id="rId10"/>
    <p:sldId id="274" r:id="rId11"/>
    <p:sldId id="273" r:id="rId12"/>
    <p:sldId id="278" r:id="rId13"/>
    <p:sldId id="269" r:id="rId14"/>
    <p:sldId id="275" r:id="rId15"/>
    <p:sldId id="276" r:id="rId16"/>
    <p:sldId id="277" r:id="rId17"/>
    <p:sldId id="280" r:id="rId18"/>
    <p:sldId id="279" r:id="rId19"/>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74" y="-84"/>
      </p:cViewPr>
      <p:guideLst>
        <p:guide orient="horz" pos="2851"/>
        <p:guide pos="222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file:///C:\Documents%20and%20Settings\Brian.Aufderheide\Desktop\Fall%202011\ACTT%20Conference\ACCT%20Final%20Data%20and%20Charts.xlsx" TargetMode="External"/><Relationship Id="rId2" Type="http://schemas.openxmlformats.org/officeDocument/2006/relationships/image" Target="../media/image2.jpeg"/><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Documents%20and%20Settings\Brian.Aufderheide\Desktop\Fall%202011\ACTT%20Conference\ACCT%20Final%20Data%20and%20Charts.xlsx" TargetMode="External"/><Relationship Id="rId2" Type="http://schemas.openxmlformats.org/officeDocument/2006/relationships/image" Target="../media/image2.jpeg"/><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oleObject" Target="file:///C:\Documents%20and%20Settings\Brian.Aufderheide\Desktop\Fall%202011\ACTT%20Conference\ACCT%20Final%20Data%20and%20Charts.xlsx" TargetMode="External"/><Relationship Id="rId2" Type="http://schemas.openxmlformats.org/officeDocument/2006/relationships/image" Target="../media/image2.jpeg"/><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oleObject" Target="file:///C:\Documents%20and%20Settings\Brian.Aufderheide\Desktop\Fall%202011\ACTT%20Conference\ACCT%20Final%20Data%20and%20Charts.xlsx" TargetMode="External"/><Relationship Id="rId2" Type="http://schemas.openxmlformats.org/officeDocument/2006/relationships/image" Target="../media/image2.jpeg"/><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oleObject" Target="file:///C:\Documents%20and%20Settings\Brian.Aufderheide\Desktop\Fall%202011\ACTT%20Conference\ACCT%20Final%20Data%20and%20Charts.xlsx" TargetMode="External"/><Relationship Id="rId2" Type="http://schemas.openxmlformats.org/officeDocument/2006/relationships/image" Target="../media/image2.jpeg"/><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'Calc. Results'!$F$35</c:f>
              <c:strCache>
                <c:ptCount val="1"/>
                <c:pt idx="0">
                  <c:v>Group 1</c:v>
                </c:pt>
              </c:strCache>
            </c:strRef>
          </c:tx>
          <c:spPr>
            <a:solidFill>
              <a:schemeClr val="bg1">
                <a:lumMod val="85000"/>
              </a:schemeClr>
            </a:solidFill>
            <a:ln>
              <a:solidFill>
                <a:schemeClr val="tx1"/>
              </a:solidFill>
            </a:ln>
          </c:spPr>
          <c:cat>
            <c:strRef>
              <c:f>'Calc. Results'!$E$36:$E$37</c:f>
              <c:strCache>
                <c:ptCount val="2"/>
                <c:pt idx="0">
                  <c:v>Industry</c:v>
                </c:pt>
                <c:pt idx="1">
                  <c:v>Faculty</c:v>
                </c:pt>
              </c:strCache>
            </c:strRef>
          </c:cat>
          <c:val>
            <c:numRef>
              <c:f>'Calc. Results'!$F$36:$F$37</c:f>
              <c:numCache>
                <c:formatCode>0.0</c:formatCode>
                <c:ptCount val="2"/>
                <c:pt idx="0">
                  <c:v>61.111111111111114</c:v>
                </c:pt>
                <c:pt idx="1">
                  <c:v>44.444444444443917</c:v>
                </c:pt>
              </c:numCache>
            </c:numRef>
          </c:val>
        </c:ser>
        <c:ser>
          <c:idx val="1"/>
          <c:order val="1"/>
          <c:tx>
            <c:strRef>
              <c:f>'Calc. Results'!$G$35</c:f>
              <c:strCache>
                <c:ptCount val="1"/>
                <c:pt idx="0">
                  <c:v>Group 2</c:v>
                </c:pt>
              </c:strCache>
            </c:strRef>
          </c:tx>
          <c:spPr>
            <a:blipFill>
              <a:blip xmlns:r="http://schemas.openxmlformats.org/officeDocument/2006/relationships" r:embed="rId2"/>
              <a:stretch>
                <a:fillRect/>
              </a:stretch>
            </a:blipFill>
            <a:ln>
              <a:solidFill>
                <a:schemeClr val="tx1">
                  <a:lumMod val="75000"/>
                  <a:lumOff val="25000"/>
                </a:schemeClr>
              </a:solidFill>
            </a:ln>
            <a:effectLst>
              <a:innerShdw blurRad="63500" dist="50800" dir="18900000">
                <a:prstClr val="black">
                  <a:alpha val="50000"/>
                </a:prstClr>
              </a:innerShdw>
            </a:effectLst>
            <a:scene3d>
              <a:camera prst="orthographicFront"/>
              <a:lightRig rig="threePt" dir="t"/>
            </a:scene3d>
            <a:sp3d prstMaterial="dkEdge">
              <a:bevelT w="19050" h="82550"/>
              <a:bevelB w="0"/>
              <a:contourClr>
                <a:srgbClr val="000000"/>
              </a:contourClr>
            </a:sp3d>
          </c:spPr>
          <c:pictureOptions>
            <c:pictureFormat val="stack"/>
          </c:pictureOptions>
          <c:cat>
            <c:strRef>
              <c:f>'Calc. Results'!$E$36:$E$37</c:f>
              <c:strCache>
                <c:ptCount val="2"/>
                <c:pt idx="0">
                  <c:v>Industry</c:v>
                </c:pt>
                <c:pt idx="1">
                  <c:v>Faculty</c:v>
                </c:pt>
              </c:strCache>
            </c:strRef>
          </c:cat>
          <c:val>
            <c:numRef>
              <c:f>'Calc. Results'!$G$36:$G$37</c:f>
              <c:numCache>
                <c:formatCode>0.0</c:formatCode>
                <c:ptCount val="2"/>
                <c:pt idx="0">
                  <c:v>40</c:v>
                </c:pt>
                <c:pt idx="1">
                  <c:v>60</c:v>
                </c:pt>
              </c:numCache>
            </c:numRef>
          </c:val>
        </c:ser>
        <c:ser>
          <c:idx val="2"/>
          <c:order val="2"/>
          <c:tx>
            <c:strRef>
              <c:f>'Calc. Results'!$H$35</c:f>
              <c:strCache>
                <c:ptCount val="1"/>
                <c:pt idx="0">
                  <c:v>Group 3</c:v>
                </c:pt>
              </c:strCache>
            </c:strRef>
          </c:tx>
          <c:spPr>
            <a:solidFill>
              <a:srgbClr val="C00000"/>
            </a:solidFill>
            <a:ln>
              <a:solidFill>
                <a:schemeClr val="tx1"/>
              </a:solidFill>
            </a:ln>
          </c:spPr>
          <c:cat>
            <c:strRef>
              <c:f>'Calc. Results'!$E$36:$E$37</c:f>
              <c:strCache>
                <c:ptCount val="2"/>
                <c:pt idx="0">
                  <c:v>Industry</c:v>
                </c:pt>
                <c:pt idx="1">
                  <c:v>Faculty</c:v>
                </c:pt>
              </c:strCache>
            </c:strRef>
          </c:cat>
          <c:val>
            <c:numRef>
              <c:f>'Calc. Results'!$H$36:$H$37</c:f>
              <c:numCache>
                <c:formatCode>0.0</c:formatCode>
                <c:ptCount val="2"/>
                <c:pt idx="0">
                  <c:v>77.777777777777658</c:v>
                </c:pt>
                <c:pt idx="1">
                  <c:v>33.333333333333336</c:v>
                </c:pt>
              </c:numCache>
            </c:numRef>
          </c:val>
        </c:ser>
        <c:axId val="65517824"/>
        <c:axId val="66281472"/>
      </c:barChart>
      <c:catAx>
        <c:axId val="65517824"/>
        <c:scaling>
          <c:orientation val="minMax"/>
        </c:scaling>
        <c:axPos val="l"/>
        <c:tickLblPos val="nextTo"/>
        <c:crossAx val="66281472"/>
        <c:crosses val="autoZero"/>
        <c:auto val="1"/>
        <c:lblAlgn val="ctr"/>
        <c:lblOffset val="100"/>
      </c:catAx>
      <c:valAx>
        <c:axId val="66281472"/>
        <c:scaling>
          <c:orientation val="minMax"/>
        </c:scaling>
        <c:axPos val="b"/>
        <c:majorGridlines/>
        <c:title>
          <c:tx>
            <c:rich>
              <a:bodyPr/>
              <a:lstStyle/>
              <a:p>
                <a:pPr>
                  <a:defRPr/>
                </a:pPr>
                <a:r>
                  <a:rPr lang="en-US"/>
                  <a:t>Percent of Projects</a:t>
                </a:r>
              </a:p>
            </c:rich>
          </c:tx>
          <c:layout/>
        </c:title>
        <c:numFmt formatCode="0" sourceLinked="0"/>
        <c:tickLblPos val="nextTo"/>
        <c:crossAx val="65517824"/>
        <c:crosses val="autoZero"/>
        <c:crossBetween val="between"/>
      </c:valAx>
    </c:plotArea>
    <c:legend>
      <c:legendPos val="tr"/>
      <c:layout>
        <c:manualLayout>
          <c:xMode val="edge"/>
          <c:yMode val="edge"/>
          <c:x val="0.77609782762981983"/>
          <c:y val="3.033884548748501E-2"/>
          <c:w val="0.15554212765007333"/>
          <c:h val="0.21930326960782287"/>
        </c:manualLayout>
      </c:layout>
      <c:overlay val="1"/>
      <c:spPr>
        <a:solidFill>
          <a:schemeClr val="bg1"/>
        </a:solidFill>
        <a:ln>
          <a:solidFill>
            <a:schemeClr val="accent1"/>
          </a:solidFill>
        </a:ln>
      </c:spPr>
      <c:txPr>
        <a:bodyPr/>
        <a:lstStyle/>
        <a:p>
          <a:pPr>
            <a:defRPr baseline="0"/>
          </a:pPr>
          <a:endParaRPr lang="en-US"/>
        </a:p>
      </c:txPr>
    </c:legend>
    <c:plotVisOnly val="1"/>
  </c:chart>
  <c:spPr>
    <a:noFill/>
    <a:ln>
      <a:solidFill>
        <a:schemeClr val="tx1"/>
      </a:solidFill>
    </a:ln>
  </c:spPr>
  <c:txPr>
    <a:bodyPr/>
    <a:lstStyle/>
    <a:p>
      <a:pPr>
        <a:defRPr sz="1200" baseline="0">
          <a:latin typeface="Arial" pitchFamily="34" charset="0"/>
        </a:defRPr>
      </a:pPr>
      <a:endParaRPr lang="en-US"/>
    </a:p>
  </c:txPr>
  <c:externalData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'Calc. Results'!$N$45</c:f>
              <c:strCache>
                <c:ptCount val="1"/>
                <c:pt idx="0">
                  <c:v>Group 1</c:v>
                </c:pt>
              </c:strCache>
            </c:strRef>
          </c:tx>
          <c:spPr>
            <a:solidFill>
              <a:schemeClr val="bg1">
                <a:lumMod val="85000"/>
              </a:schemeClr>
            </a:solidFill>
            <a:ln>
              <a:solidFill>
                <a:schemeClr val="tx1"/>
              </a:solidFill>
            </a:ln>
          </c:spPr>
          <c:cat>
            <c:strRef>
              <c:f>'Calc. Results'!$M$46:$M$47</c:f>
              <c:strCache>
                <c:ptCount val="2"/>
                <c:pt idx="0">
                  <c:v>CDA Required</c:v>
                </c:pt>
                <c:pt idx="1">
                  <c:v>Liaisons</c:v>
                </c:pt>
              </c:strCache>
            </c:strRef>
          </c:cat>
          <c:val>
            <c:numRef>
              <c:f>'Calc. Results'!$N$46:$N$47</c:f>
              <c:numCache>
                <c:formatCode>0.0</c:formatCode>
                <c:ptCount val="2"/>
                <c:pt idx="0">
                  <c:v>11.111111111110995</c:v>
                </c:pt>
                <c:pt idx="1">
                  <c:v>22.222222222221934</c:v>
                </c:pt>
              </c:numCache>
            </c:numRef>
          </c:val>
        </c:ser>
        <c:ser>
          <c:idx val="1"/>
          <c:order val="1"/>
          <c:tx>
            <c:strRef>
              <c:f>'Calc. Results'!$O$45</c:f>
              <c:strCache>
                <c:ptCount val="1"/>
                <c:pt idx="0">
                  <c:v>Group 2</c:v>
                </c:pt>
              </c:strCache>
            </c:strRef>
          </c:tx>
          <c:spPr>
            <a:blipFill>
              <a:blip xmlns:r="http://schemas.openxmlformats.org/officeDocument/2006/relationships" r:embed="rId2"/>
              <a:stretch>
                <a:fillRect/>
              </a:stretch>
            </a:blipFill>
            <a:ln>
              <a:solidFill>
                <a:schemeClr val="tx1">
                  <a:lumMod val="75000"/>
                  <a:lumOff val="25000"/>
                </a:schemeClr>
              </a:solidFill>
            </a:ln>
            <a:effectLst>
              <a:innerShdw blurRad="63500" dist="50800" dir="18900000">
                <a:prstClr val="black">
                  <a:alpha val="50000"/>
                </a:prstClr>
              </a:innerShdw>
            </a:effectLst>
            <a:scene3d>
              <a:camera prst="orthographicFront"/>
              <a:lightRig rig="threePt" dir="t"/>
            </a:scene3d>
            <a:sp3d prstMaterial="dkEdge">
              <a:bevelT w="19050" h="82550"/>
              <a:bevelB w="0"/>
              <a:contourClr>
                <a:srgbClr val="000000"/>
              </a:contourClr>
            </a:sp3d>
          </c:spPr>
          <c:pictureOptions>
            <c:pictureFormat val="stack"/>
          </c:pictureOptions>
          <c:cat>
            <c:strRef>
              <c:f>'Calc. Results'!$M$46:$M$47</c:f>
              <c:strCache>
                <c:ptCount val="2"/>
                <c:pt idx="0">
                  <c:v>CDA Required</c:v>
                </c:pt>
                <c:pt idx="1">
                  <c:v>Liaisons</c:v>
                </c:pt>
              </c:strCache>
            </c:strRef>
          </c:cat>
          <c:val>
            <c:numRef>
              <c:f>'Calc. Results'!$O$46:$O$47</c:f>
              <c:numCache>
                <c:formatCode>0.0</c:formatCode>
                <c:ptCount val="2"/>
                <c:pt idx="0">
                  <c:v>6.666666666666667</c:v>
                </c:pt>
                <c:pt idx="1">
                  <c:v>26.666666666666668</c:v>
                </c:pt>
              </c:numCache>
            </c:numRef>
          </c:val>
        </c:ser>
        <c:ser>
          <c:idx val="2"/>
          <c:order val="2"/>
          <c:tx>
            <c:strRef>
              <c:f>'Calc. Results'!$P$45</c:f>
              <c:strCache>
                <c:ptCount val="1"/>
                <c:pt idx="0">
                  <c:v>Group 3</c:v>
                </c:pt>
              </c:strCache>
            </c:strRef>
          </c:tx>
          <c:spPr>
            <a:solidFill>
              <a:srgbClr val="C00000"/>
            </a:solidFill>
            <a:ln>
              <a:solidFill>
                <a:schemeClr val="tx1"/>
              </a:solidFill>
            </a:ln>
          </c:spPr>
          <c:cat>
            <c:strRef>
              <c:f>'Calc. Results'!$M$46:$M$47</c:f>
              <c:strCache>
                <c:ptCount val="2"/>
                <c:pt idx="0">
                  <c:v>CDA Required</c:v>
                </c:pt>
                <c:pt idx="1">
                  <c:v>Liaisons</c:v>
                </c:pt>
              </c:strCache>
            </c:strRef>
          </c:cat>
          <c:val>
            <c:numRef>
              <c:f>'Calc. Results'!$P$46:$P$47</c:f>
              <c:numCache>
                <c:formatCode>0.0</c:formatCode>
                <c:ptCount val="2"/>
                <c:pt idx="0">
                  <c:v>66.666666666666671</c:v>
                </c:pt>
                <c:pt idx="1">
                  <c:v>66.666666666666671</c:v>
                </c:pt>
              </c:numCache>
            </c:numRef>
          </c:val>
        </c:ser>
        <c:axId val="65537536"/>
        <c:axId val="65539072"/>
      </c:barChart>
      <c:catAx>
        <c:axId val="65537536"/>
        <c:scaling>
          <c:orientation val="minMax"/>
        </c:scaling>
        <c:axPos val="l"/>
        <c:tickLblPos val="nextTo"/>
        <c:crossAx val="65539072"/>
        <c:crosses val="autoZero"/>
        <c:auto val="1"/>
        <c:lblAlgn val="ctr"/>
        <c:lblOffset val="100"/>
      </c:catAx>
      <c:valAx>
        <c:axId val="65539072"/>
        <c:scaling>
          <c:orientation val="minMax"/>
          <c:max val="70"/>
        </c:scaling>
        <c:axPos val="b"/>
        <c:majorGridlines/>
        <c:title>
          <c:tx>
            <c:rich>
              <a:bodyPr/>
              <a:lstStyle/>
              <a:p>
                <a:pPr>
                  <a:defRPr/>
                </a:pPr>
                <a:r>
                  <a:rPr lang="en-US"/>
                  <a:t>Percent of Projects</a:t>
                </a:r>
              </a:p>
            </c:rich>
          </c:tx>
          <c:layout/>
        </c:title>
        <c:numFmt formatCode="0" sourceLinked="0"/>
        <c:tickLblPos val="nextTo"/>
        <c:crossAx val="65537536"/>
        <c:crosses val="autoZero"/>
        <c:crossBetween val="between"/>
      </c:valAx>
    </c:plotArea>
    <c:legend>
      <c:legendPos val="tr"/>
      <c:layout>
        <c:manualLayout>
          <c:xMode val="edge"/>
          <c:yMode val="edge"/>
          <c:x val="0.77031886668397698"/>
          <c:y val="0.62219726041368872"/>
          <c:w val="0.17268096660331225"/>
          <c:h val="0.19955443851509652"/>
        </c:manualLayout>
      </c:layout>
      <c:overlay val="1"/>
      <c:spPr>
        <a:solidFill>
          <a:schemeClr val="bg1"/>
        </a:solidFill>
        <a:ln>
          <a:solidFill>
            <a:schemeClr val="accent1"/>
          </a:solidFill>
        </a:ln>
      </c:spPr>
      <c:txPr>
        <a:bodyPr/>
        <a:lstStyle/>
        <a:p>
          <a:pPr>
            <a:defRPr baseline="0"/>
          </a:pPr>
          <a:endParaRPr lang="en-US"/>
        </a:p>
      </c:txPr>
    </c:legend>
    <c:plotVisOnly val="1"/>
  </c:chart>
  <c:spPr>
    <a:noFill/>
    <a:ln>
      <a:solidFill>
        <a:schemeClr val="tx1"/>
      </a:solidFill>
    </a:ln>
  </c:spPr>
  <c:txPr>
    <a:bodyPr/>
    <a:lstStyle/>
    <a:p>
      <a:pPr>
        <a:defRPr sz="1200" baseline="0">
          <a:latin typeface="Arial" pitchFamily="34" charset="0"/>
        </a:defRPr>
      </a:pPr>
      <a:endParaRPr lang="en-US"/>
    </a:p>
  </c:txPr>
  <c:externalData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'Calc. Results'!$F$46</c:f>
              <c:strCache>
                <c:ptCount val="1"/>
                <c:pt idx="0">
                  <c:v>Group 1</c:v>
                </c:pt>
              </c:strCache>
            </c:strRef>
          </c:tx>
          <c:spPr>
            <a:solidFill>
              <a:schemeClr val="bg1">
                <a:lumMod val="85000"/>
              </a:schemeClr>
            </a:solidFill>
            <a:ln>
              <a:solidFill>
                <a:schemeClr val="tx1"/>
              </a:solidFill>
            </a:ln>
          </c:spPr>
          <c:cat>
            <c:strRef>
              <c:f>'Calc. Results'!$E$47:$E$49</c:f>
              <c:strCache>
                <c:ptCount val="3"/>
                <c:pt idx="0">
                  <c:v>Mentor</c:v>
                </c:pt>
                <c:pt idx="1">
                  <c:v>Info Provider</c:v>
                </c:pt>
                <c:pt idx="2">
                  <c:v>Evaluator</c:v>
                </c:pt>
              </c:strCache>
            </c:strRef>
          </c:cat>
          <c:val>
            <c:numRef>
              <c:f>'Calc. Results'!$F$47:$F$49</c:f>
              <c:numCache>
                <c:formatCode>0.0</c:formatCode>
                <c:ptCount val="3"/>
                <c:pt idx="0">
                  <c:v>11.111111111111009</c:v>
                </c:pt>
                <c:pt idx="1">
                  <c:v>16.666666666666668</c:v>
                </c:pt>
                <c:pt idx="2">
                  <c:v>0</c:v>
                </c:pt>
              </c:numCache>
            </c:numRef>
          </c:val>
        </c:ser>
        <c:ser>
          <c:idx val="1"/>
          <c:order val="1"/>
          <c:tx>
            <c:strRef>
              <c:f>'Calc. Results'!$G$46</c:f>
              <c:strCache>
                <c:ptCount val="1"/>
                <c:pt idx="0">
                  <c:v>Group 2</c:v>
                </c:pt>
              </c:strCache>
            </c:strRef>
          </c:tx>
          <c:spPr>
            <a:blipFill>
              <a:blip xmlns:r="http://schemas.openxmlformats.org/officeDocument/2006/relationships" r:embed="rId2"/>
              <a:stretch>
                <a:fillRect/>
              </a:stretch>
            </a:blipFill>
            <a:ln>
              <a:solidFill>
                <a:schemeClr val="tx1">
                  <a:lumMod val="75000"/>
                  <a:lumOff val="25000"/>
                </a:schemeClr>
              </a:solidFill>
            </a:ln>
            <a:effectLst>
              <a:innerShdw blurRad="63500" dist="50800" dir="18900000">
                <a:prstClr val="black">
                  <a:alpha val="50000"/>
                </a:prstClr>
              </a:innerShdw>
            </a:effectLst>
            <a:scene3d>
              <a:camera prst="orthographicFront"/>
              <a:lightRig rig="threePt" dir="t"/>
            </a:scene3d>
            <a:sp3d prstMaterial="dkEdge">
              <a:bevelT w="19050" h="82550"/>
              <a:bevelB w="0"/>
              <a:contourClr>
                <a:srgbClr val="000000"/>
              </a:contourClr>
            </a:sp3d>
          </c:spPr>
          <c:pictureOptions>
            <c:pictureFormat val="stack"/>
          </c:pictureOptions>
          <c:cat>
            <c:strRef>
              <c:f>'Calc. Results'!$E$47:$E$49</c:f>
              <c:strCache>
                <c:ptCount val="3"/>
                <c:pt idx="0">
                  <c:v>Mentor</c:v>
                </c:pt>
                <c:pt idx="1">
                  <c:v>Info Provider</c:v>
                </c:pt>
                <c:pt idx="2">
                  <c:v>Evaluator</c:v>
                </c:pt>
              </c:strCache>
            </c:strRef>
          </c:cat>
          <c:val>
            <c:numRef>
              <c:f>'Calc. Results'!$G$47:$G$49</c:f>
              <c:numCache>
                <c:formatCode>0.0</c:formatCode>
                <c:ptCount val="3"/>
                <c:pt idx="0">
                  <c:v>13.333333333333334</c:v>
                </c:pt>
                <c:pt idx="1">
                  <c:v>26.666666666666668</c:v>
                </c:pt>
                <c:pt idx="2">
                  <c:v>13.333333333333334</c:v>
                </c:pt>
              </c:numCache>
            </c:numRef>
          </c:val>
        </c:ser>
        <c:ser>
          <c:idx val="2"/>
          <c:order val="2"/>
          <c:tx>
            <c:strRef>
              <c:f>'Calc. Results'!$H$46</c:f>
              <c:strCache>
                <c:ptCount val="1"/>
                <c:pt idx="0">
                  <c:v>Group 3</c:v>
                </c:pt>
              </c:strCache>
            </c:strRef>
          </c:tx>
          <c:spPr>
            <a:solidFill>
              <a:srgbClr val="C00000"/>
            </a:solidFill>
            <a:ln>
              <a:solidFill>
                <a:schemeClr val="tx1"/>
              </a:solidFill>
            </a:ln>
          </c:spPr>
          <c:cat>
            <c:strRef>
              <c:f>'Calc. Results'!$E$47:$E$49</c:f>
              <c:strCache>
                <c:ptCount val="3"/>
                <c:pt idx="0">
                  <c:v>Mentor</c:v>
                </c:pt>
                <c:pt idx="1">
                  <c:v>Info Provider</c:v>
                </c:pt>
                <c:pt idx="2">
                  <c:v>Evaluator</c:v>
                </c:pt>
              </c:strCache>
            </c:strRef>
          </c:cat>
          <c:val>
            <c:numRef>
              <c:f>'Calc. Results'!$H$47:$H$49</c:f>
              <c:numCache>
                <c:formatCode>0.0</c:formatCode>
                <c:ptCount val="3"/>
                <c:pt idx="0">
                  <c:v>44.444444444443924</c:v>
                </c:pt>
                <c:pt idx="1">
                  <c:v>44.444444444443924</c:v>
                </c:pt>
                <c:pt idx="2">
                  <c:v>33.333333333333336</c:v>
                </c:pt>
              </c:numCache>
            </c:numRef>
          </c:val>
        </c:ser>
        <c:axId val="66257664"/>
        <c:axId val="66259200"/>
      </c:barChart>
      <c:catAx>
        <c:axId val="66257664"/>
        <c:scaling>
          <c:orientation val="minMax"/>
        </c:scaling>
        <c:axPos val="l"/>
        <c:tickLblPos val="nextTo"/>
        <c:crossAx val="66259200"/>
        <c:crosses val="autoZero"/>
        <c:auto val="1"/>
        <c:lblAlgn val="ctr"/>
        <c:lblOffset val="100"/>
      </c:catAx>
      <c:valAx>
        <c:axId val="66259200"/>
        <c:scaling>
          <c:orientation val="minMax"/>
        </c:scaling>
        <c:axPos val="b"/>
        <c:majorGridlines/>
        <c:title>
          <c:tx>
            <c:rich>
              <a:bodyPr/>
              <a:lstStyle/>
              <a:p>
                <a:pPr>
                  <a:defRPr/>
                </a:pPr>
                <a:r>
                  <a:rPr lang="en-US"/>
                  <a:t>Percent of Liaisons</a:t>
                </a:r>
              </a:p>
            </c:rich>
          </c:tx>
          <c:layout/>
        </c:title>
        <c:numFmt formatCode="0" sourceLinked="0"/>
        <c:tickLblPos val="nextTo"/>
        <c:crossAx val="66257664"/>
        <c:crosses val="autoZero"/>
        <c:crossBetween val="between"/>
      </c:valAx>
    </c:plotArea>
    <c:legend>
      <c:legendPos val="tr"/>
      <c:layout>
        <c:manualLayout>
          <c:xMode val="edge"/>
          <c:yMode val="edge"/>
          <c:x val="0.75303738893759398"/>
          <c:y val="4.6666670749490033E-2"/>
          <c:w val="0.18250781432126037"/>
          <c:h val="0.22488558397949121"/>
        </c:manualLayout>
      </c:layout>
      <c:overlay val="1"/>
      <c:spPr>
        <a:solidFill>
          <a:schemeClr val="bg1"/>
        </a:solidFill>
        <a:ln>
          <a:solidFill>
            <a:schemeClr val="accent1"/>
          </a:solidFill>
        </a:ln>
      </c:spPr>
      <c:txPr>
        <a:bodyPr/>
        <a:lstStyle/>
        <a:p>
          <a:pPr>
            <a:defRPr baseline="0"/>
          </a:pPr>
          <a:endParaRPr lang="en-US"/>
        </a:p>
      </c:txPr>
    </c:legend>
    <c:plotVisOnly val="1"/>
  </c:chart>
  <c:spPr>
    <a:noFill/>
    <a:ln>
      <a:solidFill>
        <a:schemeClr val="tx1"/>
      </a:solidFill>
    </a:ln>
  </c:spPr>
  <c:txPr>
    <a:bodyPr/>
    <a:lstStyle/>
    <a:p>
      <a:pPr>
        <a:defRPr sz="1200" baseline="0">
          <a:latin typeface="Arial" pitchFamily="34" charset="0"/>
        </a:defRPr>
      </a:pPr>
      <a:endParaRPr lang="en-US"/>
    </a:p>
  </c:txPr>
  <c:externalData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'Calc. Results'!$F$16</c:f>
              <c:strCache>
                <c:ptCount val="1"/>
                <c:pt idx="0">
                  <c:v>Group 1</c:v>
                </c:pt>
              </c:strCache>
            </c:strRef>
          </c:tx>
          <c:spPr>
            <a:solidFill>
              <a:schemeClr val="bg1">
                <a:lumMod val="85000"/>
              </a:schemeClr>
            </a:solidFill>
            <a:ln>
              <a:solidFill>
                <a:schemeClr val="tx1"/>
              </a:solidFill>
            </a:ln>
          </c:spPr>
          <c:cat>
            <c:strRef>
              <c:f>'Calc. Results'!$E$17:$E$19</c:f>
              <c:strCache>
                <c:ptCount val="3"/>
                <c:pt idx="0">
                  <c:v>Final Only</c:v>
                </c:pt>
                <c:pt idx="1">
                  <c:v>Intermittent</c:v>
                </c:pt>
                <c:pt idx="2">
                  <c:v>Continuous</c:v>
                </c:pt>
              </c:strCache>
            </c:strRef>
          </c:cat>
          <c:val>
            <c:numRef>
              <c:f>'Calc. Results'!$F$17:$F$19</c:f>
              <c:numCache>
                <c:formatCode>0.0</c:formatCode>
                <c:ptCount val="3"/>
                <c:pt idx="0">
                  <c:v>0</c:v>
                </c:pt>
                <c:pt idx="1">
                  <c:v>100</c:v>
                </c:pt>
                <c:pt idx="2">
                  <c:v>0</c:v>
                </c:pt>
              </c:numCache>
            </c:numRef>
          </c:val>
        </c:ser>
        <c:ser>
          <c:idx val="1"/>
          <c:order val="1"/>
          <c:tx>
            <c:strRef>
              <c:f>'Calc. Results'!$G$16</c:f>
              <c:strCache>
                <c:ptCount val="1"/>
                <c:pt idx="0">
                  <c:v>Group 2</c:v>
                </c:pt>
              </c:strCache>
            </c:strRef>
          </c:tx>
          <c:spPr>
            <a:blipFill>
              <a:blip xmlns:r="http://schemas.openxmlformats.org/officeDocument/2006/relationships" r:embed="rId2"/>
              <a:stretch>
                <a:fillRect/>
              </a:stretch>
            </a:blipFill>
            <a:ln>
              <a:solidFill>
                <a:schemeClr val="tx1">
                  <a:lumMod val="75000"/>
                  <a:lumOff val="25000"/>
                </a:schemeClr>
              </a:solidFill>
            </a:ln>
            <a:effectLst>
              <a:innerShdw blurRad="63500" dist="50800" dir="18900000">
                <a:prstClr val="black">
                  <a:alpha val="50000"/>
                </a:prstClr>
              </a:innerShdw>
            </a:effectLst>
            <a:scene3d>
              <a:camera prst="orthographicFront"/>
              <a:lightRig rig="threePt" dir="t"/>
            </a:scene3d>
            <a:sp3d prstMaterial="dkEdge">
              <a:bevelT w="19050" h="82550"/>
              <a:bevelB w="0"/>
              <a:contourClr>
                <a:srgbClr val="000000"/>
              </a:contourClr>
            </a:sp3d>
          </c:spPr>
          <c:pictureOptions>
            <c:pictureFormat val="stack"/>
          </c:pictureOptions>
          <c:cat>
            <c:strRef>
              <c:f>'Calc. Results'!$E$17:$E$19</c:f>
              <c:strCache>
                <c:ptCount val="3"/>
                <c:pt idx="0">
                  <c:v>Final Only</c:v>
                </c:pt>
                <c:pt idx="1">
                  <c:v>Intermittent</c:v>
                </c:pt>
                <c:pt idx="2">
                  <c:v>Continuous</c:v>
                </c:pt>
              </c:strCache>
            </c:strRef>
          </c:cat>
          <c:val>
            <c:numRef>
              <c:f>'Calc. Results'!$G$17:$G$19</c:f>
              <c:numCache>
                <c:formatCode>0.0</c:formatCode>
                <c:ptCount val="3"/>
                <c:pt idx="0">
                  <c:v>60</c:v>
                </c:pt>
                <c:pt idx="1">
                  <c:v>40</c:v>
                </c:pt>
                <c:pt idx="2">
                  <c:v>0</c:v>
                </c:pt>
              </c:numCache>
            </c:numRef>
          </c:val>
        </c:ser>
        <c:ser>
          <c:idx val="2"/>
          <c:order val="2"/>
          <c:tx>
            <c:strRef>
              <c:f>'Calc. Results'!$H$16</c:f>
              <c:strCache>
                <c:ptCount val="1"/>
                <c:pt idx="0">
                  <c:v>Group 3</c:v>
                </c:pt>
              </c:strCache>
            </c:strRef>
          </c:tx>
          <c:spPr>
            <a:solidFill>
              <a:srgbClr val="C00000"/>
            </a:solidFill>
            <a:ln>
              <a:solidFill>
                <a:schemeClr val="tx1"/>
              </a:solidFill>
            </a:ln>
          </c:spPr>
          <c:cat>
            <c:strRef>
              <c:f>'Calc. Results'!$E$17:$E$19</c:f>
              <c:strCache>
                <c:ptCount val="3"/>
                <c:pt idx="0">
                  <c:v>Final Only</c:v>
                </c:pt>
                <c:pt idx="1">
                  <c:v>Intermittent</c:v>
                </c:pt>
                <c:pt idx="2">
                  <c:v>Continuous</c:v>
                </c:pt>
              </c:strCache>
            </c:strRef>
          </c:cat>
          <c:val>
            <c:numRef>
              <c:f>'Calc. Results'!$H$17:$H$19</c:f>
              <c:numCache>
                <c:formatCode>0.0</c:formatCode>
                <c:ptCount val="3"/>
                <c:pt idx="0">
                  <c:v>0</c:v>
                </c:pt>
                <c:pt idx="1">
                  <c:v>0</c:v>
                </c:pt>
                <c:pt idx="2">
                  <c:v>100</c:v>
                </c:pt>
              </c:numCache>
            </c:numRef>
          </c:val>
        </c:ser>
        <c:axId val="66548096"/>
        <c:axId val="66549632"/>
      </c:barChart>
      <c:catAx>
        <c:axId val="66548096"/>
        <c:scaling>
          <c:orientation val="minMax"/>
        </c:scaling>
        <c:axPos val="l"/>
        <c:tickLblPos val="nextTo"/>
        <c:crossAx val="66549632"/>
        <c:crosses val="autoZero"/>
        <c:auto val="1"/>
        <c:lblAlgn val="ctr"/>
        <c:lblOffset val="100"/>
      </c:catAx>
      <c:valAx>
        <c:axId val="66549632"/>
        <c:scaling>
          <c:orientation val="minMax"/>
          <c:max val="100"/>
        </c:scaling>
        <c:axPos val="b"/>
        <c:majorGridlines/>
        <c:title>
          <c:tx>
            <c:rich>
              <a:bodyPr/>
              <a:lstStyle/>
              <a:p>
                <a:pPr>
                  <a:defRPr/>
                </a:pPr>
                <a:r>
                  <a:rPr lang="en-US"/>
                  <a:t>Percent of Projects</a:t>
                </a:r>
              </a:p>
            </c:rich>
          </c:tx>
          <c:layout/>
        </c:title>
        <c:numFmt formatCode="0" sourceLinked="0"/>
        <c:tickLblPos val="nextTo"/>
        <c:crossAx val="66548096"/>
        <c:crosses val="autoZero"/>
        <c:crossBetween val="between"/>
      </c:valAx>
    </c:plotArea>
    <c:legend>
      <c:legendPos val="tr"/>
      <c:layout>
        <c:manualLayout>
          <c:xMode val="edge"/>
          <c:yMode val="edge"/>
          <c:x val="0.76767642041111206"/>
          <c:y val="0.62147671205931598"/>
          <c:w val="0.15552012911831853"/>
          <c:h val="0.19581062590454404"/>
        </c:manualLayout>
      </c:layout>
      <c:overlay val="1"/>
      <c:spPr>
        <a:solidFill>
          <a:schemeClr val="bg1"/>
        </a:solidFill>
        <a:ln>
          <a:solidFill>
            <a:schemeClr val="accent1"/>
          </a:solidFill>
        </a:ln>
      </c:spPr>
      <c:txPr>
        <a:bodyPr/>
        <a:lstStyle/>
        <a:p>
          <a:pPr>
            <a:defRPr baseline="0"/>
          </a:pPr>
          <a:endParaRPr lang="en-US"/>
        </a:p>
      </c:txPr>
    </c:legend>
    <c:plotVisOnly val="1"/>
  </c:chart>
  <c:spPr>
    <a:noFill/>
    <a:ln>
      <a:solidFill>
        <a:schemeClr val="tx1"/>
      </a:solidFill>
    </a:ln>
  </c:spPr>
  <c:txPr>
    <a:bodyPr/>
    <a:lstStyle/>
    <a:p>
      <a:pPr>
        <a:defRPr sz="1200" baseline="0">
          <a:latin typeface="Arial" pitchFamily="34" charset="0"/>
        </a:defRPr>
      </a:pPr>
      <a:endParaRPr lang="en-US"/>
    </a:p>
  </c:txPr>
  <c:externalData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'Calc. Results'!$F$20</c:f>
              <c:strCache>
                <c:ptCount val="1"/>
                <c:pt idx="0">
                  <c:v>Group 1</c:v>
                </c:pt>
              </c:strCache>
            </c:strRef>
          </c:tx>
          <c:spPr>
            <a:solidFill>
              <a:schemeClr val="bg1">
                <a:lumMod val="85000"/>
              </a:schemeClr>
            </a:solidFill>
            <a:ln>
              <a:solidFill>
                <a:schemeClr val="tx1"/>
              </a:solidFill>
            </a:ln>
          </c:spPr>
          <c:cat>
            <c:strRef>
              <c:f>'Calc. Results'!$E$21:$E$25</c:f>
              <c:strCache>
                <c:ptCount val="5"/>
                <c:pt idx="0">
                  <c:v>Written Reports</c:v>
                </c:pt>
                <c:pt idx="1">
                  <c:v>Presentation(s)</c:v>
                </c:pt>
                <c:pt idx="2">
                  <c:v>Software Simulation</c:v>
                </c:pt>
                <c:pt idx="3">
                  <c:v>Experimental Data</c:v>
                </c:pt>
                <c:pt idx="4">
                  <c:v>Prototype</c:v>
                </c:pt>
              </c:strCache>
            </c:strRef>
          </c:cat>
          <c:val>
            <c:numRef>
              <c:f>'Calc. Results'!$F$21:$F$25</c:f>
              <c:numCache>
                <c:formatCode>0.0</c:formatCode>
                <c:ptCount val="5"/>
                <c:pt idx="0">
                  <c:v>100</c:v>
                </c:pt>
                <c:pt idx="1">
                  <c:v>100</c:v>
                </c:pt>
                <c:pt idx="2">
                  <c:v>11.111111111111002</c:v>
                </c:pt>
                <c:pt idx="3">
                  <c:v>0</c:v>
                </c:pt>
                <c:pt idx="4">
                  <c:v>0</c:v>
                </c:pt>
              </c:numCache>
            </c:numRef>
          </c:val>
        </c:ser>
        <c:ser>
          <c:idx val="1"/>
          <c:order val="1"/>
          <c:tx>
            <c:strRef>
              <c:f>'Calc. Results'!$G$20</c:f>
              <c:strCache>
                <c:ptCount val="1"/>
                <c:pt idx="0">
                  <c:v>Group 2</c:v>
                </c:pt>
              </c:strCache>
            </c:strRef>
          </c:tx>
          <c:spPr>
            <a:blipFill>
              <a:blip xmlns:r="http://schemas.openxmlformats.org/officeDocument/2006/relationships" r:embed="rId2"/>
              <a:stretch>
                <a:fillRect/>
              </a:stretch>
            </a:blipFill>
            <a:ln>
              <a:solidFill>
                <a:schemeClr val="tx1">
                  <a:lumMod val="75000"/>
                  <a:lumOff val="25000"/>
                </a:schemeClr>
              </a:solidFill>
            </a:ln>
            <a:effectLst>
              <a:innerShdw blurRad="63500" dist="50800" dir="18900000">
                <a:prstClr val="black">
                  <a:alpha val="50000"/>
                </a:prstClr>
              </a:innerShdw>
            </a:effectLst>
            <a:scene3d>
              <a:camera prst="orthographicFront"/>
              <a:lightRig rig="threePt" dir="t"/>
            </a:scene3d>
            <a:sp3d prstMaterial="dkEdge">
              <a:bevelT w="19050" h="82550"/>
              <a:bevelB w="0"/>
              <a:contourClr>
                <a:srgbClr val="000000"/>
              </a:contourClr>
            </a:sp3d>
          </c:spPr>
          <c:pictureOptions>
            <c:pictureFormat val="stack"/>
          </c:pictureOptions>
          <c:cat>
            <c:strRef>
              <c:f>'Calc. Results'!$E$21:$E$25</c:f>
              <c:strCache>
                <c:ptCount val="5"/>
                <c:pt idx="0">
                  <c:v>Written Reports</c:v>
                </c:pt>
                <c:pt idx="1">
                  <c:v>Presentation(s)</c:v>
                </c:pt>
                <c:pt idx="2">
                  <c:v>Software Simulation</c:v>
                </c:pt>
                <c:pt idx="3">
                  <c:v>Experimental Data</c:v>
                </c:pt>
                <c:pt idx="4">
                  <c:v>Prototype</c:v>
                </c:pt>
              </c:strCache>
            </c:strRef>
          </c:cat>
          <c:val>
            <c:numRef>
              <c:f>'Calc. Results'!$G$21:$G$25</c:f>
              <c:numCache>
                <c:formatCode>0.0</c:formatCode>
                <c:ptCount val="5"/>
                <c:pt idx="0">
                  <c:v>100</c:v>
                </c:pt>
                <c:pt idx="1">
                  <c:v>0</c:v>
                </c:pt>
                <c:pt idx="2">
                  <c:v>20</c:v>
                </c:pt>
                <c:pt idx="3">
                  <c:v>6.666666666666667</c:v>
                </c:pt>
                <c:pt idx="4">
                  <c:v>0</c:v>
                </c:pt>
              </c:numCache>
            </c:numRef>
          </c:val>
        </c:ser>
        <c:ser>
          <c:idx val="2"/>
          <c:order val="2"/>
          <c:tx>
            <c:strRef>
              <c:f>'Calc. Results'!$H$20</c:f>
              <c:strCache>
                <c:ptCount val="1"/>
                <c:pt idx="0">
                  <c:v>Group 3</c:v>
                </c:pt>
              </c:strCache>
            </c:strRef>
          </c:tx>
          <c:spPr>
            <a:solidFill>
              <a:srgbClr val="C00000"/>
            </a:solidFill>
            <a:ln>
              <a:solidFill>
                <a:schemeClr val="tx1"/>
              </a:solidFill>
            </a:ln>
          </c:spPr>
          <c:cat>
            <c:strRef>
              <c:f>'Calc. Results'!$E$21:$E$25</c:f>
              <c:strCache>
                <c:ptCount val="5"/>
                <c:pt idx="0">
                  <c:v>Written Reports</c:v>
                </c:pt>
                <c:pt idx="1">
                  <c:v>Presentation(s)</c:v>
                </c:pt>
                <c:pt idx="2">
                  <c:v>Software Simulation</c:v>
                </c:pt>
                <c:pt idx="3">
                  <c:v>Experimental Data</c:v>
                </c:pt>
                <c:pt idx="4">
                  <c:v>Prototype</c:v>
                </c:pt>
              </c:strCache>
            </c:strRef>
          </c:cat>
          <c:val>
            <c:numRef>
              <c:f>'Calc. Results'!$H$21:$H$25</c:f>
              <c:numCache>
                <c:formatCode>0.0</c:formatCode>
                <c:ptCount val="5"/>
                <c:pt idx="0">
                  <c:v>100</c:v>
                </c:pt>
                <c:pt idx="1">
                  <c:v>100</c:v>
                </c:pt>
                <c:pt idx="2">
                  <c:v>66.666666666666671</c:v>
                </c:pt>
                <c:pt idx="3">
                  <c:v>11.111111111111002</c:v>
                </c:pt>
                <c:pt idx="4">
                  <c:v>11.111111111111002</c:v>
                </c:pt>
              </c:numCache>
            </c:numRef>
          </c:val>
        </c:ser>
        <c:axId val="66772992"/>
        <c:axId val="66774528"/>
      </c:barChart>
      <c:catAx>
        <c:axId val="66772992"/>
        <c:scaling>
          <c:orientation val="minMax"/>
        </c:scaling>
        <c:axPos val="l"/>
        <c:tickLblPos val="nextTo"/>
        <c:crossAx val="66774528"/>
        <c:crosses val="autoZero"/>
        <c:auto val="1"/>
        <c:lblAlgn val="ctr"/>
        <c:lblOffset val="100"/>
      </c:catAx>
      <c:valAx>
        <c:axId val="66774528"/>
        <c:scaling>
          <c:orientation val="minMax"/>
          <c:max val="100"/>
        </c:scaling>
        <c:axPos val="b"/>
        <c:majorGridlines/>
        <c:title>
          <c:tx>
            <c:rich>
              <a:bodyPr/>
              <a:lstStyle/>
              <a:p>
                <a:pPr>
                  <a:defRPr/>
                </a:pPr>
                <a:r>
                  <a:rPr lang="en-US"/>
                  <a:t>Percent of Projects</a:t>
                </a:r>
              </a:p>
            </c:rich>
          </c:tx>
          <c:layout/>
        </c:title>
        <c:numFmt formatCode="0" sourceLinked="0"/>
        <c:tickLblPos val="nextTo"/>
        <c:crossAx val="66772992"/>
        <c:crosses val="autoZero"/>
        <c:crossBetween val="between"/>
      </c:valAx>
    </c:plotArea>
    <c:legend>
      <c:legendPos val="tr"/>
      <c:layout>
        <c:manualLayout>
          <c:xMode val="edge"/>
          <c:yMode val="edge"/>
          <c:x val="0.77206277381678901"/>
          <c:y val="3.1804298611629693E-2"/>
          <c:w val="0.15484333834452177"/>
          <c:h val="0.16719726952014441"/>
        </c:manualLayout>
      </c:layout>
      <c:overlay val="1"/>
      <c:spPr>
        <a:solidFill>
          <a:schemeClr val="bg1"/>
        </a:solidFill>
        <a:ln>
          <a:solidFill>
            <a:schemeClr val="accent1"/>
          </a:solidFill>
        </a:ln>
      </c:spPr>
      <c:txPr>
        <a:bodyPr/>
        <a:lstStyle/>
        <a:p>
          <a:pPr>
            <a:defRPr baseline="0"/>
          </a:pPr>
          <a:endParaRPr lang="en-US"/>
        </a:p>
      </c:txPr>
    </c:legend>
    <c:plotVisOnly val="1"/>
  </c:chart>
  <c:spPr>
    <a:noFill/>
    <a:ln>
      <a:solidFill>
        <a:schemeClr val="tx1"/>
      </a:solidFill>
    </a:ln>
  </c:spPr>
  <c:txPr>
    <a:bodyPr/>
    <a:lstStyle/>
    <a:p>
      <a:pPr>
        <a:defRPr sz="1200" baseline="0">
          <a:latin typeface="Arial" pitchFamily="34" charset="0"/>
        </a:defRPr>
      </a:pPr>
      <a:endParaRPr lang="en-US"/>
    </a:p>
  </c:txPr>
  <c:externalData r:id="rId3"/>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TT"/>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CD840F-C039-49EE-9360-30A2B29C6BB1}" type="datetimeFigureOut">
              <a:rPr lang="en-TT"/>
              <a:pPr>
                <a:defRPr/>
              </a:pPr>
              <a:t>16/11/2011</a:t>
            </a:fld>
            <a:endParaRPr lang="en-TT"/>
          </a:p>
        </p:txBody>
      </p:sp>
      <p:sp>
        <p:nvSpPr>
          <p:cNvPr id="4" name="Footer Placeholder 3"/>
          <p:cNvSpPr>
            <a:spLocks noGrp="1"/>
          </p:cNvSpPr>
          <p:nvPr>
            <p:ph type="ftr" sz="quarter" idx="2"/>
          </p:nvPr>
        </p:nvSpPr>
        <p:spPr>
          <a:xfrm>
            <a:off x="0" y="8597900"/>
            <a:ext cx="3067050" cy="4524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TT"/>
          </a:p>
        </p:txBody>
      </p:sp>
      <p:sp>
        <p:nvSpPr>
          <p:cNvPr id="5" name="Slide Number Placeholder 4"/>
          <p:cNvSpPr>
            <a:spLocks noGrp="1"/>
          </p:cNvSpPr>
          <p:nvPr>
            <p:ph type="sldNum" sz="quarter" idx="3"/>
          </p:nvPr>
        </p:nvSpPr>
        <p:spPr>
          <a:xfrm>
            <a:off x="4008438" y="8597900"/>
            <a:ext cx="3067050" cy="4524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C293B02-F2D5-433B-8362-B98FED7DEF58}" type="slidenum">
              <a:rPr lang="en-TT"/>
              <a:pPr>
                <a:defRPr/>
              </a:pPr>
              <a:t>‹#›</a:t>
            </a:fld>
            <a:endParaRPr lang="en-T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TT"/>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820FF2C-BBC1-4703-9627-DBBA1D8CA32A}" type="datetimeFigureOut">
              <a:rPr lang="en-TT"/>
              <a:pPr>
                <a:defRPr/>
              </a:pPr>
              <a:t>16/11/2011</a:t>
            </a:fld>
            <a:endParaRPr lang="en-TT"/>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pPr lvl="0"/>
            <a:endParaRPr lang="en-TT" noProof="0" smtClean="0"/>
          </a:p>
        </p:txBody>
      </p:sp>
      <p:sp>
        <p:nvSpPr>
          <p:cNvPr id="5" name="Notes Placeholder 4"/>
          <p:cNvSpPr>
            <a:spLocks noGrp="1"/>
          </p:cNvSpPr>
          <p:nvPr>
            <p:ph type="body" sz="quarter" idx="3"/>
          </p:nvPr>
        </p:nvSpPr>
        <p:spPr>
          <a:xfrm>
            <a:off x="708025" y="4298950"/>
            <a:ext cx="5661025" cy="40735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597900"/>
            <a:ext cx="3067050" cy="4524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TT"/>
          </a:p>
        </p:txBody>
      </p:sp>
      <p:sp>
        <p:nvSpPr>
          <p:cNvPr id="7" name="Slide Number Placeholder 6"/>
          <p:cNvSpPr>
            <a:spLocks noGrp="1"/>
          </p:cNvSpPr>
          <p:nvPr>
            <p:ph type="sldNum" sz="quarter" idx="5"/>
          </p:nvPr>
        </p:nvSpPr>
        <p:spPr>
          <a:xfrm>
            <a:off x="4008438" y="8597900"/>
            <a:ext cx="3067050" cy="4524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8ED0AE-D509-4EB4-BE2A-074FA1164F7A}" type="slidenum">
              <a:rPr lang="en-TT"/>
              <a:pPr>
                <a:defRPr/>
              </a:pPr>
              <a:t>‹#›</a:t>
            </a:fld>
            <a:endParaRPr lang="en-T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PE programme has existed since inception and has evolved alongside UTT and still continues to do so.</a:t>
            </a:r>
          </a:p>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5</a:t>
            </a:fld>
            <a:endParaRPr lang="en-T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mentioned previously, the Group 3 model was developed using Harvey </a:t>
            </a:r>
            <a:r>
              <a:rPr lang="en-US" dirty="0" err="1" smtClean="0"/>
              <a:t>Mudd</a:t>
            </a:r>
            <a:r>
              <a:rPr lang="en-US" dirty="0" smtClean="0"/>
              <a:t> methodologies.</a:t>
            </a:r>
            <a:r>
              <a:rPr lang="en-US" baseline="0" dirty="0" smtClean="0"/>
              <a:t> Although we have already included some aspects of these into Group 3 there are still some improvements that can be made which are as follows:</a:t>
            </a:r>
          </a:p>
          <a:p>
            <a:endParaRPr lang="en-US" baseline="0" dirty="0" smtClean="0"/>
          </a:p>
          <a:p>
            <a:r>
              <a:rPr lang="en-GB" sz="1200" kern="1200" dirty="0" smtClean="0">
                <a:solidFill>
                  <a:schemeClr val="tx1"/>
                </a:solidFill>
                <a:latin typeface="+mn-lt"/>
                <a:ea typeface="+mn-ea"/>
                <a:cs typeface="+mn-cs"/>
              </a:rPr>
              <a:t>Harvey </a:t>
            </a:r>
            <a:r>
              <a:rPr lang="en-GB" sz="1200" kern="1200" dirty="0" err="1" smtClean="0">
                <a:solidFill>
                  <a:schemeClr val="tx1"/>
                </a:solidFill>
                <a:latin typeface="+mn-lt"/>
                <a:ea typeface="+mn-ea"/>
                <a:cs typeface="+mn-cs"/>
              </a:rPr>
              <a:t>Mudd</a:t>
            </a:r>
            <a:r>
              <a:rPr lang="en-GB" sz="1200" kern="1200" dirty="0" smtClean="0">
                <a:solidFill>
                  <a:schemeClr val="tx1"/>
                </a:solidFill>
                <a:latin typeface="+mn-lt"/>
                <a:ea typeface="+mn-ea"/>
                <a:cs typeface="+mn-cs"/>
              </a:rPr>
              <a:t> College has over 45 years experience with more than 850 Clinics successfully completed (Little and King, 2001). Harvey </a:t>
            </a:r>
            <a:r>
              <a:rPr lang="en-GB" sz="1200" kern="1200" dirty="0" err="1" smtClean="0">
                <a:solidFill>
                  <a:schemeClr val="tx1"/>
                </a:solidFill>
                <a:latin typeface="+mn-lt"/>
                <a:ea typeface="+mn-ea"/>
                <a:cs typeface="+mn-cs"/>
              </a:rPr>
              <a:t>Mudd</a:t>
            </a:r>
            <a:r>
              <a:rPr lang="en-GB" sz="1200" kern="1200" dirty="0" smtClean="0">
                <a:solidFill>
                  <a:schemeClr val="tx1"/>
                </a:solidFill>
                <a:latin typeface="+mn-lt"/>
                <a:ea typeface="+mn-ea"/>
                <a:cs typeface="+mn-cs"/>
              </a:rPr>
              <a:t> College is a USA based, undergraduate engineering school that does not offer any degrees in specific engineering fields such as chemical, mechanical, or electrical, but rather has students taking select courses in all these fields.  Their real focus is in systems engineering and in doing industrial design projects which they call “Clinics”.  The Clinics are a capstone experience where students apply all that they have learned on hard, real world problems from a paid corporate sponsor.  It is an opportunity for the students to flex their technical skills and acumen, work hard and smart as a team, and showcase their abilities to prospective employers. In short, it is to help students launch their careers outside of the university.</a:t>
            </a:r>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16</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It should be noted that, the Groups 1 and 2 capstone design project models have been phased out and Group 3 depicts the current model used. The </a:t>
            </a:r>
            <a:r>
              <a:rPr lang="en-GB" sz="1200" dirty="0" smtClean="0"/>
              <a:t>Group 3 capstone design projects currently were offered built on the strengths of the Groups 1 and 2 models and influenced by Harvey </a:t>
            </a:r>
            <a:r>
              <a:rPr lang="en-GB" sz="1200" dirty="0" err="1" smtClean="0"/>
              <a:t>Mudd</a:t>
            </a:r>
            <a:r>
              <a:rPr lang="en-GB" sz="1200" dirty="0" smtClean="0"/>
              <a:t> Clinics.</a:t>
            </a:r>
          </a:p>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6</a:t>
            </a:fld>
            <a:endParaRPr lang="en-T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Almost 66% of Group 1 projects sourced from industry.</a:t>
            </a:r>
          </a:p>
          <a:p>
            <a:r>
              <a:rPr lang="en-US" dirty="0" smtClean="0"/>
              <a:t>Groups</a:t>
            </a:r>
            <a:r>
              <a:rPr lang="en-US" baseline="0" dirty="0" smtClean="0"/>
              <a:t> 2 and 3 comprised of students studying full time with little exposure to industry. Relied on faculty to source capstone design projects.</a:t>
            </a:r>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7</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a:t>
            </a:r>
            <a:r>
              <a:rPr lang="en-US" baseline="0" dirty="0" smtClean="0"/>
              <a:t> clearly differentiates between the Group 1 and 3 projects.</a:t>
            </a:r>
            <a:r>
              <a:rPr lang="en-GB" sz="1200" kern="1200" dirty="0" smtClean="0">
                <a:solidFill>
                  <a:schemeClr val="tx1"/>
                </a:solidFill>
                <a:latin typeface="+mn-lt"/>
                <a:ea typeface="+mn-ea"/>
                <a:cs typeface="+mn-cs"/>
              </a:rPr>
              <a:t>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dedicated liaison assigned by the corporation to work with a group provides extremely useful feedback when the project is at a crossroads and needs the input of industry to keep the solution industry-relevant and more importantly, relevant to the company’s strategic goals and capabilities.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CDAs are typically required by the industrial corporation for the liaison to release confidential process data. From the student’s perspective, the inclusion of a CDA within a project heightens the industrial focus and motivates the students such that any thoughts of mediocre work disappear.</a:t>
            </a:r>
            <a:endParaRPr lang="en-US"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8</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chart shows the change in role of the industry liaison from Info Provider</a:t>
            </a:r>
            <a:r>
              <a:rPr lang="en-GB" sz="1200" kern="1200" baseline="0" dirty="0" smtClean="0">
                <a:solidFill>
                  <a:schemeClr val="tx1"/>
                </a:solidFill>
                <a:latin typeface="+mn-lt"/>
                <a:ea typeface="+mn-ea"/>
                <a:cs typeface="+mn-cs"/>
              </a:rPr>
              <a:t> and Mentor to now including Evaluation.</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From our experience at UTT, the ideal industrial liaison is willing to interact with students, organise plant tours and process briefings to ensure students have a clear understanding of the problem, give timely feedback to requests for information and guidance, challenge students fairly at the project defence and complement them openly when praise is due</a:t>
            </a:r>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9</a:t>
            </a:fld>
            <a:endParaRPr lang="en-T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Feedback from industry expressing their desire for an engineer with improved technical writing and technical presentations skills encouraged Process Engineering at UTT to adjust our assessment of the capstone design projects.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The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oral presentations provide students with an opportunity to let their personalities shine through which does not always work out the best for all.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10</a:t>
            </a:fld>
            <a:endParaRPr lang="en-T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chart shows that whereas Groups 1 and 2 had both Intermittent</a:t>
            </a:r>
            <a:r>
              <a:rPr lang="en-GB" sz="1200" kern="1200" baseline="0" dirty="0" smtClean="0">
                <a:solidFill>
                  <a:schemeClr val="tx1"/>
                </a:solidFill>
                <a:latin typeface="+mn-lt"/>
                <a:ea typeface="+mn-ea"/>
                <a:cs typeface="+mn-cs"/>
              </a:rPr>
              <a:t> and Final Only assessments. The frequency of assessment in Group 3 was on a more continuous basis.</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It reduces the likelihood of an unpleasant surprise for both mentor and students at the end of the capstone project experience.</a:t>
            </a:r>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11</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This charts shows the</a:t>
            </a:r>
            <a:r>
              <a:rPr lang="en-GB" sz="1200" kern="1200" baseline="0" dirty="0" smtClean="0">
                <a:solidFill>
                  <a:schemeClr val="tx1"/>
                </a:solidFill>
                <a:latin typeface="+mn-lt"/>
                <a:ea typeface="+mn-ea"/>
                <a:cs typeface="+mn-cs"/>
              </a:rPr>
              <a:t> difference between academic requirements with respect to deliverables i.e. traditional written report and presentation and industry expectations which include more software simulations and experimental data.</a:t>
            </a: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Deliverables including prototypes and experimental data usually require allocation of resources from within the department or from industry. As such the percentage of projects with these types of deliverables tends to be marginal as observed in Fig. 10. A significant factor that affects the allocation of resources is the paperwork and associated delays required to administer these aspects of the projects especially those of one semester duration. Any increase in the number of projects with these kinds of deliverables will only come when the processes by which these resources are mobilised are made easier and more efficient.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12</a:t>
            </a:fld>
            <a:endParaRPr lang="en-T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8ED0AE-D509-4EB4-BE2A-074FA1164F7A}" type="slidenum">
              <a:rPr lang="en-TT" smtClean="0"/>
              <a:pPr>
                <a:defRPr/>
              </a:pPr>
              <a:t>13</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TT"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TT" dirty="0"/>
          </a:p>
        </p:txBody>
      </p:sp>
      <p:sp>
        <p:nvSpPr>
          <p:cNvPr id="4" name="Date Placeholder 3"/>
          <p:cNvSpPr>
            <a:spLocks noGrp="1"/>
          </p:cNvSpPr>
          <p:nvPr>
            <p:ph type="dt" sz="half" idx="10"/>
          </p:nvPr>
        </p:nvSpPr>
        <p:spPr>
          <a:xfrm>
            <a:off x="179512" y="6356350"/>
            <a:ext cx="1656184" cy="365125"/>
          </a:xfrm>
        </p:spPr>
        <p:txBody>
          <a:bodyPr/>
          <a:lstStyle>
            <a:lvl1pPr>
              <a:defRPr>
                <a:latin typeface="+mj-lt"/>
              </a:defRPr>
            </a:lvl1pPr>
          </a:lstStyle>
          <a:p>
            <a:pPr>
              <a:defRPr/>
            </a:pPr>
            <a:r>
              <a:rPr lang="en-US" dirty="0" smtClean="0"/>
              <a:t> November 18</a:t>
            </a:r>
            <a:r>
              <a:rPr lang="en-US" baseline="30000" dirty="0" smtClean="0"/>
              <a:t>th</a:t>
            </a:r>
            <a:r>
              <a:rPr lang="en-US" dirty="0" smtClean="0"/>
              <a:t>, 2011</a:t>
            </a:r>
            <a:endParaRPr lang="en-TT" dirty="0"/>
          </a:p>
        </p:txBody>
      </p:sp>
      <p:sp>
        <p:nvSpPr>
          <p:cNvPr id="5" name="Footer Placeholder 4"/>
          <p:cNvSpPr>
            <a:spLocks noGrp="1"/>
          </p:cNvSpPr>
          <p:nvPr>
            <p:ph type="ftr" sz="quarter" idx="11"/>
          </p:nvPr>
        </p:nvSpPr>
        <p:spPr>
          <a:xfrm>
            <a:off x="2915816" y="6356350"/>
            <a:ext cx="3528392" cy="365125"/>
          </a:xfrm>
        </p:spPr>
        <p:txBody>
          <a:bodyPr/>
          <a:lstStyle>
            <a:lvl1pPr>
              <a:defRPr>
                <a:latin typeface="+mj-lt"/>
              </a:defRPr>
            </a:lvl1pPr>
          </a:lstStyle>
          <a:p>
            <a:pPr>
              <a:defRPr/>
            </a:pPr>
            <a:r>
              <a:rPr lang="en-CA" dirty="0" smtClean="0"/>
              <a:t>ACTT – FIRST NATIONAL CONFERENCE 2011</a:t>
            </a:r>
            <a:endParaRPr lang="en-TT" dirty="0"/>
          </a:p>
        </p:txBody>
      </p:sp>
      <p:sp>
        <p:nvSpPr>
          <p:cNvPr id="6" name="Slide Number Placeholder 5"/>
          <p:cNvSpPr>
            <a:spLocks noGrp="1"/>
          </p:cNvSpPr>
          <p:nvPr>
            <p:ph type="sldNum" sz="quarter" idx="12"/>
          </p:nvPr>
        </p:nvSpPr>
        <p:spPr>
          <a:xfrm>
            <a:off x="7236296" y="6356350"/>
            <a:ext cx="764704" cy="365125"/>
          </a:xfrm>
        </p:spPr>
        <p:txBody>
          <a:bodyPr/>
          <a:lstStyle>
            <a:lvl1pPr>
              <a:defRPr>
                <a:latin typeface="+mj-lt"/>
              </a:defRPr>
            </a:lvl1pPr>
          </a:lstStyle>
          <a:p>
            <a:pPr>
              <a:defRPr/>
            </a:pPr>
            <a:fld id="{CA15FF45-5449-4304-B856-24C7626F8851}" type="slidenum">
              <a:rPr lang="en-TT" smtClean="0"/>
              <a:pPr>
                <a:defRPr/>
              </a:pPr>
              <a:t>‹#›</a:t>
            </a:fld>
            <a:endParaRPr lang="en-T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5"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6" name="Slide Number Placeholder 5"/>
          <p:cNvSpPr>
            <a:spLocks noGrp="1"/>
          </p:cNvSpPr>
          <p:nvPr>
            <p:ph type="sldNum" sz="quarter" idx="12"/>
          </p:nvPr>
        </p:nvSpPr>
        <p:spPr/>
        <p:txBody>
          <a:bodyPr/>
          <a:lstStyle>
            <a:lvl1pPr>
              <a:defRPr/>
            </a:lvl1pPr>
          </a:lstStyle>
          <a:p>
            <a:pPr>
              <a:defRPr/>
            </a:pPr>
            <a:fld id="{52695F81-8401-41C5-9B47-B56CDAC4BCC7}" type="slidenum">
              <a:rPr lang="en-TT"/>
              <a:pPr>
                <a:defRPr/>
              </a:pPr>
              <a:t>‹#›</a:t>
            </a:fld>
            <a:endParaRPr lang="en-T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5"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6" name="Slide Number Placeholder 5"/>
          <p:cNvSpPr>
            <a:spLocks noGrp="1"/>
          </p:cNvSpPr>
          <p:nvPr>
            <p:ph type="sldNum" sz="quarter" idx="12"/>
          </p:nvPr>
        </p:nvSpPr>
        <p:spPr/>
        <p:txBody>
          <a:bodyPr/>
          <a:lstStyle>
            <a:lvl1pPr>
              <a:defRPr/>
            </a:lvl1pPr>
          </a:lstStyle>
          <a:p>
            <a:pPr>
              <a:defRPr/>
            </a:pPr>
            <a:fld id="{39B53E94-2D44-414C-BFFC-10FEEA595C78}" type="slidenum">
              <a:rPr lang="en-TT"/>
              <a:pPr>
                <a:defRPr/>
              </a:pPr>
              <a:t>‹#›</a:t>
            </a:fld>
            <a:endParaRPr lang="en-T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984776" cy="706090"/>
          </a:xfrm>
        </p:spPr>
        <p:txBody>
          <a:bodyPr/>
          <a:lstStyle>
            <a:lvl1pPr>
              <a:defRPr sz="3200">
                <a:latin typeface="Arial Black" pitchFamily="34" charset="0"/>
              </a:defRPr>
            </a:lvl1pPr>
          </a:lstStyle>
          <a:p>
            <a:r>
              <a:rPr lang="en-US" dirty="0" smtClean="0"/>
              <a:t>Click to edit Master title style</a:t>
            </a:r>
            <a:endParaRPr lang="en-TT" dirty="0"/>
          </a:p>
        </p:txBody>
      </p:sp>
      <p:sp>
        <p:nvSpPr>
          <p:cNvPr id="3" name="Content Placeholder 2"/>
          <p:cNvSpPr>
            <a:spLocks noGrp="1"/>
          </p:cNvSpPr>
          <p:nvPr>
            <p:ph idx="1"/>
          </p:nvPr>
        </p:nvSpPr>
        <p:spPr>
          <a:xfrm>
            <a:off x="683568" y="1600200"/>
            <a:ext cx="8003232" cy="4525963"/>
          </a:xfrm>
        </p:spPr>
        <p:txBody>
          <a:bodyPr/>
          <a:lstStyle>
            <a:lvl1pPr>
              <a:buClr>
                <a:srgbClr val="FF0000"/>
              </a:buClr>
              <a:buSzPct val="130000"/>
              <a:defRPr/>
            </a:lvl1pPr>
            <a:lvl2pPr>
              <a:buClr>
                <a:srgbClr val="FF0000"/>
              </a:buClr>
              <a:buSzPct val="80000"/>
              <a:buFont typeface="Wingdings" pitchFamily="2" charset="2"/>
              <a:buChar char="q"/>
              <a:defRPr/>
            </a:lvl2pPr>
            <a:lvl3pPr>
              <a:buClr>
                <a:srgbClr val="FF0000"/>
              </a:buClr>
              <a:defRPr/>
            </a:lvl3pPr>
            <a:lvl4pPr>
              <a:buClr>
                <a:srgbClr val="FF0000"/>
              </a:buClr>
              <a:defRPr/>
            </a:lvl4pPr>
            <a:lvl5pPr>
              <a:buClr>
                <a:srgbClr val="FF000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TT" dirty="0"/>
          </a:p>
        </p:txBody>
      </p:sp>
      <p:sp>
        <p:nvSpPr>
          <p:cNvPr id="7" name="Date Placeholder 6"/>
          <p:cNvSpPr>
            <a:spLocks noGrp="1"/>
          </p:cNvSpPr>
          <p:nvPr>
            <p:ph type="dt" sz="half" idx="10"/>
          </p:nvPr>
        </p:nvSpPr>
        <p:spPr/>
        <p:txBody>
          <a:bodyPr/>
          <a:lstStyle/>
          <a:p>
            <a:pPr>
              <a:defRPr/>
            </a:pPr>
            <a:r>
              <a:rPr lang="en-US" smtClean="0"/>
              <a:t>June 7th, 2011</a:t>
            </a:r>
            <a:endParaRPr lang="en-TT" dirty="0"/>
          </a:p>
        </p:txBody>
      </p:sp>
      <p:sp>
        <p:nvSpPr>
          <p:cNvPr id="8" name="Slide Number Placeholder 7"/>
          <p:cNvSpPr>
            <a:spLocks noGrp="1"/>
          </p:cNvSpPr>
          <p:nvPr>
            <p:ph type="sldNum" sz="quarter" idx="11"/>
          </p:nvPr>
        </p:nvSpPr>
        <p:spPr/>
        <p:txBody>
          <a:bodyPr/>
          <a:lstStyle/>
          <a:p>
            <a:pPr>
              <a:defRPr/>
            </a:pPr>
            <a:fld id="{FD35F752-DBDB-4D2B-B74B-E6A71E830998}" type="slidenum">
              <a:rPr lang="en-TT" smtClean="0"/>
              <a:pPr>
                <a:defRPr/>
              </a:pPr>
              <a:t>‹#›</a:t>
            </a:fld>
            <a:endParaRPr lang="en-TT" dirty="0"/>
          </a:p>
        </p:txBody>
      </p:sp>
      <p:sp>
        <p:nvSpPr>
          <p:cNvPr id="9" name="Footer Placeholder 8"/>
          <p:cNvSpPr>
            <a:spLocks noGrp="1"/>
          </p:cNvSpPr>
          <p:nvPr>
            <p:ph type="ftr" sz="quarter" idx="12"/>
          </p:nvPr>
        </p:nvSpPr>
        <p:spPr/>
        <p:txBody>
          <a:bodyPr/>
          <a:lstStyle/>
          <a:p>
            <a:pPr>
              <a:defRPr/>
            </a:pPr>
            <a:r>
              <a:rPr lang="en-CA" smtClean="0"/>
              <a:t>GSTT- FIRST ANNUAL CONFERENCE 2011</a:t>
            </a:r>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5"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6" name="Slide Number Placeholder 5"/>
          <p:cNvSpPr>
            <a:spLocks noGrp="1"/>
          </p:cNvSpPr>
          <p:nvPr>
            <p:ph type="sldNum" sz="quarter" idx="12"/>
          </p:nvPr>
        </p:nvSpPr>
        <p:spPr/>
        <p:txBody>
          <a:bodyPr/>
          <a:lstStyle>
            <a:lvl1pPr>
              <a:defRPr/>
            </a:lvl1pPr>
          </a:lstStyle>
          <a:p>
            <a:pPr>
              <a:defRPr/>
            </a:pPr>
            <a:fld id="{3184DF97-D64D-4C19-94BE-BCAC5CF5723F}" type="slidenum">
              <a:rPr lang="en-TT"/>
              <a:pPr>
                <a:defRPr/>
              </a:pPr>
              <a:t>‹#›</a:t>
            </a:fld>
            <a:endParaRPr lang="en-T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TT"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TT"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TT" dirty="0"/>
          </a:p>
        </p:txBody>
      </p:sp>
      <p:sp>
        <p:nvSpPr>
          <p:cNvPr id="5"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6"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7" name="Slide Number Placeholder 5"/>
          <p:cNvSpPr>
            <a:spLocks noGrp="1"/>
          </p:cNvSpPr>
          <p:nvPr>
            <p:ph type="sldNum" sz="quarter" idx="12"/>
          </p:nvPr>
        </p:nvSpPr>
        <p:spPr/>
        <p:txBody>
          <a:bodyPr/>
          <a:lstStyle>
            <a:lvl1pPr>
              <a:defRPr/>
            </a:lvl1pPr>
          </a:lstStyle>
          <a:p>
            <a:pPr>
              <a:defRPr/>
            </a:pPr>
            <a:fld id="{43625B88-7ECF-46EA-B2D8-3FD21042E077}" type="slidenum">
              <a:rPr lang="en-TT"/>
              <a:pPr>
                <a:defRPr/>
              </a:pPr>
              <a:t>‹#›</a:t>
            </a:fld>
            <a:endParaRPr lang="en-T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8"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9" name="Slide Number Placeholder 5"/>
          <p:cNvSpPr>
            <a:spLocks noGrp="1"/>
          </p:cNvSpPr>
          <p:nvPr>
            <p:ph type="sldNum" sz="quarter" idx="12"/>
          </p:nvPr>
        </p:nvSpPr>
        <p:spPr/>
        <p:txBody>
          <a:bodyPr/>
          <a:lstStyle>
            <a:lvl1pPr>
              <a:defRPr/>
            </a:lvl1pPr>
          </a:lstStyle>
          <a:p>
            <a:pPr>
              <a:defRPr/>
            </a:pPr>
            <a:fld id="{8B4C7F24-2AF5-4EF5-AE50-D6A3CEDEBE22}" type="slidenum">
              <a:rPr lang="en-TT"/>
              <a:pPr>
                <a:defRPr/>
              </a:pPr>
              <a:t>‹#›</a:t>
            </a:fld>
            <a:endParaRPr lang="en-T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4"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5" name="Slide Number Placeholder 5"/>
          <p:cNvSpPr>
            <a:spLocks noGrp="1"/>
          </p:cNvSpPr>
          <p:nvPr>
            <p:ph type="sldNum" sz="quarter" idx="12"/>
          </p:nvPr>
        </p:nvSpPr>
        <p:spPr/>
        <p:txBody>
          <a:bodyPr/>
          <a:lstStyle>
            <a:lvl1pPr>
              <a:defRPr/>
            </a:lvl1pPr>
          </a:lstStyle>
          <a:p>
            <a:pPr>
              <a:defRPr/>
            </a:pPr>
            <a:fld id="{6BE25F5B-4F51-430E-9A69-024877AC96EC}" type="slidenum">
              <a:rPr lang="en-TT"/>
              <a:pPr>
                <a:defRPr/>
              </a:pPr>
              <a:t>‹#›</a:t>
            </a:fld>
            <a:endParaRPr lang="en-T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3"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4" name="Slide Number Placeholder 5"/>
          <p:cNvSpPr>
            <a:spLocks noGrp="1"/>
          </p:cNvSpPr>
          <p:nvPr>
            <p:ph type="sldNum" sz="quarter" idx="12"/>
          </p:nvPr>
        </p:nvSpPr>
        <p:spPr/>
        <p:txBody>
          <a:bodyPr/>
          <a:lstStyle>
            <a:lvl1pPr>
              <a:defRPr/>
            </a:lvl1pPr>
          </a:lstStyle>
          <a:p>
            <a:pPr>
              <a:defRPr/>
            </a:pPr>
            <a:fld id="{429FA7C8-DFFA-4963-8782-61F51A76DEEA}" type="slidenum">
              <a:rPr lang="en-TT"/>
              <a:pPr>
                <a:defRPr/>
              </a:pPr>
              <a:t>‹#›</a:t>
            </a:fld>
            <a:endParaRPr lang="en-T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6"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7" name="Slide Number Placeholder 5"/>
          <p:cNvSpPr>
            <a:spLocks noGrp="1"/>
          </p:cNvSpPr>
          <p:nvPr>
            <p:ph type="sldNum" sz="quarter" idx="12"/>
          </p:nvPr>
        </p:nvSpPr>
        <p:spPr/>
        <p:txBody>
          <a:bodyPr/>
          <a:lstStyle>
            <a:lvl1pPr>
              <a:defRPr/>
            </a:lvl1pPr>
          </a:lstStyle>
          <a:p>
            <a:pPr>
              <a:defRPr/>
            </a:pPr>
            <a:fld id="{C56AD602-0AE1-4EE2-9AC2-26651344E887}" type="slidenum">
              <a:rPr lang="en-TT"/>
              <a:pPr>
                <a:defRPr/>
              </a:pPr>
              <a:t>‹#›</a:t>
            </a:fld>
            <a:endParaRPr lang="en-T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T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June 7th, 2011</a:t>
            </a:r>
            <a:endParaRPr lang="en-TT" dirty="0"/>
          </a:p>
        </p:txBody>
      </p:sp>
      <p:sp>
        <p:nvSpPr>
          <p:cNvPr id="6" name="Footer Placeholder 4"/>
          <p:cNvSpPr>
            <a:spLocks noGrp="1"/>
          </p:cNvSpPr>
          <p:nvPr>
            <p:ph type="ftr" sz="quarter" idx="11"/>
          </p:nvPr>
        </p:nvSpPr>
        <p:spPr/>
        <p:txBody>
          <a:bodyPr/>
          <a:lstStyle>
            <a:lvl1pPr>
              <a:defRPr/>
            </a:lvl1pPr>
          </a:lstStyle>
          <a:p>
            <a:pPr>
              <a:defRPr/>
            </a:pPr>
            <a:r>
              <a:rPr lang="en-CA" smtClean="0"/>
              <a:t>GSTT- FIRST ANNUAL CONFERENCE 2011</a:t>
            </a:r>
            <a:endParaRPr lang="en-TT"/>
          </a:p>
        </p:txBody>
      </p:sp>
      <p:sp>
        <p:nvSpPr>
          <p:cNvPr id="7" name="Slide Number Placeholder 5"/>
          <p:cNvSpPr>
            <a:spLocks noGrp="1"/>
          </p:cNvSpPr>
          <p:nvPr>
            <p:ph type="sldNum" sz="quarter" idx="12"/>
          </p:nvPr>
        </p:nvSpPr>
        <p:spPr/>
        <p:txBody>
          <a:bodyPr/>
          <a:lstStyle>
            <a:lvl1pPr>
              <a:defRPr/>
            </a:lvl1pPr>
          </a:lstStyle>
          <a:p>
            <a:pPr>
              <a:defRPr/>
            </a:pPr>
            <a:fld id="{3EE52C70-8165-493B-ABE3-0B574E565B06}" type="slidenum">
              <a:rPr lang="en-TT"/>
              <a:pPr>
                <a:defRPr/>
              </a:pPr>
              <a:t>‹#›</a:t>
            </a:fld>
            <a:endParaRPr lang="en-T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TT"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dirty="0" smtClean="0"/>
              <a:t>November 18th, 2011</a:t>
            </a:r>
            <a:endParaRPr lang="en-T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CA" dirty="0" smtClean="0"/>
              <a:t>ACTT- FIRST NATIONAL CONFERENCE 2011</a:t>
            </a:r>
            <a:endParaRPr lang="en-TT" dirty="0"/>
          </a:p>
        </p:txBody>
      </p:sp>
      <p:sp>
        <p:nvSpPr>
          <p:cNvPr id="6" name="Slide Number Placeholder 5"/>
          <p:cNvSpPr>
            <a:spLocks noGrp="1"/>
          </p:cNvSpPr>
          <p:nvPr>
            <p:ph type="sldNum" sz="quarter" idx="4"/>
          </p:nvPr>
        </p:nvSpPr>
        <p:spPr>
          <a:xfrm>
            <a:off x="58674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D35F752-DBDB-4D2B-B74B-E6A71E830998}" type="slidenum">
              <a:rPr lang="en-TT"/>
              <a:pPr>
                <a:defRPr/>
              </a:pPr>
              <a:t>‹#›</a:t>
            </a:fld>
            <a:endParaRPr lang="en-TT" dirty="0"/>
          </a:p>
        </p:txBody>
      </p:sp>
    </p:spTree>
  </p:cSld>
  <p:clrMap bg1="lt1" tx1="dk1" bg2="lt2" tx2="dk2" accent1="accent1" accent2="accent2" accent3="accent3" accent4="accent4" accent5="accent5" accent6="accent6" hlink="hlink" folHlink="folHlink"/>
  <p:sldLayoutIdLst>
    <p:sldLayoutId id="2147483685" r:id="rId1"/>
    <p:sldLayoutId id="214748369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971600" y="1556792"/>
            <a:ext cx="7743774" cy="1827213"/>
          </a:xfrm>
        </p:spPr>
        <p:txBody>
          <a:bodyPr/>
          <a:lstStyle/>
          <a:p>
            <a:pPr algn="l"/>
            <a:r>
              <a:rPr lang="en-CA" sz="3200" dirty="0" smtClean="0">
                <a:latin typeface="Arial Black" pitchFamily="34" charset="0"/>
              </a:rPr>
              <a:t>Evolution and Implementation of Industrially-Oriented Capstone Design Projects at the </a:t>
            </a:r>
            <a:br>
              <a:rPr lang="en-CA" sz="3200" dirty="0" smtClean="0">
                <a:latin typeface="Arial Black" pitchFamily="34" charset="0"/>
              </a:rPr>
            </a:br>
            <a:r>
              <a:rPr lang="en-CA" sz="3200" dirty="0" smtClean="0">
                <a:latin typeface="Arial Black" pitchFamily="34" charset="0"/>
              </a:rPr>
              <a:t>University of Trinidad and Tobago</a:t>
            </a:r>
            <a:endParaRPr lang="en-CA" sz="3200" dirty="0">
              <a:latin typeface="Arial Black" pitchFamily="34" charset="0"/>
            </a:endParaRPr>
          </a:p>
        </p:txBody>
      </p:sp>
      <p:sp>
        <p:nvSpPr>
          <p:cNvPr id="3" name="Subtitle 2"/>
          <p:cNvSpPr>
            <a:spLocks noGrp="1"/>
          </p:cNvSpPr>
          <p:nvPr>
            <p:ph type="subTitle" idx="1"/>
          </p:nvPr>
        </p:nvSpPr>
        <p:spPr>
          <a:xfrm>
            <a:off x="971600" y="3886200"/>
            <a:ext cx="6480720" cy="1752600"/>
          </a:xfrm>
        </p:spPr>
        <p:txBody>
          <a:bodyPr>
            <a:normAutofit fontScale="70000" lnSpcReduction="20000"/>
          </a:bodyPr>
          <a:lstStyle/>
          <a:p>
            <a:pPr algn="l">
              <a:defRPr/>
            </a:pPr>
            <a:r>
              <a:rPr lang="en-CA" sz="3400" b="1" dirty="0" smtClean="0">
                <a:solidFill>
                  <a:schemeClr val="tx1"/>
                </a:solidFill>
              </a:rPr>
              <a:t>M. Watson, E. John, B. Aufderheide, N. Hanif and K. Singh</a:t>
            </a:r>
          </a:p>
          <a:p>
            <a:pPr algn="l">
              <a:defRPr/>
            </a:pPr>
            <a:r>
              <a:rPr lang="en-CA" dirty="0" smtClean="0">
                <a:solidFill>
                  <a:schemeClr val="tx1"/>
                </a:solidFill>
              </a:rPr>
              <a:t>Process Engineering</a:t>
            </a:r>
          </a:p>
          <a:p>
            <a:pPr algn="l">
              <a:defRPr/>
            </a:pPr>
            <a:r>
              <a:rPr lang="en-CA" dirty="0" smtClean="0">
                <a:solidFill>
                  <a:schemeClr val="tx1"/>
                </a:solidFill>
              </a:rPr>
              <a:t>University of Trinidad and Tobago</a:t>
            </a:r>
          </a:p>
          <a:p>
            <a:pPr algn="l">
              <a:defRPr/>
            </a:pPr>
            <a:r>
              <a:rPr lang="en-CA" dirty="0" smtClean="0">
                <a:solidFill>
                  <a:schemeClr val="tx1"/>
                </a:solidFill>
              </a:rPr>
              <a:t>Point Lisas,  T&amp;T</a:t>
            </a:r>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2"/>
          </p:nvPr>
        </p:nvSpPr>
        <p:spPr/>
        <p:txBody>
          <a:bodyPr/>
          <a:lstStyle/>
          <a:p>
            <a:pPr>
              <a:defRPr/>
            </a:pPr>
            <a:fld id="{14166404-692D-47B7-A3DB-FE3892373029}" type="slidenum">
              <a:rPr lang="en-TT" smtClean="0"/>
              <a:pPr>
                <a:defRPr/>
              </a:pPr>
              <a:t>1</a:t>
            </a:fld>
            <a:endParaRPr lang="en-TT" dirty="0"/>
          </a:p>
        </p:txBody>
      </p:sp>
      <p:sp>
        <p:nvSpPr>
          <p:cNvPr id="6" name="Footer Placeholder 5"/>
          <p:cNvSpPr>
            <a:spLocks noGrp="1"/>
          </p:cNvSpPr>
          <p:nvPr>
            <p:ph type="ftr" sz="quarter" idx="11"/>
          </p:nvPr>
        </p:nvSpPr>
        <p:spPr>
          <a:xfrm>
            <a:off x="2915816" y="6356350"/>
            <a:ext cx="4536504" cy="365125"/>
          </a:xfrm>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6984776" cy="706090"/>
          </a:xfrm>
        </p:spPr>
        <p:txBody>
          <a:bodyPr/>
          <a:lstStyle/>
          <a:p>
            <a:r>
              <a:rPr lang="en-US" dirty="0" smtClean="0"/>
              <a:t>Assessment Types</a:t>
            </a:r>
            <a:endParaRPr lang="en-US" dirty="0"/>
          </a:p>
        </p:txBody>
      </p:sp>
      <p:sp>
        <p:nvSpPr>
          <p:cNvPr id="3" name="Content Placeholder 2"/>
          <p:cNvSpPr>
            <a:spLocks noGrp="1"/>
          </p:cNvSpPr>
          <p:nvPr>
            <p:ph idx="1"/>
          </p:nvPr>
        </p:nvSpPr>
        <p:spPr/>
        <p:txBody>
          <a:bodyPr/>
          <a:lstStyle/>
          <a:p>
            <a:pPr>
              <a:spcBef>
                <a:spcPts val="1800"/>
              </a:spcBef>
            </a:pPr>
            <a:r>
              <a:rPr lang="en-GB" sz="2400" dirty="0" smtClean="0"/>
              <a:t>Groups 1 &amp; 2 - Traditional assessment with final written report , oral presentation</a:t>
            </a:r>
          </a:p>
          <a:p>
            <a:pPr>
              <a:spcBef>
                <a:spcPts val="1800"/>
              </a:spcBef>
            </a:pPr>
            <a:r>
              <a:rPr lang="en-GB" sz="2400" dirty="0" smtClean="0"/>
              <a:t>Assesses technical ability, recognition of contribution.</a:t>
            </a:r>
          </a:p>
          <a:p>
            <a:pPr>
              <a:spcBef>
                <a:spcPts val="1800"/>
              </a:spcBef>
            </a:pPr>
            <a:r>
              <a:rPr lang="en-GB" sz="2400" dirty="0" smtClean="0"/>
              <a:t>Group 3 assessment focussed more on:</a:t>
            </a:r>
          </a:p>
          <a:p>
            <a:pPr lvl="1">
              <a:spcBef>
                <a:spcPts val="1800"/>
              </a:spcBef>
            </a:pPr>
            <a:r>
              <a:rPr lang="en-GB" sz="2000" dirty="0" smtClean="0"/>
              <a:t> technical writing skills e.g. executive memos, written </a:t>
            </a:r>
            <a:r>
              <a:rPr lang="en-GB" sz="2000" dirty="0" smtClean="0"/>
              <a:t>reports</a:t>
            </a:r>
            <a:endParaRPr lang="en-GB" sz="2000" dirty="0" smtClean="0"/>
          </a:p>
          <a:p>
            <a:pPr lvl="1">
              <a:spcBef>
                <a:spcPts val="1800"/>
              </a:spcBef>
            </a:pPr>
            <a:r>
              <a:rPr lang="en-GB" sz="2000" dirty="0" smtClean="0"/>
              <a:t>oral communication - regular  faculty, industry presentations</a:t>
            </a:r>
          </a:p>
          <a:p>
            <a:pPr lvl="1">
              <a:spcBef>
                <a:spcPts val="1800"/>
              </a:spcBef>
            </a:pPr>
            <a:r>
              <a:rPr lang="en-GB" sz="2000" dirty="0" smtClean="0"/>
              <a:t>teamwork through performance of 360 Peer reviews</a:t>
            </a:r>
          </a:p>
          <a:p>
            <a:pPr>
              <a:spcBef>
                <a:spcPts val="1800"/>
              </a:spcBef>
            </a:pPr>
            <a:r>
              <a:rPr lang="en-GB" sz="2400" dirty="0" smtClean="0"/>
              <a:t>Broadening assessment types -  complete evaluation</a:t>
            </a:r>
          </a:p>
          <a:p>
            <a:endParaRPr lang="en-US"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10</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Frequency</a:t>
            </a:r>
            <a:endParaRPr lang="en-US" dirty="0"/>
          </a:p>
        </p:txBody>
      </p:sp>
      <p:sp>
        <p:nvSpPr>
          <p:cNvPr id="3" name="Content Placeholder 2"/>
          <p:cNvSpPr>
            <a:spLocks noGrp="1"/>
          </p:cNvSpPr>
          <p:nvPr>
            <p:ph idx="1"/>
          </p:nvPr>
        </p:nvSpPr>
        <p:spPr>
          <a:xfrm>
            <a:off x="611560" y="1556792"/>
            <a:ext cx="3240360" cy="4569371"/>
          </a:xfrm>
        </p:spPr>
        <p:txBody>
          <a:bodyPr/>
          <a:lstStyle/>
          <a:p>
            <a:pPr>
              <a:spcBef>
                <a:spcPts val="2400"/>
              </a:spcBef>
            </a:pPr>
            <a:r>
              <a:rPr lang="en-GB" sz="2000" dirty="0" smtClean="0"/>
              <a:t>Continuous assessment transforms capstone project to a valuable learning tool </a:t>
            </a:r>
          </a:p>
          <a:p>
            <a:pPr>
              <a:spcBef>
                <a:spcPts val="2400"/>
              </a:spcBef>
            </a:pPr>
            <a:r>
              <a:rPr lang="en-US" sz="2000" dirty="0" smtClean="0"/>
              <a:t>Deficient areas identified, improved</a:t>
            </a:r>
          </a:p>
          <a:p>
            <a:pPr>
              <a:spcBef>
                <a:spcPts val="2400"/>
              </a:spcBef>
            </a:pPr>
            <a:r>
              <a:rPr lang="en-US" sz="2000" dirty="0" smtClean="0"/>
              <a:t>Intermittent or Final Only may deter industry</a:t>
            </a:r>
          </a:p>
          <a:p>
            <a:endParaRPr lang="en-US" sz="20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11</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graphicFrame>
        <p:nvGraphicFramePr>
          <p:cNvPr id="7" name="Chart 6"/>
          <p:cNvGraphicFramePr/>
          <p:nvPr/>
        </p:nvGraphicFramePr>
        <p:xfrm>
          <a:off x="3995936" y="1484784"/>
          <a:ext cx="4944836"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a:t>
            </a:r>
            <a:endParaRPr lang="en-US" dirty="0"/>
          </a:p>
        </p:txBody>
      </p:sp>
      <p:sp>
        <p:nvSpPr>
          <p:cNvPr id="3" name="Content Placeholder 2"/>
          <p:cNvSpPr>
            <a:spLocks noGrp="1"/>
          </p:cNvSpPr>
          <p:nvPr>
            <p:ph idx="1"/>
          </p:nvPr>
        </p:nvSpPr>
        <p:spPr>
          <a:xfrm>
            <a:off x="683568" y="1600200"/>
            <a:ext cx="3096344" cy="4525963"/>
          </a:xfrm>
        </p:spPr>
        <p:txBody>
          <a:bodyPr/>
          <a:lstStyle/>
          <a:p>
            <a:pPr>
              <a:spcBef>
                <a:spcPts val="1800"/>
              </a:spcBef>
            </a:pPr>
            <a:r>
              <a:rPr lang="en-US" sz="2000" dirty="0" smtClean="0"/>
              <a:t>Academic: written reports, presentations</a:t>
            </a:r>
          </a:p>
          <a:p>
            <a:pPr>
              <a:spcBef>
                <a:spcPts val="1800"/>
              </a:spcBef>
            </a:pPr>
            <a:r>
              <a:rPr lang="en-US" sz="2000" dirty="0" smtClean="0"/>
              <a:t>Industry: software simulations, exp data, prototypes</a:t>
            </a:r>
          </a:p>
          <a:p>
            <a:pPr>
              <a:spcBef>
                <a:spcPts val="1800"/>
              </a:spcBef>
            </a:pPr>
            <a:r>
              <a:rPr lang="en-GB" sz="2000" dirty="0" smtClean="0"/>
              <a:t>Students trained on advanced process simulation and analysis tools </a:t>
            </a:r>
          </a:p>
          <a:p>
            <a:pPr>
              <a:spcBef>
                <a:spcPts val="1800"/>
              </a:spcBef>
            </a:pPr>
            <a:r>
              <a:rPr lang="en-GB" sz="2000" dirty="0" smtClean="0"/>
              <a:t>Seamless use in projects</a:t>
            </a:r>
          </a:p>
        </p:txBody>
      </p:sp>
      <p:sp>
        <p:nvSpPr>
          <p:cNvPr id="4" name="Date Placeholder 3"/>
          <p:cNvSpPr>
            <a:spLocks noGrp="1"/>
          </p:cNvSpPr>
          <p:nvPr>
            <p:ph type="dt" sz="half" idx="10"/>
          </p:nvPr>
        </p:nvSpPr>
        <p:spPr/>
        <p:txBody>
          <a:bodyPr/>
          <a:lstStyle/>
          <a:p>
            <a:pPr>
              <a:defRPr/>
            </a:pPr>
            <a:r>
              <a:rPr lang="en-US" smtClean="0"/>
              <a:t>June 7th,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12</a:t>
            </a:fld>
            <a:endParaRPr lang="en-TT" dirty="0"/>
          </a:p>
        </p:txBody>
      </p:sp>
      <p:sp>
        <p:nvSpPr>
          <p:cNvPr id="6" name="Footer Placeholder 5"/>
          <p:cNvSpPr>
            <a:spLocks noGrp="1"/>
          </p:cNvSpPr>
          <p:nvPr>
            <p:ph type="ftr" sz="quarter" idx="12"/>
          </p:nvPr>
        </p:nvSpPr>
        <p:spPr/>
        <p:txBody>
          <a:bodyPr/>
          <a:lstStyle/>
          <a:p>
            <a:pPr>
              <a:defRPr/>
            </a:pPr>
            <a:r>
              <a:rPr lang="en-CA" smtClean="0"/>
              <a:t>GSTT- FIRST ANNUAL CONFERENCE 2011</a:t>
            </a:r>
            <a:endParaRPr lang="en-TT"/>
          </a:p>
        </p:txBody>
      </p:sp>
      <p:graphicFrame>
        <p:nvGraphicFramePr>
          <p:cNvPr id="7" name="Chart 6"/>
          <p:cNvGraphicFramePr/>
          <p:nvPr/>
        </p:nvGraphicFramePr>
        <p:xfrm>
          <a:off x="3851920" y="1484784"/>
          <a:ext cx="5038725"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7452320" cy="706090"/>
          </a:xfrm>
        </p:spPr>
        <p:txBody>
          <a:bodyPr/>
          <a:lstStyle/>
          <a:p>
            <a:r>
              <a:rPr lang="en-US" dirty="0" smtClean="0"/>
              <a:t>Implementation – Current Model</a:t>
            </a:r>
            <a:endParaRPr lang="en-US" dirty="0"/>
          </a:p>
        </p:txBody>
      </p:sp>
      <p:sp>
        <p:nvSpPr>
          <p:cNvPr id="3" name="Content Placeholder 2"/>
          <p:cNvSpPr>
            <a:spLocks noGrp="1"/>
          </p:cNvSpPr>
          <p:nvPr>
            <p:ph idx="1"/>
          </p:nvPr>
        </p:nvSpPr>
        <p:spPr>
          <a:xfrm>
            <a:off x="683568" y="1600200"/>
            <a:ext cx="8208912" cy="4525963"/>
          </a:xfrm>
        </p:spPr>
        <p:txBody>
          <a:bodyPr/>
          <a:lstStyle/>
          <a:p>
            <a:pPr>
              <a:spcBef>
                <a:spcPts val="2400"/>
              </a:spcBef>
            </a:pPr>
            <a:r>
              <a:rPr lang="en-GB" sz="2400" dirty="0" smtClean="0"/>
              <a:t>Faculty sold commitments, expertise to CPI</a:t>
            </a:r>
          </a:p>
          <a:p>
            <a:pPr>
              <a:spcBef>
                <a:spcPts val="2400"/>
              </a:spcBef>
            </a:pPr>
            <a:r>
              <a:rPr lang="en-GB" sz="2400" dirty="0" smtClean="0"/>
              <a:t>Companies  expected to provide liaison to meet with team biweekly</a:t>
            </a:r>
          </a:p>
          <a:p>
            <a:pPr>
              <a:spcBef>
                <a:spcPts val="2400"/>
              </a:spcBef>
            </a:pPr>
            <a:r>
              <a:rPr lang="en-GB" sz="2400" dirty="0" smtClean="0"/>
              <a:t>Challenge - most companies lack a deep working relationship with </a:t>
            </a:r>
            <a:r>
              <a:rPr lang="en-GB" sz="2400" dirty="0" smtClean="0"/>
              <a:t>programme</a:t>
            </a:r>
            <a:endParaRPr lang="en-GB" sz="2400" dirty="0" smtClean="0"/>
          </a:p>
          <a:p>
            <a:pPr>
              <a:spcBef>
                <a:spcPts val="2400"/>
              </a:spcBef>
            </a:pPr>
            <a:r>
              <a:rPr lang="en-GB" sz="2400" dirty="0" smtClean="0"/>
              <a:t>Suitable project  not always proposed i.e. open ended, of interest to company but not on critical path requiring exacting solution</a:t>
            </a:r>
            <a:endParaRPr lang="en-US" sz="24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13</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800"/>
              </a:spcBef>
            </a:pPr>
            <a:r>
              <a:rPr lang="en-GB" sz="2400" dirty="0" smtClean="0"/>
              <a:t>Students sacrificed May holiday for capstone design projects</a:t>
            </a:r>
          </a:p>
          <a:p>
            <a:pPr>
              <a:spcBef>
                <a:spcPts val="1800"/>
              </a:spcBef>
            </a:pPr>
            <a:r>
              <a:rPr lang="en-GB" sz="2400" dirty="0" smtClean="0"/>
              <a:t>Tremendous effort working many hours a week </a:t>
            </a:r>
          </a:p>
          <a:p>
            <a:pPr>
              <a:spcBef>
                <a:spcPts val="1800"/>
              </a:spcBef>
            </a:pPr>
            <a:r>
              <a:rPr lang="en-GB" sz="2400" dirty="0" smtClean="0"/>
              <a:t>Remarkable work, commitment from faculty.  No longer working in isolation but as a </a:t>
            </a:r>
            <a:r>
              <a:rPr lang="en-GB" sz="2400" dirty="0" smtClean="0"/>
              <a:t>team</a:t>
            </a:r>
          </a:p>
          <a:p>
            <a:pPr algn="ctr">
              <a:spcBef>
                <a:spcPts val="1800"/>
              </a:spcBef>
              <a:buNone/>
            </a:pPr>
            <a:r>
              <a:rPr lang="en-GB" sz="2400" dirty="0" smtClean="0"/>
              <a:t> “</a:t>
            </a:r>
            <a:r>
              <a:rPr lang="en-GB" sz="2400" i="1" dirty="0" smtClean="0"/>
              <a:t>The best projects not only push faculty and students alike to their utmost, but provide often surprising and stunning results to the project supervisors and corporate liaisons.” </a:t>
            </a:r>
            <a:r>
              <a:rPr lang="en-GB" sz="2400" dirty="0" smtClean="0"/>
              <a:t>(Little &amp; King, 2001)</a:t>
            </a:r>
            <a:endParaRPr lang="en-US" sz="24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14</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
        <p:nvSpPr>
          <p:cNvPr id="8" name="Title 1"/>
          <p:cNvSpPr>
            <a:spLocks noGrp="1"/>
          </p:cNvSpPr>
          <p:nvPr>
            <p:ph type="title"/>
          </p:nvPr>
        </p:nvSpPr>
        <p:spPr>
          <a:xfrm>
            <a:off x="1619672" y="274638"/>
            <a:ext cx="7452320" cy="706090"/>
          </a:xfrm>
        </p:spPr>
        <p:txBody>
          <a:bodyPr/>
          <a:lstStyle/>
          <a:p>
            <a:r>
              <a:rPr lang="en-US" dirty="0" smtClean="0"/>
              <a:t>Implementation – Current Model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984776" cy="706090"/>
          </a:xfrm>
        </p:spPr>
        <p:txBody>
          <a:bodyPr/>
          <a:lstStyle/>
          <a:p>
            <a:r>
              <a:rPr lang="en-US" dirty="0" smtClean="0"/>
              <a:t>Successes</a:t>
            </a:r>
            <a:endParaRPr lang="en-US" dirty="0"/>
          </a:p>
        </p:txBody>
      </p:sp>
      <p:sp>
        <p:nvSpPr>
          <p:cNvPr id="3" name="Content Placeholder 2"/>
          <p:cNvSpPr>
            <a:spLocks noGrp="1"/>
          </p:cNvSpPr>
          <p:nvPr>
            <p:ph idx="1"/>
          </p:nvPr>
        </p:nvSpPr>
        <p:spPr/>
        <p:txBody>
          <a:bodyPr/>
          <a:lstStyle/>
          <a:p>
            <a:pPr>
              <a:spcBef>
                <a:spcPts val="2400"/>
              </a:spcBef>
            </a:pPr>
            <a:r>
              <a:rPr lang="en-GB" sz="2400" dirty="0" smtClean="0"/>
              <a:t>Industry’s perception of </a:t>
            </a:r>
            <a:r>
              <a:rPr lang="en-GB" sz="2400" b="1" dirty="0" smtClean="0"/>
              <a:t>programme, students gaining respect</a:t>
            </a:r>
          </a:p>
          <a:p>
            <a:pPr>
              <a:spcBef>
                <a:spcPts val="2400"/>
              </a:spcBef>
            </a:pPr>
            <a:r>
              <a:rPr lang="en-GB" sz="2400" dirty="0" smtClean="0"/>
              <a:t>In private presentations, </a:t>
            </a:r>
            <a:r>
              <a:rPr lang="en-GB" sz="2400" b="1" dirty="0" smtClean="0"/>
              <a:t>students encouraged to apply for jobs</a:t>
            </a:r>
          </a:p>
          <a:p>
            <a:pPr>
              <a:spcBef>
                <a:spcPts val="2400"/>
              </a:spcBef>
            </a:pPr>
            <a:r>
              <a:rPr lang="en-GB" sz="2400" dirty="0" smtClean="0"/>
              <a:t>In one exceptional group, </a:t>
            </a:r>
            <a:r>
              <a:rPr lang="en-GB" sz="2400" b="1" dirty="0" smtClean="0"/>
              <a:t>all students offered jobs immediately</a:t>
            </a:r>
            <a:r>
              <a:rPr lang="en-GB" sz="2400" dirty="0" smtClean="0"/>
              <a:t> after conclusion of their presentation</a:t>
            </a:r>
          </a:p>
          <a:p>
            <a:pPr>
              <a:spcBef>
                <a:spcPts val="2400"/>
              </a:spcBef>
            </a:pPr>
            <a:r>
              <a:rPr lang="en-GB" sz="2400" dirty="0" smtClean="0"/>
              <a:t>Perhaps  summarized best by one industrial corporation’s process engineer who stated that </a:t>
            </a:r>
            <a:r>
              <a:rPr lang="en-GB" sz="2400" b="1" i="1" dirty="0" smtClean="0"/>
              <a:t>it would have taken him six months to do what the student team had done in 2 ½ </a:t>
            </a:r>
            <a:r>
              <a:rPr lang="en-GB" sz="2400" b="1" i="1" dirty="0" smtClean="0"/>
              <a:t>months</a:t>
            </a:r>
            <a:endParaRPr lang="en-US" sz="2400" b="1" i="1"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15</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6984776" cy="706090"/>
          </a:xfrm>
        </p:spPr>
        <p:txBody>
          <a:bodyPr/>
          <a:lstStyle/>
          <a:p>
            <a:r>
              <a:rPr lang="en-US" dirty="0" smtClean="0"/>
              <a:t>Future Growth</a:t>
            </a:r>
            <a:endParaRPr lang="en-US" dirty="0"/>
          </a:p>
        </p:txBody>
      </p:sp>
      <p:sp>
        <p:nvSpPr>
          <p:cNvPr id="3" name="Content Placeholder 2"/>
          <p:cNvSpPr>
            <a:spLocks noGrp="1"/>
          </p:cNvSpPr>
          <p:nvPr>
            <p:ph idx="1"/>
          </p:nvPr>
        </p:nvSpPr>
        <p:spPr/>
        <p:txBody>
          <a:bodyPr/>
          <a:lstStyle/>
          <a:p>
            <a:pPr>
              <a:spcBef>
                <a:spcPts val="2400"/>
              </a:spcBef>
            </a:pPr>
            <a:r>
              <a:rPr lang="en-GB" sz="2400" dirty="0" smtClean="0"/>
              <a:t>Types of industry projects to be defined by student interest’s ahead of capstone project</a:t>
            </a:r>
          </a:p>
          <a:p>
            <a:pPr>
              <a:spcBef>
                <a:spcPts val="2400"/>
              </a:spcBef>
            </a:pPr>
            <a:r>
              <a:rPr lang="en-GB" sz="2400" dirty="0" smtClean="0"/>
              <a:t>Guidelines for industry to assist in identification of suitable projects:</a:t>
            </a:r>
          </a:p>
          <a:p>
            <a:pPr lvl="1">
              <a:spcBef>
                <a:spcPts val="2400"/>
              </a:spcBef>
            </a:pPr>
            <a:r>
              <a:rPr lang="en-GB" sz="2000" dirty="0" smtClean="0"/>
              <a:t>Emphasize </a:t>
            </a:r>
            <a:r>
              <a:rPr lang="en-GB" sz="2000" dirty="0" smtClean="0"/>
              <a:t>design/experimental work not just collection of published material</a:t>
            </a:r>
          </a:p>
          <a:p>
            <a:pPr lvl="1">
              <a:spcBef>
                <a:spcPts val="2400"/>
              </a:spcBef>
            </a:pPr>
            <a:r>
              <a:rPr lang="en-GB" sz="2000" dirty="0" smtClean="0"/>
              <a:t>Teamwork required</a:t>
            </a:r>
          </a:p>
          <a:p>
            <a:pPr lvl="1">
              <a:spcBef>
                <a:spcPts val="2400"/>
              </a:spcBef>
            </a:pPr>
            <a:r>
              <a:rPr lang="en-GB" sz="2000" dirty="0" smtClean="0"/>
              <a:t>Concrete, measurable </a:t>
            </a:r>
            <a:r>
              <a:rPr lang="en-GB" sz="2000" dirty="0" smtClean="0"/>
              <a:t>goals</a:t>
            </a:r>
            <a:endParaRPr lang="en-GB" sz="2000" dirty="0" smtClean="0"/>
          </a:p>
          <a:p>
            <a:pPr>
              <a:buNone/>
            </a:pPr>
            <a:endParaRPr lang="en-US" sz="24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16</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539552" y="1600200"/>
            <a:ext cx="8460432" cy="4525963"/>
          </a:xfrm>
        </p:spPr>
        <p:txBody>
          <a:bodyPr/>
          <a:lstStyle/>
          <a:p>
            <a:r>
              <a:rPr lang="en-US" dirty="0" smtClean="0"/>
              <a:t>Sincerest gratitude to past, present CPI corporations:</a:t>
            </a:r>
          </a:p>
          <a:p>
            <a:pPr lvl="1"/>
            <a:r>
              <a:rPr lang="en-US" dirty="0" smtClean="0"/>
              <a:t>Petroleum Company of Trinidad &amp; Tobago Ltd.</a:t>
            </a:r>
          </a:p>
          <a:p>
            <a:pPr lvl="1"/>
            <a:r>
              <a:rPr lang="en-US" dirty="0" err="1" smtClean="0"/>
              <a:t>Unibio</a:t>
            </a:r>
            <a:endParaRPr lang="en-US" dirty="0" smtClean="0"/>
          </a:p>
          <a:p>
            <a:pPr lvl="1"/>
            <a:r>
              <a:rPr lang="en-US" dirty="0" smtClean="0"/>
              <a:t>Point </a:t>
            </a:r>
            <a:r>
              <a:rPr lang="en-US" dirty="0" err="1" smtClean="0"/>
              <a:t>Lisas</a:t>
            </a:r>
            <a:r>
              <a:rPr lang="en-US" dirty="0" smtClean="0"/>
              <a:t> Nitrogen Limited</a:t>
            </a:r>
          </a:p>
          <a:p>
            <a:pPr lvl="1"/>
            <a:r>
              <a:rPr lang="en-US" dirty="0" smtClean="0"/>
              <a:t>Atlantic</a:t>
            </a:r>
          </a:p>
          <a:p>
            <a:pPr lvl="1"/>
            <a:r>
              <a:rPr lang="en-US" dirty="0" smtClean="0"/>
              <a:t>Phoenix Park Gas Processors Limited</a:t>
            </a:r>
          </a:p>
          <a:p>
            <a:pPr lvl="1"/>
            <a:r>
              <a:rPr lang="en-US" dirty="0" smtClean="0"/>
              <a:t>Trinidad Cement Limited</a:t>
            </a:r>
          </a:p>
          <a:p>
            <a:pPr lvl="1"/>
            <a:r>
              <a:rPr lang="en-US" dirty="0" smtClean="0"/>
              <a:t>PCS Nitrogen Trinidad Limited</a:t>
            </a:r>
            <a:endParaRPr lang="en-US" dirty="0"/>
          </a:p>
        </p:txBody>
      </p:sp>
      <p:sp>
        <p:nvSpPr>
          <p:cNvPr id="4" name="Date Placeholder 3"/>
          <p:cNvSpPr>
            <a:spLocks noGrp="1"/>
          </p:cNvSpPr>
          <p:nvPr>
            <p:ph type="dt" sz="half" idx="10"/>
          </p:nvPr>
        </p:nvSpPr>
        <p:spPr/>
        <p:txBody>
          <a:bodyPr/>
          <a:lstStyle/>
          <a:p>
            <a:pPr>
              <a:defRPr/>
            </a:pPr>
            <a:r>
              <a:rPr lang="en-US" smtClean="0"/>
              <a:t>June 7th,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17</a:t>
            </a:fld>
            <a:endParaRPr lang="en-TT" dirty="0"/>
          </a:p>
        </p:txBody>
      </p:sp>
      <p:sp>
        <p:nvSpPr>
          <p:cNvPr id="6" name="Footer Placeholder 5"/>
          <p:cNvSpPr>
            <a:spLocks noGrp="1"/>
          </p:cNvSpPr>
          <p:nvPr>
            <p:ph type="ftr" sz="quarter" idx="12"/>
          </p:nvPr>
        </p:nvSpPr>
        <p:spPr/>
        <p:txBody>
          <a:bodyPr/>
          <a:lstStyle/>
          <a:p>
            <a:pPr>
              <a:defRPr/>
            </a:pPr>
            <a:r>
              <a:rPr lang="en-CA" smtClean="0"/>
              <a:t>GSTT- FIRST ANNUAL CONFERENCE 2011</a:t>
            </a:r>
            <a:endParaRPr lang="en-TT"/>
          </a:p>
        </p:txBody>
      </p:sp>
      <p:sp>
        <p:nvSpPr>
          <p:cNvPr id="1030" name="AutoShape 6" descr="data:image/jpg;base64,/9j/4AAQSkZJRgABAQAAAQABAAD/2wBDAAkGBwgHBgkIBwgKCgkLDRYPDQwMDRsUFRAWIB0iIiAdHx8kKDQsJCYxJx8fLT0tMTU3Ojo6Iys/RD84QzQ5Ojf/2wBDAQoKCg0MDRoPDxo3JR8lNzc3Nzc3Nzc3Nzc3Nzc3Nzc3Nzc3Nzc3Nzc3Nzc3Nzc3Nzc3Nzc3Nzc3Nzc3Nzc3Nzf/wAARCACSAIUDASIAAhEBAxEB/8QAHAAAAgIDAQEAAAAAAAAAAAAAAAYEBwEDBQII/8QAVRAAAQIEAgMHDwcHCQkAAAAAAQIDAAQFEQYhBxIxExUiQVFh0QgUMjdVcXWBkZOUobGzwRYjNkJWkrIXJFNUY3SCJjNEUmKio+HwJzVDZHJzhMLi/8QAGwEAAgMBAQEAAAAAAAAAAAAAAAQBAgMFBgf/xAA2EQACAQEEBQgKAwEAAAAAAAAAAQIDBBESMQUhQVFxEyJhobHBwtEUJDJCU2JygZHwBjPhov/aAAwDAQACEQMRAD8AvCME2jMLOL6nPNvSVHoykoqFQUUpdWm4ZbSOGvnIuLDniJSUVezSlTdSSijvPzsrLm0xMMtHkWsD2x43zkB/TZbzqemFlOD8L0mVcnKyhl5QAL85UXb6x5SVGwiC/OaLmwAuYw4b/wBRTavw7IrzzRxs695v7LzHPfSQG2dlvOp6YN85D9dl/Op6YTW5jResWTMYbAsFcJ1sH1n1R7DmjAG/XOGfSGj8YOeF1n3v8LzG5VWpyeyn5Yd95PTGpVfo6VFKqpJAg2IMwnL1wqmY0YJIHXGGuEcrOtH45R4cqGi5leqqYw6Ta/A1FDyi8HP6ASs+1y/C8xsOIaMNtVkfSEdMY+UdE7rSPpCOmFLfXRZ+noH3U9EY310W/p6B91PREc/oLeq/N1Dd8o6L3WkfSEdMHyjovdaR9IR0wo766Lf09A+6nog310Wfp6B91PRBz+gPVfm6hu+UdF7rSPpCOmD5RUTutI+kI6YUt9NFv6egfdT0QCqaLSQA/h+5yzCeiDn9Aeq/N1DxLT8pNi8rMNPDlbWFeyJIN4TJjB1FnmkVHDa25Ca1NaWnJBY1DyZA6qkn1x1cIVeYqlPdRUEJbqEm6ZeaQnZrjjHMQQYlSd90is6UHDHTd6Wd+a/w70EEEXFwhWmEBWkqTKs9WkulPMd0SIaYWH+2TK+CHfeoik9gxZ85cH2HLqtMZxHpGbkqs2l+n0unJmW5ZZ4CnnFqSFEcdkoNr32+Vo+T1GIsaVIkZWHWyMvVHKkSTpHqgIyFJlbedehoi4ucz5PUYCwpUjbk62R0Rg4dopNzSZG/7sjojqRoVOSyZtuUW+2Jh1CloaKhrKSm1yByC48sAEQYfowXrilSOvcnW63R0Rj5PUa996pH0ZHRHTggA5qqXRmgErp9PTyAsoHwj0KRSVC4psie8wjoiS/LszIKXmm3Ba1lpCvbHLmsMyTit0k1PU94Xs5JuFvPnSOCfGDEO/YWiovN3EzeeldzJL0dHRGd5qV3MkvR0dELM5Vq/hfh1hG+1MT2U4wgIdaHKtAyI5xaGSj1iQrMmmap0wl5pWVxtSeQjaD34hTT1bTSdnnCOPOO9ZHrealdzJL0dHRGFUSlKSQaZJWP/Lo6In3gixiI2FZJvDuOKxQJAKRTHpRqosMa10sLUtSFhA4gSAbXsLZbYm4f1kY4xM2DwFJlnLc5QR/6xolTfS5URa2rRGRe/wC1V5I30IEY8xJcHNmVtc3+qryRnPOIzQ9ipw8URsgggjQWCFh/tky3gd33qIZ4WH+2TLeB3feoik9gxZ85cGeaf2yata/+6ZX3r0NMKEqVnSlPAEFCaMzx8ZdXb2Hl4tnG0zcyzJyj0zMuJbZZQXHFq2JSBck+KLi4taQ8aSeDaOZh2zs68CmUl75uKHGf7IuLnxccVNoXrM/X9J03UarMKfmXZF03JySNdHBSOJIvkIRcfYomMWYkmai8pW4axRKtnY20DwfGdp5zDV1PQJx47+4OX+8iAD6UEEA2RgwAKKsQr/KiighXzG9KniP2m6C390HbDfHzSxiZtzTmmsBY3Byo9bhSTcKRq7iDltysY+lRmIAPK0pWkpUAQRYg8cVZiykTeC6mivYdUWpNxY64YHYJJOQI/qm+XIdkWtESpyLFRkZiUmUhTTzZQocxjOpDGukbsVqdnqXvXF6mtjX7kQMK4glcQ0tE2wQlwWS81e5bXbMc45Dxx2ooOh1OZwbilxLusppl0sTSLka6AeytxkdkP84vhlxDzaXG1BSFpCkqGwgxShV5SOvNDOlLArJUThrhLWn3CoyANLM7YW1qCyT59yPdBcLmPMSgp1dRqVSDfsuCo39fqjWwkJ0tTpAzVQmSfPrHwj1h9lTePsUKVaziJVae9qEfCLzzjx7hWz3cnV+nxRG6CCCNBUIWH+2TK+CHfeohnhYe7ZMr4Ic96iKT2DFnzlwZok9c6UqlwyECjy90cpLrmf8Arljhaeq/vVg3rBlzVmKk5uVgc9zGa/F2I/ijvyTaTpQqjhA1k0eWSDbMAuu39giqOqQnt1xDS5CyvzeVU7c7OGq2X3IuLlQkkm5izep6F8eO/uDn4kRWMWd1PQ/l28b2tIOH+8iAD6UGwRwscVY0PCVVqKVJS4xLKLRVe2uRZOzPaRHd2CKV6ovEARL0/DrJUHHSJt+1wCgayUjnuoKP8IgAolJUlQIJBGwg7I+x8HVhFewvTaohQPXDCVLsb2WMlDxKBEfG4yi+up2xIH5Cbw68fnJa8wxzoJAUPEog/wAUAFzxgxmMHjgAo3SiwljGMwUZbq024e/a3wh80TVUz2HDKOElySWWgSdqDmnybPFFd6RZ5M9i+eUhQUlkpZBB40jP1kx3dDL5RW59gE6rsulRHOk//RjmUZ3WhpbT29vs+PQkHLOKT/fsxtl1FWlqeGrbVoTIB5fnlm/rjfREqTjvEZUb6zEqQLbBZUR5VzdNLlQTa250NlP+Ko/GJNGKjjvEOsLAS8rbnFlw/PNfuw8jQ9ipw8SGmCCCNBYIWH+2TK+CHPeohnhVKSvSaFa2SKQbC3K6OiKT2DFnzl9LMyPbLq3gmV949FNdUU04nGso6UENrp6AlXESFrv7R5Yt6lOqXpPr6VWs3TZRKe9rOH2kwj9UhSXHZCk1dsEpYcWw7YE5LAKT5UkeMRcXKFi0ep2+ncx4Oc/G3FXRaPU7fTuY8HOfjbgA+keKPmfqgF6+P7Z8CTaTn31H4x9MRQHVD0CbRWpSuoaUuTdYTLuLAybWCSL8lwcu8YAKciytADqm8fJSk5OSbqVd7gn2gRW1jyRcHU70GZdrU1XnGymUYZUw2s/XcUQTbvAZ/wDUIAPoGOHi6vM0CjPTbihupBQw2frrtkOnmgxHiim4fYKp14F4glEugguLPMOIc5yiksTYgnMR1DrqcslKRZllJultPJfjPKYWtFojTVyzO1ojRFS2VFKSugs3v6Ectxxbri3XVlbi1FS1Haok3Jh70OJUcRzKgDYSpuf4hCFFpaF5FSW6lUFWstSWEfwi6vxJ8kc+ypyrI9fp2UaWj5rfcl+TsyiwrS5UhdXBojIN9g+dUcvL7Yk0MqOPMSBRBszKgW4hZUR5U30uVH5vVtQ2c/6/zqs/h4o30G3y8xLZesdylb7cjqqy+OXLHVnmv3YfP6HsVOHiQ2QQQRoLBCuntku+CR72GiFdHbJd8Ej3sUnsGLP7/BkajC+k7EhvskJMe8jsYuoTWI8Nz9JeIT1w0QhZFwhe1KvEQDHHo1/yn4kts6wk7/4kOPFFxc+J6nITNLqExIzrZbmJdwtuIPEQbeSLH6nb6dzHg5z8bcOOm7R65VUKxFRZfXnGkfnbLaOE8gWsocqkgHnItyQm9Tvljt++V6c5bn4aIAPpKNE7KS89LOS04y2+w4nVW24kKSochB2xvggAo3HdGwtQsR9by+FZJwlpD2sqYeSm5Jy1EqCbcHZbOIj+NKyZVMnIrYpsmgFKGJFkNgDkvtHitHS0u/S8fujftVCXHItFeoqjinqPoWh9F2OVkp1ZU05NbdZlxSnFqccUpa1G6lKJJJ5ydsYgg7+UKa2ehSUVcj000t91DLKSt1xQQhA2qUTYAeOPobC1HRQqJKyCbazaLuKH1lnNR8t4R9GOEVtqRXKk0ULt+atLFiBs1yOcbPLFnCOrY6LgsTzZ4H+RaTVpqKhTfNjn0v8AwS5MEaXqoTexorNr/wDdVEuiJCceYjIVfWZlSchlkqIkiEfldqpTfW3mYuCMv5xX+UbcOFZx/irXvYJlQm/JqHZ47wzPOPHuOJZ1fTq/T4ojhBBBGgqEK6e2S74IHvYaIWE56SHfBI97FJ7Biz+/wZHpKCnSfXzrXDlOlFWHFZTgz8nrhvhVkMtJdXv3JlfePRip6QKDS6g/Izjj6XmFaqwlokXtfI+OJlKMdbZSjRqVnhpxbfQNZF9sK8lgmlU7Fy8R05vrZ95lbb7KBZtwqIOtbiOWfLeOxRK1IVySTOU17dGiSk3SUlJG0EHZE4KB2RKaavRSUZQbjJXNHqCITdVknKm7TUPXnGmw6tvVOSCbA32HxGJesIE08iGmsyltLn0uH7o37VQlxcmMcCPYjrYqCai3Lo3FLRQWSs5Em/ZDliAnRvRKTIvT1bn5l5mWaU68pI1EhKQSo2SCrYNgJMcyrZqk6jaPcWDTtjs1jhTk25JZJfqKul2Hpl5LMs0t51RslDaSpR8QizsF6PNxcaqFfSFLTZTcptCTyrPGeb2w4YUlqEmlsTmHmGUykwgLQ6hvVU4OUkjW8sScQ1ySw5R5iq1JS0yrGrrlCdY8JQSMu+RDFGxxg75a2cnSP8irWmLp0Vhj1/4dJKQBYbI9WiNTp1moyErPSxUWZllDzesLHVUARccWRiQDeHDzglSItpfquzOjMcf7Qxtw2pR0gYsCiSEplQLnYNQ9MapA/wC12rpzzo7B2/tFRsw2D+UDFhscxK2+4YznnHj3Mbs39dX6fFEcoIII0FAhYUCjSQk2uHaQc+Szqen1QzwruaytJLJ1SEppCxrct3U9EUnsGLPnLgzEl2yqv4JlfePQoNVylUPHmInawklt0pS3ZvXvkCRbyQ3SPbKq/gmV949ELD1JfGN8QzU5JkS7uoWHHEApVy2ilWLbjh39wxYJ04Rq8plh2O5vnLicLCtSNGwriSvy7G5sPTalyaFp4OarJyHFdQHijTRsS1eSqtIenq7LVGXqCwh6VbKSWCqwGzZYkeuH7F1INXw1PU9kJDjjY3O+Q1kkKT6wITMP0+oPVCmy68IU6RErYzc2/LpUVFOwoI+sbbc/VnlKMotRQ/Sr0K1OpVnFXtvNrLDquv157tpvkadUfypTJVVFqDbW7KGpbWaJ4LXJYZZ80a1TmJ6pjip02m1DcpOWeQteuAAhGXBSQL55+TijsOMVSU0imdZpy35GalkMrfCwA1Ykk8vEMueM4dps9K44xDOvyykSsyEbi6SLLtyROB5LeZuvG5zlhbwK7LO9L8rWcyqTWIcRYmn6dQqgmny1OSkLXb+cWc88vFyZc8Qp+pVeu6MsSS0zMiWqNObdbmFhAJdQhN1C2wFQCk3HfibUmMQYcxNUJ+jU0VCUqIStTY/4awLZ2N+U+PmjfSsNVNGBcQsTKECq1hqYWWriyVrQQlN722m/NeJp4uU137byto5L0XVhuujhu9q/3r9v56LhPlZ+vYY0Fy9RlqoRMOPIVLFLaT1uypVtTMHW2E5jLWtxR2arOYwpWi2r1euTjKKo4pp5hLbaVCXQVIBQUkWvt5dsc2epGIqjoXFCcoMyzUJJ9tpLNwS6hJvrjy+qHTSPTZ2paNpyn0+Vdfm1tNBLKSCokLQT5ADDJxhYxbiTEzEro+boU2hM5V2Bu4W0kocWUMm6hbIDWUcrR0MEVbE8jjyewtiioN1IiTE0zMIbSiwuBawA5TlzR4qlDqrlQ0auiQXamNET2oBaXO5tCxschdJGV9kdNuk1AaY3av1o5veqkBkTGWrr644PfygA2U/twVbwMx7wxKw+srx5iYEdg3KpGX9lR+MRpAE6XauoAlIo7AJGy5cVG/D6knH2KQlRUQ3Kgg/VOqrIf644znnHj3DVn/rq/T4ojfBBBGgqEKdbdFMxtSqjM5SszLOSO6cSHCpKk379iIbIh1SmylVknpOeZDrDostJy9fEYrJXrUa0ZqEr5ZPU/uLuJqDVXKm1X8LzUuxVW2Ot3GpxKizMtXvZWrmCDcg9N41Ca0h3STSsO2twh147mebg5Rsaw/iKQVuVKxJeUHYNzsuHVIHJrZE+OPaqXjIm4xFJJ70gPiYrje405CDyqLr8iMZrSNuVhTMNbpfsjNPEW72ryc8YdmNJBI3CmYaQm2YXMvKz8QES103GSrauIJBOXFIbfKqPO9eNPtLJ+gjpicb3dgKzw+JHr8iHu+k39Qwv556Dd9Jvc/C/nnomb14zt9JJP0EdMY3rxp9pJP0EdMGN7uwn0eHxI/8AXkQ930m9z8LeeejO76Tf1DC/nnol7140+0kn6COmDevGn2kk/QR0xGN7uwPR4fEj1+RE640nfqGF/PPQdcaTv1DC/nnol7140+0kn6COmDevGn2kk/QR0wY3u7A9Hh8WPX5ETrjSaP6Bhfzz8YU/pOKSBI4WBtkd2eyiaKXjO+eJJM/+AOmDevGn2kk/QB0wY3u7A9Hh8WPX5G7C1FfoyJ+pVyeRN1SdIcm3wnUbbSkcFCBxISL7eUnjjTggqn5qtVwIUhifmgJfWHZtoSEhXjsY1LwlU6qdTEtedm5YEEyss0GULtxKIzMNsuw3LtJaaQENpASlKRYADigV8mm1dcEnClBwjLE3ndldntuNogggjQVCMHjgggABBBBEAEYggiwBBBBEAEEEEABBBBAARmCCADHHHqCCIRCCCCCJJP/Z"/>
          <p:cNvSpPr>
            <a:spLocks noChangeAspect="1" noChangeArrowheads="1"/>
          </p:cNvSpPr>
          <p:nvPr/>
        </p:nvSpPr>
        <p:spPr bwMode="auto">
          <a:xfrm>
            <a:off x="63500" y="-568325"/>
            <a:ext cx="10572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g;base64,/9j/4AAQSkZJRgABAQAAAQABAAD/2wBDAAkGBwgHBgkIBwgKCgkLDRYPDQwMDRsUFRAWIB0iIiAdHx8kKDQsJCYxJx8fLT0tMTU3Ojo6Iys/RD84QzQ5Ojf/2wBDAQoKCg0MDRoPDxo3JR8lNzc3Nzc3Nzc3Nzc3Nzc3Nzc3Nzc3Nzc3Nzc3Nzc3Nzc3Nzc3Nzc3Nzc3Nzc3Nzc3Nzf/wAARCACSAIUDASIAAhEBAxEB/8QAHAAAAgIDAQEAAAAAAAAAAAAAAAYEBwEDBQII/8QAVRAAAQIEAgMHDwcHCQkAAAAAAQIDAAQFEQYhBxIxExUiQVFh0QgUMjdVcXWBkZOUobGzwRYjNkJWkrIXJFNUY3SCJjNEUmKio+HwJzVDZHJzhMLi/8QAGwEAAgMBAQEAAAAAAAAAAAAAAAQBAgMFBgf/xAA2EQACAQEEBQgKAwEAAAAAAAAAAQIDBBESMQUhQVFxEyJhobHBwtEUJDJCU2JygZHwBjPhov/aAAwDAQACEQMRAD8AvCME2jMLOL6nPNvSVHoykoqFQUUpdWm4ZbSOGvnIuLDniJSUVezSlTdSSijvPzsrLm0xMMtHkWsD2x43zkB/TZbzqemFlOD8L0mVcnKyhl5QAL85UXb6x5SVGwiC/OaLmwAuYw4b/wBRTavw7IrzzRxs695v7LzHPfSQG2dlvOp6YN85D9dl/Op6YTW5jResWTMYbAsFcJ1sH1n1R7DmjAG/XOGfSGj8YOeF1n3v8LzG5VWpyeyn5Yd95PTGpVfo6VFKqpJAg2IMwnL1wqmY0YJIHXGGuEcrOtH45R4cqGi5leqqYw6Ta/A1FDyi8HP6ASs+1y/C8xsOIaMNtVkfSEdMY+UdE7rSPpCOmFLfXRZ+noH3U9EY310W/p6B91PREc/oLeq/N1Dd8o6L3WkfSEdMHyjovdaR9IR0wo766Lf09A+6nog310Wfp6B91PRBz+gPVfm6hu+UdF7rSPpCOmD5RUTutI+kI6YUt9NFv6egfdT0QCqaLSQA/h+5yzCeiDn9Aeq/N1DxLT8pNi8rMNPDlbWFeyJIN4TJjB1FnmkVHDa25Ca1NaWnJBY1DyZA6qkn1x1cIVeYqlPdRUEJbqEm6ZeaQnZrjjHMQQYlSd90is6UHDHTd6Wd+a/w70EEEXFwhWmEBWkqTKs9WkulPMd0SIaYWH+2TK+CHfeoik9gxZ85cH2HLqtMZxHpGbkqs2l+n0unJmW5ZZ4CnnFqSFEcdkoNr32+Vo+T1GIsaVIkZWHWyMvVHKkSTpHqgIyFJlbedehoi4ucz5PUYCwpUjbk62R0Rg4dopNzSZG/7sjojqRoVOSyZtuUW+2Jh1CloaKhrKSm1yByC48sAEQYfowXrilSOvcnW63R0Rj5PUa996pH0ZHRHTggA5qqXRmgErp9PTyAsoHwj0KRSVC4psie8wjoiS/LszIKXmm3Ba1lpCvbHLmsMyTit0k1PU94Xs5JuFvPnSOCfGDEO/YWiovN3EzeeldzJL0dHRGd5qV3MkvR0dELM5Vq/hfh1hG+1MT2U4wgIdaHKtAyI5xaGSj1iQrMmmap0wl5pWVxtSeQjaD34hTT1bTSdnnCOPOO9ZHrealdzJL0dHRGFUSlKSQaZJWP/Lo6In3gixiI2FZJvDuOKxQJAKRTHpRqosMa10sLUtSFhA4gSAbXsLZbYm4f1kY4xM2DwFJlnLc5QR/6xolTfS5URa2rRGRe/wC1V5I30IEY8xJcHNmVtc3+qryRnPOIzQ9ipw8URsgggjQWCFh/tky3gd33qIZ4WH+2TLeB3feoik9gxZ85cGeaf2yata/+6ZX3r0NMKEqVnSlPAEFCaMzx8ZdXb2Hl4tnG0zcyzJyj0zMuJbZZQXHFq2JSBck+KLi4taQ8aSeDaOZh2zs68CmUl75uKHGf7IuLnxccVNoXrM/X9J03UarMKfmXZF03JySNdHBSOJIvkIRcfYomMWYkmai8pW4axRKtnY20DwfGdp5zDV1PQJx47+4OX+8iAD6UEEA2RgwAKKsQr/KiighXzG9KniP2m6C390HbDfHzSxiZtzTmmsBY3Byo9bhSTcKRq7iDltysY+lRmIAPK0pWkpUAQRYg8cVZiykTeC6mivYdUWpNxY64YHYJJOQI/qm+XIdkWtESpyLFRkZiUmUhTTzZQocxjOpDGukbsVqdnqXvXF6mtjX7kQMK4glcQ0tE2wQlwWS81e5bXbMc45Dxx2ooOh1OZwbilxLusppl0sTSLka6AeytxkdkP84vhlxDzaXG1BSFpCkqGwgxShV5SOvNDOlLArJUThrhLWn3CoyANLM7YW1qCyT59yPdBcLmPMSgp1dRqVSDfsuCo39fqjWwkJ0tTpAzVQmSfPrHwj1h9lTePsUKVaziJVae9qEfCLzzjx7hWz3cnV+nxRG6CCCNBUIWH+2TK+CHfeohnhYe7ZMr4Ic96iKT2DFnzlwZok9c6UqlwyECjy90cpLrmf8Arljhaeq/vVg3rBlzVmKk5uVgc9zGa/F2I/ijvyTaTpQqjhA1k0eWSDbMAuu39giqOqQnt1xDS5CyvzeVU7c7OGq2X3IuLlQkkm5izep6F8eO/uDn4kRWMWd1PQ/l28b2tIOH+8iAD6UGwRwscVY0PCVVqKVJS4xLKLRVe2uRZOzPaRHd2CKV6ovEARL0/DrJUHHSJt+1wCgayUjnuoKP8IgAolJUlQIJBGwg7I+x8HVhFewvTaohQPXDCVLsb2WMlDxKBEfG4yi+up2xIH5Cbw68fnJa8wxzoJAUPEog/wAUAFzxgxmMHjgAo3SiwljGMwUZbq024e/a3wh80TVUz2HDKOElySWWgSdqDmnybPFFd6RZ5M9i+eUhQUlkpZBB40jP1kx3dDL5RW59gE6rsulRHOk//RjmUZ3WhpbT29vs+PQkHLOKT/fsxtl1FWlqeGrbVoTIB5fnlm/rjfREqTjvEZUb6zEqQLbBZUR5VzdNLlQTa250NlP+Ko/GJNGKjjvEOsLAS8rbnFlw/PNfuw8jQ9ipw8SGmCCCNBYIWH+2TK+CHPeohnhVKSvSaFa2SKQbC3K6OiKT2DFnzl9LMyPbLq3gmV949FNdUU04nGso6UENrp6AlXESFrv7R5Yt6lOqXpPr6VWs3TZRKe9rOH2kwj9UhSXHZCk1dsEpYcWw7YE5LAKT5UkeMRcXKFi0ep2+ncx4Oc/G3FXRaPU7fTuY8HOfjbgA+keKPmfqgF6+P7Z8CTaTn31H4x9MRQHVD0CbRWpSuoaUuTdYTLuLAybWCSL8lwcu8YAKciytADqm8fJSk5OSbqVd7gn2gRW1jyRcHU70GZdrU1XnGymUYZUw2s/XcUQTbvAZ/wDUIAPoGOHi6vM0CjPTbihupBQw2frrtkOnmgxHiim4fYKp14F4glEugguLPMOIc5yiksTYgnMR1DrqcslKRZllJultPJfjPKYWtFojTVyzO1ojRFS2VFKSugs3v6Ectxxbri3XVlbi1FS1Haok3Jh70OJUcRzKgDYSpuf4hCFFpaF5FSW6lUFWstSWEfwi6vxJ8kc+ypyrI9fp2UaWj5rfcl+TsyiwrS5UhdXBojIN9g+dUcvL7Yk0MqOPMSBRBszKgW4hZUR5U30uVH5vVtQ2c/6/zqs/h4o30G3y8xLZesdylb7cjqqy+OXLHVnmv3YfP6HsVOHiQ2QQQRoLBCuntku+CR72GiFdHbJd8Ej3sUnsGLP7/BkajC+k7EhvskJMe8jsYuoTWI8Nz9JeIT1w0QhZFwhe1KvEQDHHo1/yn4kts6wk7/4kOPFFxc+J6nITNLqExIzrZbmJdwtuIPEQbeSLH6nb6dzHg5z8bcOOm7R65VUKxFRZfXnGkfnbLaOE8gWsocqkgHnItyQm9Tvljt++V6c5bn4aIAPpKNE7KS89LOS04y2+w4nVW24kKSochB2xvggAo3HdGwtQsR9by+FZJwlpD2sqYeSm5Jy1EqCbcHZbOIj+NKyZVMnIrYpsmgFKGJFkNgDkvtHitHS0u/S8fujftVCXHItFeoqjinqPoWh9F2OVkp1ZU05NbdZlxSnFqccUpa1G6lKJJJ5ydsYgg7+UKa2ehSUVcj000t91DLKSt1xQQhA2qUTYAeOPobC1HRQqJKyCbazaLuKH1lnNR8t4R9GOEVtqRXKk0ULt+atLFiBs1yOcbPLFnCOrY6LgsTzZ4H+RaTVpqKhTfNjn0v8AwS5MEaXqoTexorNr/wDdVEuiJCceYjIVfWZlSchlkqIkiEfldqpTfW3mYuCMv5xX+UbcOFZx/irXvYJlQm/JqHZ47wzPOPHuOJZ1fTq/T4ojhBBBGgqEK6e2S74IHvYaIWE56SHfBI97FJ7Biz+/wZHpKCnSfXzrXDlOlFWHFZTgz8nrhvhVkMtJdXv3JlfePRip6QKDS6g/Izjj6XmFaqwlokXtfI+OJlKMdbZSjRqVnhpxbfQNZF9sK8lgmlU7Fy8R05vrZ95lbb7KBZtwqIOtbiOWfLeOxRK1IVySTOU17dGiSk3SUlJG0EHZE4KB2RKaavRSUZQbjJXNHqCITdVknKm7TUPXnGmw6tvVOSCbA32HxGJesIE08iGmsyltLn0uH7o37VQlxcmMcCPYjrYqCai3Lo3FLRQWSs5Em/ZDliAnRvRKTIvT1bn5l5mWaU68pI1EhKQSo2SCrYNgJMcyrZqk6jaPcWDTtjs1jhTk25JZJfqKul2Hpl5LMs0t51RslDaSpR8QizsF6PNxcaqFfSFLTZTcptCTyrPGeb2w4YUlqEmlsTmHmGUykwgLQ6hvVU4OUkjW8sScQ1ySw5R5iq1JS0yrGrrlCdY8JQSMu+RDFGxxg75a2cnSP8irWmLp0Vhj1/4dJKQBYbI9WiNTp1moyErPSxUWZllDzesLHVUARccWRiQDeHDzglSItpfquzOjMcf7Qxtw2pR0gYsCiSEplQLnYNQ9MapA/wC12rpzzo7B2/tFRsw2D+UDFhscxK2+4YznnHj3Mbs39dX6fFEcoIII0FAhYUCjSQk2uHaQc+Szqen1QzwruaytJLJ1SEppCxrct3U9EUnsGLPnLgzEl2yqv4JlfePQoNVylUPHmInawklt0pS3ZvXvkCRbyQ3SPbKq/gmV949ELD1JfGN8QzU5JkS7uoWHHEApVy2ilWLbjh39wxYJ04Rq8plh2O5vnLicLCtSNGwriSvy7G5sPTalyaFp4OarJyHFdQHijTRsS1eSqtIenq7LVGXqCwh6VbKSWCqwGzZYkeuH7F1INXw1PU9kJDjjY3O+Q1kkKT6wITMP0+oPVCmy68IU6RErYzc2/LpUVFOwoI+sbbc/VnlKMotRQ/Sr0K1OpVnFXtvNrLDquv157tpvkadUfypTJVVFqDbW7KGpbWaJ4LXJYZZ80a1TmJ6pjip02m1DcpOWeQteuAAhGXBSQL55+TijsOMVSU0imdZpy35GalkMrfCwA1Ykk8vEMueM4dps9K44xDOvyykSsyEbi6SLLtyROB5LeZuvG5zlhbwK7LO9L8rWcyqTWIcRYmn6dQqgmny1OSkLXb+cWc88vFyZc8Qp+pVeu6MsSS0zMiWqNObdbmFhAJdQhN1C2wFQCk3HfibUmMQYcxNUJ+jU0VCUqIStTY/4awLZ2N+U+PmjfSsNVNGBcQsTKECq1hqYWWriyVrQQlN722m/NeJp4uU137byto5L0XVhuujhu9q/3r9v56LhPlZ+vYY0Fy9RlqoRMOPIVLFLaT1uypVtTMHW2E5jLWtxR2arOYwpWi2r1euTjKKo4pp5hLbaVCXQVIBQUkWvt5dsc2epGIqjoXFCcoMyzUJJ9tpLNwS6hJvrjy+qHTSPTZ2paNpyn0+Vdfm1tNBLKSCokLQT5ADDJxhYxbiTEzEro+boU2hM5V2Bu4W0kocWUMm6hbIDWUcrR0MEVbE8jjyewtiioN1IiTE0zMIbSiwuBawA5TlzR4qlDqrlQ0auiQXamNET2oBaXO5tCxschdJGV9kdNuk1AaY3av1o5veqkBkTGWrr644PfygA2U/twVbwMx7wxKw+srx5iYEdg3KpGX9lR+MRpAE6XauoAlIo7AJGy5cVG/D6knH2KQlRUQ3Kgg/VOqrIf644znnHj3DVn/rq/T4ojfBBBGgqEKdbdFMxtSqjM5SszLOSO6cSHCpKk379iIbIh1SmylVknpOeZDrDostJy9fEYrJXrUa0ZqEr5ZPU/uLuJqDVXKm1X8LzUuxVW2Ot3GpxKizMtXvZWrmCDcg9N41Ca0h3STSsO2twh147mebg5Rsaw/iKQVuVKxJeUHYNzsuHVIHJrZE+OPaqXjIm4xFJJ70gPiYrje405CDyqLr8iMZrSNuVhTMNbpfsjNPEW72ryc8YdmNJBI3CmYaQm2YXMvKz8QES103GSrauIJBOXFIbfKqPO9eNPtLJ+gjpicb3dgKzw+JHr8iHu+k39Qwv556Dd9Jvc/C/nnomb14zt9JJP0EdMY3rxp9pJP0EdMGN7uwn0eHxI/8AXkQ930m9z8LeeejO76Tf1DC/nnol7140+0kn6COmDevGn2kk/QR0xGN7uwPR4fEj1+RE640nfqGF/PPQdcaTv1DC/nnol7140+0kn6COmDevGn2kk/QR0wY3u7A9Hh8WPX5ETrjSaP6Bhfzz8YU/pOKSBI4WBtkd2eyiaKXjO+eJJM/+AOmDevGn2kk/QB0wY3u7A9Hh8WPX5G7C1FfoyJ+pVyeRN1SdIcm3wnUbbSkcFCBxISL7eUnjjTggqn5qtVwIUhifmgJfWHZtoSEhXjsY1LwlU6qdTEtedm5YEEyss0GULtxKIzMNsuw3LtJaaQENpASlKRYADigV8mm1dcEnClBwjLE3ndldntuNogggjQVCMHjgggABBBBEAEYggiwBBBBEAEEEEABBBBAARmCCADHHHqCCIRCCCCCJJP/Z"/>
          <p:cNvSpPr>
            <a:spLocks noChangeAspect="1" noChangeArrowheads="1"/>
          </p:cNvSpPr>
          <p:nvPr/>
        </p:nvSpPr>
        <p:spPr bwMode="auto">
          <a:xfrm>
            <a:off x="63500" y="-568325"/>
            <a:ext cx="10572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3568" y="2132856"/>
            <a:ext cx="8003232" cy="3993307"/>
          </a:xfrm>
        </p:spPr>
        <p:txBody>
          <a:bodyPr/>
          <a:lstStyle/>
          <a:p>
            <a:pPr algn="ctr">
              <a:buNone/>
            </a:pPr>
            <a:r>
              <a:rPr lang="en-US" sz="8000" dirty="0" smtClean="0"/>
              <a:t>THE END</a:t>
            </a:r>
            <a:endParaRPr lang="en-US" sz="8000" dirty="0"/>
          </a:p>
        </p:txBody>
      </p:sp>
      <p:sp>
        <p:nvSpPr>
          <p:cNvPr id="4" name="Date Placeholder 3"/>
          <p:cNvSpPr>
            <a:spLocks noGrp="1"/>
          </p:cNvSpPr>
          <p:nvPr>
            <p:ph type="dt" sz="half" idx="10"/>
          </p:nvPr>
        </p:nvSpPr>
        <p:spPr/>
        <p:txBody>
          <a:bodyPr/>
          <a:lstStyle/>
          <a:p>
            <a:pPr>
              <a:defRPr/>
            </a:pPr>
            <a:r>
              <a:rPr lang="en-US" smtClean="0"/>
              <a:t>June 7th,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18</a:t>
            </a:fld>
            <a:endParaRPr lang="en-TT" dirty="0"/>
          </a:p>
        </p:txBody>
      </p:sp>
      <p:sp>
        <p:nvSpPr>
          <p:cNvPr id="6" name="Footer Placeholder 5"/>
          <p:cNvSpPr>
            <a:spLocks noGrp="1"/>
          </p:cNvSpPr>
          <p:nvPr>
            <p:ph type="ftr" sz="quarter" idx="12"/>
          </p:nvPr>
        </p:nvSpPr>
        <p:spPr/>
        <p:txBody>
          <a:bodyPr/>
          <a:lstStyle/>
          <a:p>
            <a:pPr>
              <a:defRPr/>
            </a:pPr>
            <a:r>
              <a:rPr lang="en-CA" smtClean="0"/>
              <a:t>GSTT- FIRST ANNUAL CONFERENCE 2011</a:t>
            </a:r>
            <a:endParaRPr lang="en-T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7704" y="398686"/>
            <a:ext cx="6635080" cy="654050"/>
          </a:xfrm>
        </p:spPr>
        <p:txBody>
          <a:bodyPr/>
          <a:lstStyle/>
          <a:p>
            <a:pPr algn="l"/>
            <a:r>
              <a:rPr lang="en-CA" sz="3200" dirty="0" smtClean="0">
                <a:latin typeface="Arial Black" pitchFamily="34" charset="0"/>
                <a:cs typeface="Arial" charset="0"/>
              </a:rPr>
              <a:t>Outline</a:t>
            </a:r>
          </a:p>
        </p:txBody>
      </p:sp>
      <p:sp>
        <p:nvSpPr>
          <p:cNvPr id="5123" name="Content Placeholder 2"/>
          <p:cNvSpPr>
            <a:spLocks noGrp="1"/>
          </p:cNvSpPr>
          <p:nvPr>
            <p:ph idx="1"/>
          </p:nvPr>
        </p:nvSpPr>
        <p:spPr>
          <a:xfrm>
            <a:off x="457200" y="1628801"/>
            <a:ext cx="8507288" cy="4497362"/>
          </a:xfrm>
        </p:spPr>
        <p:txBody>
          <a:bodyPr/>
          <a:lstStyle/>
          <a:p>
            <a:pPr>
              <a:spcBef>
                <a:spcPts val="1800"/>
              </a:spcBef>
            </a:pPr>
            <a:r>
              <a:rPr lang="en-CA" sz="2800" dirty="0" smtClean="0">
                <a:latin typeface="Arial" charset="0"/>
                <a:cs typeface="Arial" charset="0"/>
              </a:rPr>
              <a:t>Process Engineering &amp; Capstone Design Projects</a:t>
            </a:r>
          </a:p>
          <a:p>
            <a:pPr>
              <a:spcBef>
                <a:spcPts val="1800"/>
              </a:spcBef>
            </a:pPr>
            <a:r>
              <a:rPr lang="en-CA" sz="2800" dirty="0" smtClean="0">
                <a:latin typeface="Arial" charset="0"/>
                <a:cs typeface="Arial" charset="0"/>
              </a:rPr>
              <a:t>UTT Backdrop</a:t>
            </a:r>
          </a:p>
          <a:p>
            <a:pPr>
              <a:spcBef>
                <a:spcPts val="1800"/>
              </a:spcBef>
            </a:pPr>
            <a:r>
              <a:rPr lang="en-CA" sz="2800" dirty="0" smtClean="0">
                <a:latin typeface="Arial" charset="0"/>
                <a:cs typeface="Arial" charset="0"/>
              </a:rPr>
              <a:t>Evolution of Capstone Design Projects</a:t>
            </a:r>
          </a:p>
          <a:p>
            <a:pPr>
              <a:spcBef>
                <a:spcPts val="1800"/>
              </a:spcBef>
            </a:pPr>
            <a:r>
              <a:rPr lang="en-CA" sz="2800" dirty="0" smtClean="0">
                <a:latin typeface="Arial" charset="0"/>
                <a:cs typeface="Arial" charset="0"/>
              </a:rPr>
              <a:t>Implementation - Current Model </a:t>
            </a:r>
          </a:p>
          <a:p>
            <a:pPr>
              <a:spcBef>
                <a:spcPts val="1800"/>
              </a:spcBef>
            </a:pPr>
            <a:r>
              <a:rPr lang="en-CA" sz="2800" dirty="0" smtClean="0">
                <a:latin typeface="Arial" charset="0"/>
                <a:cs typeface="Arial" charset="0"/>
              </a:rPr>
              <a:t>Successes</a:t>
            </a:r>
          </a:p>
          <a:p>
            <a:pPr>
              <a:spcBef>
                <a:spcPts val="1800"/>
              </a:spcBef>
            </a:pPr>
            <a:r>
              <a:rPr lang="en-CA" sz="2800" dirty="0" smtClean="0">
                <a:latin typeface="Arial" charset="0"/>
                <a:cs typeface="Arial" charset="0"/>
              </a:rPr>
              <a:t>Future </a:t>
            </a:r>
            <a:r>
              <a:rPr lang="en-CA" sz="2800" dirty="0" smtClean="0">
                <a:latin typeface="Arial" charset="0"/>
                <a:cs typeface="Arial" charset="0"/>
              </a:rPr>
              <a:t>Growth</a:t>
            </a:r>
          </a:p>
          <a:p>
            <a:pPr>
              <a:spcBef>
                <a:spcPts val="1800"/>
              </a:spcBef>
            </a:pPr>
            <a:r>
              <a:rPr lang="en-CA" sz="2800" dirty="0" smtClean="0">
                <a:latin typeface="Arial" charset="0"/>
                <a:cs typeface="Arial" charset="0"/>
              </a:rPr>
              <a:t>A</a:t>
            </a:r>
            <a:r>
              <a:rPr lang="en-CA" sz="2800" dirty="0" smtClean="0">
                <a:latin typeface="Arial" charset="0"/>
                <a:cs typeface="Arial" charset="0"/>
              </a:rPr>
              <a:t>cknowledgements</a:t>
            </a:r>
            <a:endParaRPr lang="en-CA" sz="2800" dirty="0" smtClean="0">
              <a:latin typeface="Arial" charset="0"/>
              <a:cs typeface="Arial" charset="0"/>
            </a:endParaRPr>
          </a:p>
          <a:p>
            <a:pPr>
              <a:spcBef>
                <a:spcPts val="1800"/>
              </a:spcBef>
              <a:buNone/>
            </a:pPr>
            <a:endParaRPr lang="en-CA" sz="2400" dirty="0" smtClean="0">
              <a:latin typeface="Arial" charset="0"/>
              <a:cs typeface="Arial" charset="0"/>
            </a:endParaRPr>
          </a:p>
        </p:txBody>
      </p:sp>
      <p:sp>
        <p:nvSpPr>
          <p:cNvPr id="5" name="Slide Number Placeholder 4"/>
          <p:cNvSpPr>
            <a:spLocks noGrp="1"/>
          </p:cNvSpPr>
          <p:nvPr>
            <p:ph type="sldNum" sz="quarter" idx="11"/>
          </p:nvPr>
        </p:nvSpPr>
        <p:spPr>
          <a:xfrm>
            <a:off x="7740650" y="6492875"/>
            <a:ext cx="547688" cy="365125"/>
          </a:xfrm>
        </p:spPr>
        <p:txBody>
          <a:bodyPr/>
          <a:lstStyle/>
          <a:p>
            <a:pPr>
              <a:defRPr/>
            </a:pPr>
            <a:fld id="{3CDF8CEA-D9AB-4BC7-843B-DB3B8E014BA9}" type="slidenum">
              <a:rPr lang="en-GB" smtClean="0"/>
              <a:pPr>
                <a:defRPr/>
              </a:pPr>
              <a:t>2</a:t>
            </a:fld>
            <a:endParaRPr lang="en-GB" dirty="0"/>
          </a:p>
        </p:txBody>
      </p:sp>
      <p:sp>
        <p:nvSpPr>
          <p:cNvPr id="6" name="Date Placeholder 5"/>
          <p:cNvSpPr>
            <a:spLocks noGrp="1"/>
          </p:cNvSpPr>
          <p:nvPr>
            <p:ph type="dt" sz="half" idx="10"/>
          </p:nvPr>
        </p:nvSpPr>
        <p:spPr/>
        <p:txBody>
          <a:bodyPr/>
          <a:lstStyle/>
          <a:p>
            <a:pPr>
              <a:defRPr/>
            </a:pPr>
            <a:r>
              <a:rPr lang="en-US" dirty="0" err="1" smtClean="0"/>
              <a:t>Novemer</a:t>
            </a:r>
            <a:r>
              <a:rPr lang="en-US" dirty="0" smtClean="0"/>
              <a:t> </a:t>
            </a:r>
            <a:r>
              <a:rPr lang="en-US" dirty="0" smtClean="0"/>
              <a:t>18</a:t>
            </a:r>
            <a:r>
              <a:rPr lang="en-US" baseline="30000" dirty="0" smtClean="0"/>
              <a:t>th</a:t>
            </a:r>
            <a:r>
              <a:rPr lang="en-US" dirty="0" smtClean="0"/>
              <a:t>, 2011</a:t>
            </a:r>
            <a:endParaRPr lang="en-TT" dirty="0"/>
          </a:p>
        </p:txBody>
      </p:sp>
      <p:sp>
        <p:nvSpPr>
          <p:cNvPr id="7" name="Footer Placeholder 6"/>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Engineering &amp; Capstone Design Projects</a:t>
            </a:r>
            <a:endParaRPr lang="en-US" dirty="0"/>
          </a:p>
        </p:txBody>
      </p:sp>
      <p:sp>
        <p:nvSpPr>
          <p:cNvPr id="3" name="Content Placeholder 2"/>
          <p:cNvSpPr>
            <a:spLocks noGrp="1"/>
          </p:cNvSpPr>
          <p:nvPr>
            <p:ph idx="1"/>
          </p:nvPr>
        </p:nvSpPr>
        <p:spPr>
          <a:xfrm>
            <a:off x="683568" y="1600200"/>
            <a:ext cx="8136904" cy="4525963"/>
          </a:xfrm>
        </p:spPr>
        <p:txBody>
          <a:bodyPr/>
          <a:lstStyle/>
          <a:p>
            <a:r>
              <a:rPr lang="en-US" sz="2800" dirty="0" smtClean="0"/>
              <a:t>Process Engineers (a.k.a. Chemical Engineers):</a:t>
            </a:r>
          </a:p>
          <a:p>
            <a:pPr lvl="1"/>
            <a:r>
              <a:rPr lang="en-US" sz="2400" dirty="0" smtClean="0"/>
              <a:t>F</a:t>
            </a:r>
            <a:r>
              <a:rPr lang="en-US" sz="2400" dirty="0" smtClean="0"/>
              <a:t>ocus </a:t>
            </a:r>
            <a:r>
              <a:rPr lang="en-US" sz="2400" dirty="0" smtClean="0"/>
              <a:t>on design, operation and maintenance of chemical and other process manufacturing </a:t>
            </a:r>
            <a:r>
              <a:rPr lang="en-US" sz="2400" dirty="0" smtClean="0"/>
              <a:t>activities</a:t>
            </a:r>
            <a:endParaRPr lang="en-US" sz="2400" dirty="0" smtClean="0"/>
          </a:p>
          <a:p>
            <a:pPr lvl="1"/>
            <a:r>
              <a:rPr lang="en-US" sz="2400" dirty="0" smtClean="0"/>
              <a:t>I</a:t>
            </a:r>
            <a:r>
              <a:rPr lang="en-US" sz="2400" dirty="0" smtClean="0"/>
              <a:t>nvolved </a:t>
            </a:r>
            <a:r>
              <a:rPr lang="en-US" sz="2400" dirty="0" smtClean="0"/>
              <a:t>in developing new processes, project engineering and </a:t>
            </a:r>
            <a:r>
              <a:rPr lang="en-US" sz="2400" dirty="0" smtClean="0"/>
              <a:t>troubleshooting</a:t>
            </a:r>
            <a:endParaRPr lang="en-US" sz="2400" dirty="0" smtClean="0"/>
          </a:p>
          <a:p>
            <a:r>
              <a:rPr lang="en-US" sz="2800" dirty="0" smtClean="0"/>
              <a:t>Capstone design projects:</a:t>
            </a:r>
          </a:p>
          <a:p>
            <a:pPr lvl="1"/>
            <a:r>
              <a:rPr lang="en-GB" sz="2400" dirty="0" smtClean="0"/>
              <a:t>Offered toward end of engineering </a:t>
            </a:r>
            <a:r>
              <a:rPr lang="en-GB" sz="2400" dirty="0" smtClean="0"/>
              <a:t>degree </a:t>
            </a:r>
            <a:endParaRPr lang="en-GB" sz="2400" dirty="0" smtClean="0"/>
          </a:p>
          <a:p>
            <a:pPr lvl="1"/>
            <a:r>
              <a:rPr lang="en-GB" sz="2400" dirty="0" smtClean="0"/>
              <a:t>Pulls together all principles taught and bring them to life through an applied engineering project</a:t>
            </a:r>
            <a:endParaRPr lang="en-US" sz="24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3</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984776" cy="706090"/>
          </a:xfrm>
        </p:spPr>
        <p:txBody>
          <a:bodyPr/>
          <a:lstStyle/>
          <a:p>
            <a:r>
              <a:rPr lang="en-US" dirty="0" smtClean="0"/>
              <a:t>UTT Backdrop</a:t>
            </a:r>
            <a:endParaRPr lang="en-US" dirty="0"/>
          </a:p>
        </p:txBody>
      </p:sp>
      <p:sp>
        <p:nvSpPr>
          <p:cNvPr id="3" name="Content Placeholder 2"/>
          <p:cNvSpPr>
            <a:spLocks noGrp="1"/>
          </p:cNvSpPr>
          <p:nvPr>
            <p:ph idx="1"/>
          </p:nvPr>
        </p:nvSpPr>
        <p:spPr/>
        <p:txBody>
          <a:bodyPr/>
          <a:lstStyle/>
          <a:p>
            <a:r>
              <a:rPr lang="en-GB" sz="2800" dirty="0" smtClean="0"/>
              <a:t>Evolved from a government mandate to transform Trinidad &amp; Tobago Institute of Technology (TTIT) into a full-fledged university</a:t>
            </a:r>
          </a:p>
          <a:p>
            <a:r>
              <a:rPr lang="en-GB" sz="2800" dirty="0" smtClean="0"/>
              <a:t>UTT increased exponentially in its first few years:</a:t>
            </a:r>
          </a:p>
          <a:p>
            <a:pPr lvl="1"/>
            <a:r>
              <a:rPr lang="en-GB" dirty="0" smtClean="0"/>
              <a:t> </a:t>
            </a:r>
            <a:r>
              <a:rPr lang="en-GB" sz="2400" dirty="0" smtClean="0"/>
              <a:t>15 programmes, 1,417 students in 2004 </a:t>
            </a:r>
          </a:p>
          <a:p>
            <a:pPr lvl="1"/>
            <a:r>
              <a:rPr lang="en-GB" sz="2400" dirty="0" smtClean="0"/>
              <a:t> &gt;80 programmes, &gt;10,000 students at present</a:t>
            </a:r>
            <a:endParaRPr lang="en-US" sz="24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4</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984776" cy="706090"/>
          </a:xfrm>
        </p:spPr>
        <p:txBody>
          <a:bodyPr/>
          <a:lstStyle/>
          <a:p>
            <a:r>
              <a:rPr lang="en-US" dirty="0" smtClean="0"/>
              <a:t>UTT Backdrop</a:t>
            </a:r>
            <a:endParaRPr lang="en-US" dirty="0"/>
          </a:p>
        </p:txBody>
      </p:sp>
      <p:sp>
        <p:nvSpPr>
          <p:cNvPr id="3" name="Content Placeholder 2"/>
          <p:cNvSpPr>
            <a:spLocks noGrp="1"/>
          </p:cNvSpPr>
          <p:nvPr>
            <p:ph idx="1"/>
          </p:nvPr>
        </p:nvSpPr>
        <p:spPr/>
        <p:txBody>
          <a:bodyPr/>
          <a:lstStyle/>
          <a:p>
            <a:pPr>
              <a:spcBef>
                <a:spcPts val="2400"/>
              </a:spcBef>
            </a:pPr>
            <a:r>
              <a:rPr lang="en-GB" sz="2800" dirty="0" smtClean="0"/>
              <a:t>Continuing </a:t>
            </a:r>
            <a:r>
              <a:rPr lang="en-GB" sz="2800" dirty="0" smtClean="0"/>
              <a:t>aim of the PE programme</a:t>
            </a:r>
            <a:r>
              <a:rPr lang="en-GB" sz="2800" dirty="0" smtClean="0"/>
              <a:t>:</a:t>
            </a:r>
          </a:p>
          <a:p>
            <a:pPr algn="ctr">
              <a:spcBef>
                <a:spcPts val="600"/>
              </a:spcBef>
              <a:buNone/>
            </a:pPr>
            <a:endParaRPr lang="en-GB" sz="2800" dirty="0" smtClean="0"/>
          </a:p>
          <a:p>
            <a:pPr algn="ctr">
              <a:spcBef>
                <a:spcPts val="600"/>
              </a:spcBef>
              <a:buNone/>
            </a:pPr>
            <a:r>
              <a:rPr lang="en-GB" sz="2800" dirty="0" smtClean="0"/>
              <a:t> </a:t>
            </a:r>
            <a:r>
              <a:rPr lang="en-GB" sz="2800" i="1" dirty="0" smtClean="0"/>
              <a:t>“To </a:t>
            </a:r>
            <a:r>
              <a:rPr lang="en-GB" sz="2800" i="1" dirty="0" smtClean="0"/>
              <a:t>provide highly trained personnel </a:t>
            </a:r>
          </a:p>
          <a:p>
            <a:pPr algn="ctr">
              <a:spcBef>
                <a:spcPts val="600"/>
              </a:spcBef>
              <a:buNone/>
            </a:pPr>
            <a:r>
              <a:rPr lang="en-GB" sz="2800" i="1" dirty="0" smtClean="0"/>
              <a:t>that can serve the needs of the </a:t>
            </a:r>
          </a:p>
          <a:p>
            <a:pPr algn="ctr">
              <a:spcBef>
                <a:spcPts val="600"/>
              </a:spcBef>
              <a:buNone/>
            </a:pPr>
            <a:r>
              <a:rPr lang="en-GB" sz="2800" i="1" dirty="0" smtClean="0"/>
              <a:t>national chemical and process industry (CPI</a:t>
            </a:r>
            <a:r>
              <a:rPr lang="en-GB" sz="2800" i="1" dirty="0" smtClean="0"/>
              <a:t>)”</a:t>
            </a:r>
            <a:endParaRPr lang="en-GB" sz="2800" i="1" dirty="0" smtClean="0"/>
          </a:p>
          <a:p>
            <a:pPr>
              <a:spcBef>
                <a:spcPts val="2400"/>
              </a:spcBef>
            </a:pPr>
            <a:endParaRPr lang="en-GB" sz="2800" dirty="0" smtClean="0"/>
          </a:p>
          <a:p>
            <a:pPr>
              <a:spcBef>
                <a:spcPts val="2400"/>
              </a:spcBef>
            </a:pPr>
            <a:r>
              <a:rPr lang="en-GB" sz="2800" dirty="0" smtClean="0"/>
              <a:t>CPI </a:t>
            </a:r>
            <a:r>
              <a:rPr lang="en-GB" sz="2800" dirty="0" smtClean="0"/>
              <a:t>cornerstone of T&amp;T economy - contributes towards 40% of GDNP, &gt;80% of exports</a:t>
            </a:r>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5</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6984776" cy="706090"/>
          </a:xfrm>
        </p:spPr>
        <p:txBody>
          <a:bodyPr/>
          <a:lstStyle/>
          <a:p>
            <a:r>
              <a:rPr lang="en-US" dirty="0" smtClean="0"/>
              <a:t>Evolution</a:t>
            </a:r>
            <a:endParaRPr lang="en-US" dirty="0"/>
          </a:p>
        </p:txBody>
      </p:sp>
      <p:sp>
        <p:nvSpPr>
          <p:cNvPr id="3" name="Content Placeholder 2"/>
          <p:cNvSpPr>
            <a:spLocks noGrp="1"/>
          </p:cNvSpPr>
          <p:nvPr>
            <p:ph idx="1"/>
          </p:nvPr>
        </p:nvSpPr>
        <p:spPr/>
        <p:txBody>
          <a:bodyPr/>
          <a:lstStyle/>
          <a:p>
            <a:pPr>
              <a:spcBef>
                <a:spcPts val="1800"/>
              </a:spcBef>
            </a:pPr>
            <a:r>
              <a:rPr lang="en-US" sz="2400" dirty="0" smtClean="0"/>
              <a:t>Capstone project methodology has evolved with the </a:t>
            </a:r>
            <a:r>
              <a:rPr lang="en-US" sz="2400" dirty="0" err="1" smtClean="0"/>
              <a:t>programme</a:t>
            </a:r>
            <a:endParaRPr lang="en-US" sz="2400" dirty="0" smtClean="0"/>
          </a:p>
          <a:p>
            <a:pPr lvl="1">
              <a:spcBef>
                <a:spcPts val="1800"/>
              </a:spcBef>
            </a:pPr>
            <a:r>
              <a:rPr lang="en-US" sz="2000" i="1" dirty="0" smtClean="0"/>
              <a:t>Group 1 </a:t>
            </a:r>
            <a:r>
              <a:rPr lang="en-US" sz="2000" dirty="0" smtClean="0"/>
              <a:t>– </a:t>
            </a:r>
            <a:r>
              <a:rPr lang="en-GB" sz="2000" dirty="0" smtClean="0"/>
              <a:t>part-time students, working, mature; taught mainly by part-time staff </a:t>
            </a:r>
            <a:r>
              <a:rPr lang="en-GB" sz="2000" dirty="0" smtClean="0"/>
              <a:t>; students formulate </a:t>
            </a:r>
            <a:r>
              <a:rPr lang="en-GB" sz="2000" dirty="0" smtClean="0"/>
              <a:t>capstone projects </a:t>
            </a:r>
            <a:r>
              <a:rPr lang="en-GB" sz="2000" dirty="0" smtClean="0"/>
              <a:t>with their employers</a:t>
            </a:r>
          </a:p>
          <a:p>
            <a:pPr lvl="1">
              <a:spcBef>
                <a:spcPts val="1800"/>
              </a:spcBef>
            </a:pPr>
            <a:r>
              <a:rPr lang="en-US" sz="2000" i="1" dirty="0" smtClean="0"/>
              <a:t>Group </a:t>
            </a:r>
            <a:r>
              <a:rPr lang="en-US" sz="2000" i="1" dirty="0" smtClean="0"/>
              <a:t>2 </a:t>
            </a:r>
            <a:r>
              <a:rPr lang="en-US" sz="2000" dirty="0" smtClean="0"/>
              <a:t>– </a:t>
            </a:r>
            <a:r>
              <a:rPr lang="en-GB" sz="2000" dirty="0" smtClean="0"/>
              <a:t>full-time students</a:t>
            </a:r>
            <a:r>
              <a:rPr lang="en-GB" sz="2000" dirty="0" smtClean="0"/>
              <a:t>, A  Level or NETD graduates; </a:t>
            </a:r>
            <a:r>
              <a:rPr lang="en-GB" sz="2000" dirty="0" smtClean="0"/>
              <a:t>taught by full time &amp; part time </a:t>
            </a:r>
            <a:r>
              <a:rPr lang="en-GB" sz="2000" dirty="0" smtClean="0"/>
              <a:t>staff; relied </a:t>
            </a:r>
            <a:r>
              <a:rPr lang="en-GB" sz="2000" dirty="0" smtClean="0"/>
              <a:t>on faculty for </a:t>
            </a:r>
            <a:r>
              <a:rPr lang="en-GB" sz="2000" dirty="0" smtClean="0"/>
              <a:t>capstone projects</a:t>
            </a:r>
          </a:p>
          <a:p>
            <a:pPr lvl="1">
              <a:spcBef>
                <a:spcPts val="1800"/>
              </a:spcBef>
            </a:pPr>
            <a:r>
              <a:rPr lang="en-US" sz="2000" i="1" dirty="0" smtClean="0"/>
              <a:t>Group </a:t>
            </a:r>
            <a:r>
              <a:rPr lang="en-US" sz="2000" i="1" dirty="0" smtClean="0"/>
              <a:t>3 </a:t>
            </a:r>
            <a:r>
              <a:rPr lang="en-US" sz="2000" dirty="0" smtClean="0"/>
              <a:t>– </a:t>
            </a:r>
            <a:r>
              <a:rPr lang="en-GB" sz="2000" dirty="0" smtClean="0"/>
              <a:t>students and faculty identical to Group 2; concept &amp; approach for </a:t>
            </a:r>
            <a:r>
              <a:rPr lang="en-GB" sz="2000" dirty="0" smtClean="0"/>
              <a:t>capstone </a:t>
            </a:r>
            <a:r>
              <a:rPr lang="en-GB" sz="2000" dirty="0" smtClean="0"/>
              <a:t>project different, driven by need to develop a more  ‘hands-on’ </a:t>
            </a:r>
            <a:r>
              <a:rPr lang="en-GB" sz="2000" dirty="0" smtClean="0"/>
              <a:t>graduate</a:t>
            </a:r>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6</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6984776" cy="706090"/>
          </a:xfrm>
        </p:spPr>
        <p:txBody>
          <a:bodyPr/>
          <a:lstStyle/>
          <a:p>
            <a:r>
              <a:rPr lang="en-US" dirty="0" smtClean="0"/>
              <a:t>Source of Project</a:t>
            </a:r>
            <a:endParaRPr lang="en-US" dirty="0"/>
          </a:p>
        </p:txBody>
      </p:sp>
      <p:sp>
        <p:nvSpPr>
          <p:cNvPr id="3" name="Content Placeholder 2"/>
          <p:cNvSpPr>
            <a:spLocks noGrp="1"/>
          </p:cNvSpPr>
          <p:nvPr>
            <p:ph idx="1"/>
          </p:nvPr>
        </p:nvSpPr>
        <p:spPr>
          <a:xfrm>
            <a:off x="683568" y="1484784"/>
            <a:ext cx="3096344" cy="4641379"/>
          </a:xfrm>
        </p:spPr>
        <p:txBody>
          <a:bodyPr/>
          <a:lstStyle/>
          <a:p>
            <a:r>
              <a:rPr lang="en-GB" sz="2000" dirty="0" smtClean="0"/>
              <a:t>Group 1 students working in industry</a:t>
            </a:r>
          </a:p>
          <a:p>
            <a:endParaRPr lang="en-GB" sz="2000" dirty="0" smtClean="0"/>
          </a:p>
          <a:p>
            <a:r>
              <a:rPr lang="en-GB" sz="2000" dirty="0" smtClean="0"/>
              <a:t>More Group 3 projects done with industry than Group 2 </a:t>
            </a:r>
          </a:p>
          <a:p>
            <a:endParaRPr lang="en-GB" sz="2000" dirty="0" smtClean="0"/>
          </a:p>
          <a:p>
            <a:r>
              <a:rPr lang="en-GB" sz="2000" dirty="0" smtClean="0"/>
              <a:t>Renewed faculty effort to source projects from CPI</a:t>
            </a:r>
          </a:p>
          <a:p>
            <a:endParaRPr lang="en-US" sz="20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7</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graphicFrame>
        <p:nvGraphicFramePr>
          <p:cNvPr id="7" name="Chart 6"/>
          <p:cNvGraphicFramePr/>
          <p:nvPr/>
        </p:nvGraphicFramePr>
        <p:xfrm>
          <a:off x="3851920" y="1196752"/>
          <a:ext cx="5016088"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with Liaisons &amp; CDAs</a:t>
            </a:r>
            <a:endParaRPr lang="en-US" dirty="0"/>
          </a:p>
        </p:txBody>
      </p:sp>
      <p:sp>
        <p:nvSpPr>
          <p:cNvPr id="3" name="Content Placeholder 2"/>
          <p:cNvSpPr>
            <a:spLocks noGrp="1"/>
          </p:cNvSpPr>
          <p:nvPr>
            <p:ph idx="1"/>
          </p:nvPr>
        </p:nvSpPr>
        <p:spPr>
          <a:xfrm>
            <a:off x="683568" y="1340768"/>
            <a:ext cx="3096344" cy="4824536"/>
          </a:xfrm>
        </p:spPr>
        <p:txBody>
          <a:bodyPr/>
          <a:lstStyle/>
          <a:p>
            <a:r>
              <a:rPr lang="en-GB" sz="2000" dirty="0" smtClean="0"/>
              <a:t>Industry liaison:</a:t>
            </a:r>
          </a:p>
          <a:p>
            <a:pPr lvl="1"/>
            <a:r>
              <a:rPr lang="en-GB" sz="1600" dirty="0" smtClean="0"/>
              <a:t> Improves relevance of  project outcomes</a:t>
            </a:r>
          </a:p>
          <a:p>
            <a:pPr lvl="1"/>
            <a:r>
              <a:rPr lang="en-GB" sz="1600" dirty="0" smtClean="0"/>
              <a:t>Essential feedback at crossroads</a:t>
            </a:r>
          </a:p>
          <a:p>
            <a:pPr lvl="1"/>
            <a:r>
              <a:rPr lang="en-GB" sz="1600" dirty="0" smtClean="0"/>
              <a:t>Students empowered by real, industry problems</a:t>
            </a:r>
          </a:p>
          <a:p>
            <a:endParaRPr lang="en-GB" sz="2000" dirty="0" smtClean="0"/>
          </a:p>
          <a:p>
            <a:r>
              <a:rPr lang="en-GB" sz="2000" dirty="0" smtClean="0"/>
              <a:t>CDAs:</a:t>
            </a:r>
          </a:p>
          <a:p>
            <a:pPr lvl="1"/>
            <a:r>
              <a:rPr lang="en-GB" sz="1600" dirty="0" smtClean="0"/>
              <a:t>Success as industry, faculty </a:t>
            </a:r>
            <a:r>
              <a:rPr lang="en-GB" sz="1600" dirty="0" smtClean="0"/>
              <a:t>committed</a:t>
            </a:r>
            <a:endParaRPr lang="en-GB" sz="1600" dirty="0" smtClean="0"/>
          </a:p>
          <a:p>
            <a:pPr lvl="1"/>
            <a:r>
              <a:rPr lang="en-GB" sz="1600" dirty="0" smtClean="0"/>
              <a:t>Significant depth of analysis</a:t>
            </a:r>
          </a:p>
          <a:p>
            <a:pPr lvl="1"/>
            <a:endParaRPr lang="en-GB" sz="1600" dirty="0" smtClean="0"/>
          </a:p>
          <a:p>
            <a:endParaRPr lang="en-US" sz="20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8</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graphicFrame>
        <p:nvGraphicFramePr>
          <p:cNvPr id="7" name="Chart 6"/>
          <p:cNvGraphicFramePr/>
          <p:nvPr/>
        </p:nvGraphicFramePr>
        <p:xfrm>
          <a:off x="3995936" y="1340768"/>
          <a:ext cx="4956711"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Industry Liaison</a:t>
            </a:r>
            <a:endParaRPr lang="en-US" dirty="0"/>
          </a:p>
        </p:txBody>
      </p:sp>
      <p:sp>
        <p:nvSpPr>
          <p:cNvPr id="3" name="Content Placeholder 2"/>
          <p:cNvSpPr>
            <a:spLocks noGrp="1"/>
          </p:cNvSpPr>
          <p:nvPr>
            <p:ph idx="1"/>
          </p:nvPr>
        </p:nvSpPr>
        <p:spPr>
          <a:xfrm>
            <a:off x="683568" y="1628800"/>
            <a:ext cx="3168352" cy="4309939"/>
          </a:xfrm>
        </p:spPr>
        <p:txBody>
          <a:bodyPr/>
          <a:lstStyle/>
          <a:p>
            <a:r>
              <a:rPr lang="en-GB" sz="2000" dirty="0" smtClean="0"/>
              <a:t>Liaison as Evaluator:</a:t>
            </a:r>
          </a:p>
          <a:p>
            <a:pPr lvl="1"/>
            <a:r>
              <a:rPr lang="en-GB" sz="1600" dirty="0" smtClean="0"/>
              <a:t>Opportunity to directly influence Process Engineering graduates entering employment market</a:t>
            </a:r>
          </a:p>
          <a:p>
            <a:pPr lvl="1"/>
            <a:endParaRPr lang="en-GB" sz="1600" dirty="0" smtClean="0"/>
          </a:p>
          <a:p>
            <a:pPr lvl="1"/>
            <a:r>
              <a:rPr lang="en-GB" sz="1600" dirty="0" smtClean="0"/>
              <a:t>Gives students insight into expectations of future employers</a:t>
            </a:r>
            <a:endParaRPr lang="en-US" sz="1600" dirty="0"/>
          </a:p>
        </p:txBody>
      </p:sp>
      <p:sp>
        <p:nvSpPr>
          <p:cNvPr id="4" name="Date Placeholder 3"/>
          <p:cNvSpPr>
            <a:spLocks noGrp="1"/>
          </p:cNvSpPr>
          <p:nvPr>
            <p:ph type="dt" sz="half" idx="10"/>
          </p:nvPr>
        </p:nvSpPr>
        <p:spPr/>
        <p:txBody>
          <a:bodyPr/>
          <a:lstStyle/>
          <a:p>
            <a:pPr>
              <a:defRPr/>
            </a:pPr>
            <a:r>
              <a:rPr lang="en-US" dirty="0" smtClean="0"/>
              <a:t>November 18</a:t>
            </a:r>
            <a:r>
              <a:rPr lang="en-US" baseline="30000" dirty="0" smtClean="0"/>
              <a:t>th</a:t>
            </a:r>
            <a:r>
              <a:rPr lang="en-US" dirty="0" smtClean="0"/>
              <a:t>, 2011</a:t>
            </a:r>
            <a:endParaRPr lang="en-TT" dirty="0"/>
          </a:p>
        </p:txBody>
      </p:sp>
      <p:sp>
        <p:nvSpPr>
          <p:cNvPr id="5" name="Slide Number Placeholder 4"/>
          <p:cNvSpPr>
            <a:spLocks noGrp="1"/>
          </p:cNvSpPr>
          <p:nvPr>
            <p:ph type="sldNum" sz="quarter" idx="11"/>
          </p:nvPr>
        </p:nvSpPr>
        <p:spPr/>
        <p:txBody>
          <a:bodyPr/>
          <a:lstStyle/>
          <a:p>
            <a:pPr>
              <a:defRPr/>
            </a:pPr>
            <a:fld id="{FD35F752-DBDB-4D2B-B74B-E6A71E830998}" type="slidenum">
              <a:rPr lang="en-TT" smtClean="0"/>
              <a:pPr>
                <a:defRPr/>
              </a:pPr>
              <a:t>9</a:t>
            </a:fld>
            <a:endParaRPr lang="en-TT" dirty="0"/>
          </a:p>
        </p:txBody>
      </p:sp>
      <p:sp>
        <p:nvSpPr>
          <p:cNvPr id="6" name="Footer Placeholder 5"/>
          <p:cNvSpPr>
            <a:spLocks noGrp="1"/>
          </p:cNvSpPr>
          <p:nvPr>
            <p:ph type="ftr" sz="quarter" idx="12"/>
          </p:nvPr>
        </p:nvSpPr>
        <p:spPr/>
        <p:txBody>
          <a:bodyPr/>
          <a:lstStyle/>
          <a:p>
            <a:pPr>
              <a:defRPr/>
            </a:pPr>
            <a:r>
              <a:rPr lang="en-CA" dirty="0" smtClean="0"/>
              <a:t>ACTT- FIRST NATIONAL CONFERENCE 2011</a:t>
            </a:r>
            <a:endParaRPr lang="en-TT" dirty="0"/>
          </a:p>
        </p:txBody>
      </p:sp>
      <p:graphicFrame>
        <p:nvGraphicFramePr>
          <p:cNvPr id="7" name="Chart 6"/>
          <p:cNvGraphicFramePr/>
          <p:nvPr/>
        </p:nvGraphicFramePr>
        <p:xfrm>
          <a:off x="3995936" y="1484784"/>
          <a:ext cx="4915180"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60C426F7CEC044B9D64D5FAE411AC0" ma:contentTypeVersion="2" ma:contentTypeDescription="Create a new document." ma:contentTypeScope="" ma:versionID="5ecdbb735a56c4d7f29415a1a4ab52d7">
  <xsd:schema xmlns:xsd="http://www.w3.org/2001/XMLSchema" xmlns:p="http://schemas.microsoft.com/office/2006/metadata/properties" xmlns:ns1="http://schemas.microsoft.com/sharepoint/v3" targetNamespace="http://schemas.microsoft.com/office/2006/metadata/properties" ma:root="true" ma:fieldsID="f9d873ed045ab22ad3054ad32f3cf82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E54F54-1AE8-4B49-9B14-BD061DD69202}"/>
</file>

<file path=customXml/itemProps2.xml><?xml version="1.0" encoding="utf-8"?>
<ds:datastoreItem xmlns:ds="http://schemas.openxmlformats.org/officeDocument/2006/customXml" ds:itemID="{D6CA3609-ACF2-4BBF-BE15-68405F90A546}"/>
</file>

<file path=customXml/itemProps3.xml><?xml version="1.0" encoding="utf-8"?>
<ds:datastoreItem xmlns:ds="http://schemas.openxmlformats.org/officeDocument/2006/customXml" ds:itemID="{B95A609C-F1DD-4BAF-A6D2-49D0A67B89E9}"/>
</file>

<file path=docProps/app.xml><?xml version="1.0" encoding="utf-8"?>
<Properties xmlns="http://schemas.openxmlformats.org/officeDocument/2006/extended-properties" xmlns:vt="http://schemas.openxmlformats.org/officeDocument/2006/docPropsVTypes">
  <TotalTime>1702</TotalTime>
  <Words>1730</Words>
  <Application>Microsoft Office PowerPoint</Application>
  <PresentationFormat>On-screen Show (4:3)</PresentationFormat>
  <Paragraphs>196</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Evolution and Implementation of Industrially-Oriented Capstone Design Projects at the  University of Trinidad and Tobago</vt:lpstr>
      <vt:lpstr>Outline</vt:lpstr>
      <vt:lpstr>Process Engineering &amp; Capstone Design Projects</vt:lpstr>
      <vt:lpstr>UTT Backdrop</vt:lpstr>
      <vt:lpstr>UTT Backdrop</vt:lpstr>
      <vt:lpstr>Evolution</vt:lpstr>
      <vt:lpstr>Source of Project</vt:lpstr>
      <vt:lpstr>Projects with Liaisons &amp; CDAs</vt:lpstr>
      <vt:lpstr>Role of Industry Liaison</vt:lpstr>
      <vt:lpstr>Assessment Types</vt:lpstr>
      <vt:lpstr>Assessment Frequency</vt:lpstr>
      <vt:lpstr>Deliverables</vt:lpstr>
      <vt:lpstr>Implementation – Current Model</vt:lpstr>
      <vt:lpstr>Implementation – Current Model</vt:lpstr>
      <vt:lpstr>Successes</vt:lpstr>
      <vt:lpstr>Future Growth</vt:lpstr>
      <vt:lpstr>Acknowledgements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onver.lewis</dc:creator>
  <cp:lastModifiedBy>Marian Watson</cp:lastModifiedBy>
  <cp:revision>124</cp:revision>
  <dcterms:created xsi:type="dcterms:W3CDTF">2010-10-04T13:06:44Z</dcterms:created>
  <dcterms:modified xsi:type="dcterms:W3CDTF">2011-11-16T16:43:01Z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0x0101002460C426F7CEC044B9D64D5FAE411AC0</vt:lpwstr>
  </property>
</Properties>
</file>