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20"/>
  </p:notesMasterIdLst>
  <p:handoutMasterIdLst>
    <p:handoutMasterId r:id="rId21"/>
  </p:handoutMasterIdLst>
  <p:sldIdLst>
    <p:sldId id="258" r:id="rId7"/>
    <p:sldId id="383" r:id="rId8"/>
    <p:sldId id="384" r:id="rId9"/>
    <p:sldId id="385" r:id="rId10"/>
    <p:sldId id="381" r:id="rId11"/>
    <p:sldId id="382" r:id="rId12"/>
    <p:sldId id="373" r:id="rId13"/>
    <p:sldId id="374" r:id="rId14"/>
    <p:sldId id="372" r:id="rId15"/>
    <p:sldId id="360" r:id="rId16"/>
    <p:sldId id="375" r:id="rId17"/>
    <p:sldId id="377" r:id="rId18"/>
    <p:sldId id="386" r:id="rId19"/>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925">
          <p15:clr>
            <a:srgbClr val="A4A3A4"/>
          </p15:clr>
        </p15:guide>
      </p15:sldGuideLst>
    </p:ext>
    <p:ext uri="{2D200454-40CA-4A62-9FC3-DE9A4176ACB9}">
      <p15:notesGuideLst xmlns:p15="http://schemas.microsoft.com/office/powerpoint/2012/main" xmlns="">
        <p15:guide id="1" orient="horz" pos="3127">
          <p15:clr>
            <a:srgbClr val="A4A3A4"/>
          </p15:clr>
        </p15:guide>
        <p15:guide id="2"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beckett" initials="r" lastIdx="6"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DCDDDF"/>
    <a:srgbClr val="3399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7" autoAdjust="0"/>
    <p:restoredTop sz="67857" autoAdjust="0"/>
  </p:normalViewPr>
  <p:slideViewPr>
    <p:cSldViewPr>
      <p:cViewPr>
        <p:scale>
          <a:sx n="66" d="100"/>
          <a:sy n="66" d="100"/>
        </p:scale>
        <p:origin x="-4264" y="-560"/>
      </p:cViewPr>
      <p:guideLst>
        <p:guide orient="horz" pos="2160"/>
        <p:guide pos="2925"/>
      </p:guideLst>
    </p:cSldViewPr>
  </p:slideViewPr>
  <p:outlineViewPr>
    <p:cViewPr>
      <p:scale>
        <a:sx n="33" d="100"/>
        <a:sy n="33" d="100"/>
      </p:scale>
      <p:origin x="24" y="5826"/>
    </p:cViewPr>
  </p:outlineViewPr>
  <p:notesTextViewPr>
    <p:cViewPr>
      <p:scale>
        <a:sx n="100" d="100"/>
        <a:sy n="100" d="100"/>
      </p:scale>
      <p:origin x="0" y="0"/>
    </p:cViewPr>
  </p:notesTextViewPr>
  <p:sorterViewPr>
    <p:cViewPr>
      <p:scale>
        <a:sx n="66" d="100"/>
        <a:sy n="66" d="100"/>
      </p:scale>
      <p:origin x="0" y="2274"/>
    </p:cViewPr>
  </p:sorterViewPr>
  <p:notesViewPr>
    <p:cSldViewPr>
      <p:cViewPr>
        <p:scale>
          <a:sx n="150" d="100"/>
          <a:sy n="150" d="100"/>
        </p:scale>
        <p:origin x="354" y="136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customXml" Target="../customXml/item5.xml"/><Relationship Id="rId6" Type="http://schemas.openxmlformats.org/officeDocument/2006/relationships/slideMaster" Target="slideMasters/slideMaster1.xml"/><Relationship Id="rId7" Type="http://schemas.openxmlformats.org/officeDocument/2006/relationships/slide" Target="slides/slid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C87C541E-2FE1-4BF7-957E-83DB0497B908}" type="datetimeFigureOut">
              <a:rPr lang="en-GB" smtClean="0"/>
              <a:pPr/>
              <a:t>08/04/2015</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24627F43-595A-4462-996F-0D2598CA5673}" type="slidenum">
              <a:rPr lang="en-GB" smtClean="0"/>
              <a:pPr/>
              <a:t>‹#›</a:t>
            </a:fld>
            <a:endParaRPr lang="en-GB"/>
          </a:p>
        </p:txBody>
      </p:sp>
    </p:spTree>
    <p:extLst>
      <p:ext uri="{BB962C8B-B14F-4D97-AF65-F5344CB8AC3E}">
        <p14:creationId xmlns:p14="http://schemas.microsoft.com/office/powerpoint/2010/main" val="2605963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CE5B6A63-E765-4F91-A050-949379303207}" type="datetimeFigureOut">
              <a:rPr lang="en-GB" smtClean="0"/>
              <a:pPr/>
              <a:t>08/04/2015</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C763C422-10E5-4431-AA33-BB1F6CB77B56}" type="slidenum">
              <a:rPr lang="en-GB" smtClean="0"/>
              <a:pPr/>
              <a:t>‹#›</a:t>
            </a:fld>
            <a:endParaRPr lang="en-GB"/>
          </a:p>
        </p:txBody>
      </p:sp>
    </p:spTree>
    <p:extLst>
      <p:ext uri="{BB962C8B-B14F-4D97-AF65-F5344CB8AC3E}">
        <p14:creationId xmlns:p14="http://schemas.microsoft.com/office/powerpoint/2010/main" val="2187080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smtClean="0"/>
          </a:p>
        </p:txBody>
      </p:sp>
      <p:sp>
        <p:nvSpPr>
          <p:cNvPr id="4" name="Slide Number Placeholder 3"/>
          <p:cNvSpPr>
            <a:spLocks noGrp="1"/>
          </p:cNvSpPr>
          <p:nvPr>
            <p:ph type="sldNum" sz="quarter" idx="10"/>
          </p:nvPr>
        </p:nvSpPr>
        <p:spPr/>
        <p:txBody>
          <a:bodyPr/>
          <a:lstStyle/>
          <a:p>
            <a:fld id="{C763C422-10E5-4431-AA33-BB1F6CB77B56}" type="slidenum">
              <a:rPr lang="en-GB" smtClean="0"/>
              <a:pPr/>
              <a:t>1</a:t>
            </a:fld>
            <a:endParaRPr lang="en-GB"/>
          </a:p>
        </p:txBody>
      </p:sp>
    </p:spTree>
    <p:extLst>
      <p:ext uri="{BB962C8B-B14F-4D97-AF65-F5344CB8AC3E}">
        <p14:creationId xmlns:p14="http://schemas.microsoft.com/office/powerpoint/2010/main" val="1981482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171450" indent="-171450">
              <a:buFont typeface="Arial" panose="020B0604020202020204" pitchFamily="34" charset="0"/>
              <a:buChar char="•"/>
            </a:pPr>
            <a:r>
              <a:rPr lang="en-US" sz="1100" b="1" dirty="0" smtClean="0"/>
              <a:t>Student support</a:t>
            </a:r>
            <a:r>
              <a:rPr lang="en-GB" sz="1100" b="0" dirty="0" smtClean="0"/>
              <a:t>.</a:t>
            </a:r>
            <a:r>
              <a:rPr lang="en-GB" sz="1100" b="0" baseline="0" dirty="0" smtClean="0"/>
              <a:t> We found that in general students are well supported in achieving their qualification. This support is provided by staff at local partners in Trinidad as well as by staff in the UK, which in the case of supported distance learning also includes online support through virtual classrooms.</a:t>
            </a:r>
          </a:p>
          <a:p>
            <a:pPr marL="0" indent="0">
              <a:buFont typeface="Arial" panose="020B0604020202020204" pitchFamily="34" charset="0"/>
              <a:buNone/>
            </a:pPr>
            <a:endParaRPr lang="en-GB" sz="1100" b="0" baseline="0" dirty="0" smtClean="0"/>
          </a:p>
          <a:p>
            <a:pPr marL="171450" indent="-171450">
              <a:buFont typeface="Arial" panose="020B0604020202020204" pitchFamily="34" charset="0"/>
              <a:buChar char="•"/>
            </a:pPr>
            <a:r>
              <a:rPr lang="en-GB" sz="1100" b="1" baseline="0" dirty="0" smtClean="0"/>
              <a:t>Top-ups</a:t>
            </a:r>
            <a:r>
              <a:rPr lang="en-GB" sz="1100" b="0" baseline="0" dirty="0" smtClean="0"/>
              <a:t> (Might need to explain top-up)</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smtClean="0">
                <a:solidFill>
                  <a:schemeClr val="tx1"/>
                </a:solidFill>
                <a:effectLst/>
                <a:latin typeface="+mn-lt"/>
                <a:ea typeface="+mn-ea"/>
                <a:cs typeface="+mn-cs"/>
              </a:rPr>
              <a:t>Although not accounting for large number of students, four UK institutions delivered Level 6 top-ups. In all cases these were to ‘top-up’ recognised qualifications </a:t>
            </a:r>
            <a:r>
              <a:rPr lang="en-GB" sz="1200" kern="1200" dirty="0" err="1" smtClean="0">
                <a:solidFill>
                  <a:schemeClr val="tx1"/>
                </a:solidFill>
                <a:effectLst/>
                <a:latin typeface="+mn-lt"/>
                <a:ea typeface="+mn-ea"/>
                <a:cs typeface="+mn-cs"/>
              </a:rPr>
              <a:t>eg</a:t>
            </a:r>
            <a:r>
              <a:rPr lang="en-GB" sz="1200" kern="1200" dirty="0" smtClean="0">
                <a:solidFill>
                  <a:schemeClr val="tx1"/>
                </a:solidFill>
                <a:effectLst/>
                <a:latin typeface="+mn-lt"/>
                <a:ea typeface="+mn-ea"/>
                <a:cs typeface="+mn-cs"/>
              </a:rPr>
              <a:t> HNCs and HNDs rather than to top-up a course designed by a partner institution. Most students accustomed to the British style of delivery and therefore found the transition to L6 smooth. Highlights the synergies between UK and Trinidadian higher education systems.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smtClean="0"/>
              <a:t>Staff development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smtClean="0"/>
              <a:t>There</a:t>
            </a:r>
            <a:r>
              <a:rPr lang="en-US" sz="1200" b="0" baseline="0" dirty="0" smtClean="0"/>
              <a:t> is good evidence of investment in staff development by both UK institutions and local institutions. This ranges from visits by UK staff to undertake bespoke staff development activities to opportunities to undertake formal qualifications through the UK institutions. These opportunities were extended to both academic and support staff.</a:t>
            </a:r>
            <a:endParaRPr lang="en-US" sz="1200" b="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100" b="1" dirty="0" smtClean="0"/>
              <a:t> </a:t>
            </a:r>
            <a:r>
              <a:rPr lang="en-GB" sz="1100" b="1" dirty="0" smtClean="0"/>
              <a:t>PSRB engagement</a:t>
            </a:r>
            <a:endParaRPr lang="en-GB" sz="1100" dirty="0" smtClean="0"/>
          </a:p>
          <a:p>
            <a:r>
              <a:rPr lang="en-US" sz="1100" dirty="0" smtClean="0"/>
              <a:t> </a:t>
            </a:r>
            <a:endParaRPr lang="en-GB" sz="1100" dirty="0" smtClean="0"/>
          </a:p>
          <a:p>
            <a:pPr lvl="0"/>
            <a:r>
              <a:rPr lang="en-US" sz="1100" dirty="0" smtClean="0"/>
              <a:t>There is a very considerable interest in achieving accreditation and/or recognition of awards by relevant professional bodies. Areas of PSRB involvement include computing, accountancy, law, built environment and subjects allied to health but there are more. </a:t>
            </a:r>
            <a:endParaRPr lang="en-GB" sz="1100" dirty="0" smtClean="0"/>
          </a:p>
          <a:p>
            <a:r>
              <a:rPr lang="en-US" sz="1100" dirty="0" smtClean="0"/>
              <a:t> </a:t>
            </a:r>
            <a:endParaRPr lang="en-GB" sz="1100" dirty="0" smtClean="0"/>
          </a:p>
          <a:p>
            <a:pPr lvl="0"/>
            <a:r>
              <a:rPr lang="en-US" sz="1100" dirty="0" smtClean="0"/>
              <a:t>There is a good deal of professional body involvement in curriculum design. Indeed, without ACCA support the OBU BSc in Applied Accounting would be unviable in its present form. Worth noting that the ACCA also added richness to OBU’s presence in the Caribbean through its links with national accountancy bodies in 5 of the islands. Joint Examination Schemes in 16 countries.</a:t>
            </a:r>
            <a:endParaRPr lang="en-GB" sz="1100" dirty="0" smtClean="0"/>
          </a:p>
          <a:p>
            <a:r>
              <a:rPr lang="en-US" sz="1100" dirty="0" smtClean="0"/>
              <a:t> </a:t>
            </a:r>
            <a:endParaRPr lang="en-GB" sz="1100" dirty="0" smtClean="0"/>
          </a:p>
          <a:p>
            <a:pPr lvl="0"/>
            <a:r>
              <a:rPr lang="en-US" sz="1100" dirty="0" smtClean="0"/>
              <a:t>Providers go to considerable lengths to achieve robust relationships with in-country PSRBs, economic development agencies and sometimes governmental agencies. </a:t>
            </a:r>
            <a:endParaRPr lang="en-GB" sz="1100" dirty="0" smtClean="0"/>
          </a:p>
          <a:p>
            <a:pPr lvl="0"/>
            <a:endParaRPr lang="en-US" sz="1100" dirty="0" smtClean="0"/>
          </a:p>
          <a:p>
            <a:pPr lvl="0"/>
            <a:r>
              <a:rPr lang="en-US" sz="1100" dirty="0" smtClean="0"/>
              <a:t>Important for </a:t>
            </a:r>
            <a:r>
              <a:rPr lang="en-US" sz="1100" dirty="0" err="1" smtClean="0"/>
              <a:t>specialised</a:t>
            </a:r>
            <a:r>
              <a:rPr lang="en-US" sz="1100" dirty="0" smtClean="0"/>
              <a:t> </a:t>
            </a:r>
            <a:r>
              <a:rPr lang="en-US" sz="1100" dirty="0" err="1" smtClean="0"/>
              <a:t>programme</a:t>
            </a:r>
            <a:r>
              <a:rPr lang="en-US" sz="1100" dirty="0" smtClean="0"/>
              <a:t> accreditation by ACTT</a:t>
            </a:r>
            <a:endParaRPr lang="en-GB" sz="1100" dirty="0" smtClean="0"/>
          </a:p>
          <a:p>
            <a:r>
              <a:rPr lang="en-US" sz="1100" dirty="0" smtClean="0"/>
              <a:t> </a:t>
            </a:r>
            <a:endParaRPr lang="en-GB" sz="1100" dirty="0" smtClean="0"/>
          </a:p>
          <a:p>
            <a:pPr lvl="0"/>
            <a:r>
              <a:rPr lang="en-US" sz="1100" dirty="0" smtClean="0"/>
              <a:t>Students were aware professional accreditation and</a:t>
            </a:r>
            <a:r>
              <a:rPr lang="en-GB" sz="1100" dirty="0" smtClean="0"/>
              <a:t> </a:t>
            </a:r>
            <a:r>
              <a:rPr lang="en-US" sz="1100" dirty="0" smtClean="0"/>
              <a:t>how relevant it is in their local context and for their future professional mobility. </a:t>
            </a:r>
            <a:endParaRPr lang="en-GB" sz="1100" dirty="0" smtClean="0"/>
          </a:p>
          <a:p>
            <a:pPr marL="0" lvl="0" indent="0" algn="l" defTabSz="914400" rtl="0" eaLnBrk="1" latinLnBrk="0" hangingPunct="1">
              <a:spcBef>
                <a:spcPts val="672"/>
              </a:spcBef>
              <a:spcAft>
                <a:spcPts val="600"/>
              </a:spcAft>
              <a:buFont typeface="Arial" pitchFamily="34" charset="0"/>
              <a:buNone/>
            </a:pPr>
            <a:endParaRPr lang="en-GB" sz="1100"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763C422-10E5-4431-AA33-BB1F6CB77B56}" type="slidenum">
              <a:rPr lang="en-GB" smtClean="0"/>
              <a:pPr/>
              <a:t>10</a:t>
            </a:fld>
            <a:endParaRPr lang="en-GB"/>
          </a:p>
        </p:txBody>
      </p:sp>
    </p:spTree>
    <p:extLst>
      <p:ext uri="{BB962C8B-B14F-4D97-AF65-F5344CB8AC3E}">
        <p14:creationId xmlns:p14="http://schemas.microsoft.com/office/powerpoint/2010/main" val="4035336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3992563" cy="2995612"/>
          </a:xfrm>
        </p:spPr>
      </p:sp>
      <p:sp>
        <p:nvSpPr>
          <p:cNvPr id="3" name="Notes Placeholder 2"/>
          <p:cNvSpPr>
            <a:spLocks noGrp="1"/>
          </p:cNvSpPr>
          <p:nvPr>
            <p:ph type="body" idx="1"/>
          </p:nvPr>
        </p:nvSpPr>
        <p:spPr>
          <a:xfrm>
            <a:off x="670248" y="4027215"/>
            <a:ext cx="5335270" cy="5544616"/>
          </a:xfrm>
        </p:spPr>
        <p:txBody>
          <a:bodyPr>
            <a:normAutofit fontScale="70000" lnSpcReduction="20000"/>
          </a:bodyPr>
          <a:lstStyle/>
          <a:p>
            <a:pPr marL="171450" indent="-171450">
              <a:buFont typeface="Arial" panose="020B0604020202020204" pitchFamily="34" charset="0"/>
              <a:buChar char="•"/>
            </a:pPr>
            <a:r>
              <a:rPr lang="en-GB" b="1" dirty="0" smtClean="0"/>
              <a:t>Localisation of a global curriculum</a:t>
            </a:r>
            <a:endParaRPr lang="en-GB" dirty="0" smtClean="0"/>
          </a:p>
          <a:p>
            <a:endParaRPr lang="en-GB" dirty="0" smtClean="0"/>
          </a:p>
          <a:p>
            <a:r>
              <a:rPr lang="en-GB" dirty="0" smtClean="0"/>
              <a:t>Some localization of the curriculum occurs in vocational subjects like land law, health and social care and accountancy where national or regional jurisdictions and accounting conventions differ from those of the relevant professional bodies in the UK. This localisation also occurs in humanities disciplines such as media studies which forge links with in-country employers.</a:t>
            </a:r>
          </a:p>
          <a:p>
            <a:pPr lvl="0"/>
            <a:endParaRPr lang="en-GB" dirty="0" smtClean="0"/>
          </a:p>
          <a:p>
            <a:pPr lvl="0"/>
            <a:r>
              <a:rPr lang="en-GB" dirty="0" smtClean="0"/>
              <a:t>In such cases whole modules may be modified to suit local conditions. In other cases modules are designed to provide students with some opportunities to use local examples in their assessed work. A typical example would be in major projects at UG, PG and doctoral level.</a:t>
            </a:r>
          </a:p>
          <a:p>
            <a:r>
              <a:rPr lang="en-GB" dirty="0" smtClean="0"/>
              <a:t> </a:t>
            </a:r>
          </a:p>
          <a:p>
            <a:pPr lvl="0"/>
            <a:r>
              <a:rPr lang="en-GB" dirty="0" smtClean="0"/>
              <a:t>This contextualisation of the curriculum is important as it provides a local flavour to generic, global provision –</a:t>
            </a:r>
            <a:r>
              <a:rPr lang="en-GB" baseline="0" dirty="0" smtClean="0"/>
              <a:t> including opportunities for </a:t>
            </a:r>
            <a:r>
              <a:rPr lang="en-GB" dirty="0" smtClean="0"/>
              <a:t>organizing local activities and work experience opportunities. </a:t>
            </a:r>
          </a:p>
          <a:p>
            <a:pPr lvl="0"/>
            <a:endParaRPr lang="en-GB"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t>Changing approaches to managing TNE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 trend that came through this review is the way in which UK institutions’ processes for collaborative provision have evolved. A number of institutions have integrated TNE within the management of their core provision – with the view to achieve better integration and oversight, reducing the historic separateness of TNE. This</a:t>
            </a:r>
            <a:r>
              <a:rPr lang="en-GB" sz="1200" kern="1200" baseline="0" dirty="0" smtClean="0">
                <a:solidFill>
                  <a:schemeClr val="tx1"/>
                </a:solidFill>
                <a:effectLst/>
                <a:latin typeface="+mn-lt"/>
                <a:ea typeface="+mn-ea"/>
                <a:cs typeface="+mn-cs"/>
              </a:rPr>
              <a:t> enables UK universities to use the feedback received by partner institutions, like those in Trinidad, to inform the development and review of their programmes.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100" b="1" dirty="0" smtClean="0"/>
              <a:t>Data management - retention, progression and achievement</a:t>
            </a:r>
            <a:endParaRPr lang="en-GB"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While flexibility of delivery was seen as a positive by both institutions and students it did present challenges in collecting and analysing data </a:t>
            </a:r>
            <a:r>
              <a:rPr lang="en-GB" sz="1200" kern="1200" dirty="0" err="1" smtClean="0">
                <a:solidFill>
                  <a:schemeClr val="tx1"/>
                </a:solidFill>
                <a:effectLst/>
                <a:latin typeface="+mn-lt"/>
                <a:ea typeface="+mn-ea"/>
                <a:cs typeface="+mn-cs"/>
              </a:rPr>
              <a:t>eg</a:t>
            </a:r>
            <a:r>
              <a:rPr lang="en-GB" sz="1200" kern="1200" dirty="0" smtClean="0">
                <a:solidFill>
                  <a:schemeClr val="tx1"/>
                </a:solidFill>
                <a:effectLst/>
                <a:latin typeface="+mn-lt"/>
                <a:ea typeface="+mn-ea"/>
                <a:cs typeface="+mn-cs"/>
              </a:rPr>
              <a:t> achievement, progression and retention. Further complicated by students taking breaks between studies etc. Given that students the review team met with were generally quite positive about their experience could be benefits in making this information available to prospective students.</a:t>
            </a:r>
          </a:p>
          <a:p>
            <a:endParaRPr lang="en-GB" sz="1100" dirty="0" smtClean="0"/>
          </a:p>
          <a:p>
            <a:pPr marL="0" lvl="0" indent="0" algn="l" defTabSz="914400" rtl="0" eaLnBrk="1" latinLnBrk="0" hangingPunct="1">
              <a:spcBef>
                <a:spcPts val="672"/>
              </a:spcBef>
              <a:spcAft>
                <a:spcPts val="600"/>
              </a:spcAft>
              <a:buFont typeface="Arial" pitchFamily="34" charset="0"/>
              <a:buNone/>
            </a:pPr>
            <a:r>
              <a:rPr lang="en-GB" sz="1100" kern="1200" baseline="0" dirty="0" smtClean="0">
                <a:solidFill>
                  <a:schemeClr val="tx1"/>
                </a:solidFill>
                <a:latin typeface="+mn-lt"/>
                <a:ea typeface="+mn-ea"/>
                <a:cs typeface="+mn-cs"/>
              </a:rPr>
              <a:t>We are aware that this is an area that ACTT is also working on and is currently supporting institutions in Trinidad to enhance local systems for data collection and monitoring.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t>Student employability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GB" dirty="0" smtClean="0"/>
              <a:t>Again an area where perhaps better data could be collected,</a:t>
            </a:r>
            <a:r>
              <a:rPr lang="en-GB" baseline="0" dirty="0" smtClean="0"/>
              <a:t> although </a:t>
            </a:r>
            <a:r>
              <a:rPr lang="en-GB" dirty="0" smtClean="0"/>
              <a:t>local partners were conducting their own graduate destination surveys.</a:t>
            </a:r>
          </a:p>
          <a:p>
            <a:r>
              <a:rPr lang="en-GB" dirty="0" smtClean="0"/>
              <a:t> </a:t>
            </a:r>
          </a:p>
          <a:p>
            <a:r>
              <a:rPr lang="en-GB" dirty="0" smtClean="0"/>
              <a:t>Part-time students undertaking postgraduate qualifications for career progression as opposed to gaining their first job.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t>Similarities between the British and Trinidadian education systems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 are lots of similarities between the English-speaking Caribbean and the UK, and this has made the UK an obvious choice for TNE.</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No language barrier.</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Secondary education system in the Caribbean is based on the English A-levels and therefore transition to UK higher education is quite smooth.</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UK TNE seems to have has played an important part in helping to increase academic capacity.</a:t>
            </a:r>
            <a:endParaRPr lang="en-GB"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763C422-10E5-4431-AA33-BB1F6CB77B56}" type="slidenum">
              <a:rPr lang="en-GB" smtClean="0"/>
              <a:pPr/>
              <a:t>11</a:t>
            </a:fld>
            <a:endParaRPr lang="en-GB"/>
          </a:p>
        </p:txBody>
      </p:sp>
    </p:spTree>
    <p:extLst>
      <p:ext uri="{BB962C8B-B14F-4D97-AF65-F5344CB8AC3E}">
        <p14:creationId xmlns:p14="http://schemas.microsoft.com/office/powerpoint/2010/main" val="2087383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3992563" cy="2995612"/>
          </a:xfrm>
        </p:spPr>
      </p:sp>
      <p:sp>
        <p:nvSpPr>
          <p:cNvPr id="3" name="Notes Placeholder 2"/>
          <p:cNvSpPr>
            <a:spLocks noGrp="1"/>
          </p:cNvSpPr>
          <p:nvPr>
            <p:ph type="body" idx="1"/>
          </p:nvPr>
        </p:nvSpPr>
        <p:spPr>
          <a:xfrm>
            <a:off x="670248" y="4027215"/>
            <a:ext cx="5335270" cy="5544616"/>
          </a:xfrm>
        </p:spPr>
        <p:txBody>
          <a:bodyPr>
            <a:normAutofit fontScale="85000" lnSpcReduction="20000"/>
          </a:bodyPr>
          <a:lstStyle/>
          <a:p>
            <a:pPr marL="171450" indent="-171450">
              <a:buFont typeface="Arial" panose="020B0604020202020204" pitchFamily="34" charset="0"/>
              <a:buChar char="•"/>
            </a:pPr>
            <a:r>
              <a:rPr lang="en-GB" b="1" dirty="0" smtClean="0"/>
              <a:t>Localisation of a global curriculum</a:t>
            </a:r>
            <a:endParaRPr lang="en-GB" dirty="0" smtClean="0"/>
          </a:p>
          <a:p>
            <a:r>
              <a:rPr lang="en-GB" dirty="0" smtClean="0"/>
              <a:t> </a:t>
            </a:r>
          </a:p>
          <a:p>
            <a:pPr lvl="0"/>
            <a:r>
              <a:rPr lang="en-GB" dirty="0" smtClean="0"/>
              <a:t>In all cases Caribbean TNE is effectively a regional instantiation of a global model. Case study institutions with many thousands of distance learning students globalize their programmes of study in the same manner throughout the world.</a:t>
            </a:r>
          </a:p>
          <a:p>
            <a:r>
              <a:rPr lang="en-GB" dirty="0" smtClean="0"/>
              <a:t> </a:t>
            </a:r>
          </a:p>
          <a:p>
            <a:pPr lvl="0"/>
            <a:r>
              <a:rPr lang="en-GB" dirty="0" smtClean="0"/>
              <a:t>Some localization of the curriculum occurs in vocational subjects like land law, health and social care and accountancy where national or regional jurisdictions and accounting conventions differ from those of the relevant professional bodies in the UK. This localisation also occurs in humanities disciplines such as media studies which forge links with in-country employers.</a:t>
            </a:r>
          </a:p>
          <a:p>
            <a:pPr lvl="0"/>
            <a:endParaRPr lang="en-GB" dirty="0" smtClean="0"/>
          </a:p>
          <a:p>
            <a:pPr lvl="0"/>
            <a:r>
              <a:rPr lang="en-GB" dirty="0" smtClean="0"/>
              <a:t>In such cases whole modules may be modified to suit local conditions. In other cases modules are designed to provide students with some opportunities to use local examples in their assessed work. A typical example would be in major projects at UG, PG and doctoral level.</a:t>
            </a:r>
          </a:p>
          <a:p>
            <a:r>
              <a:rPr lang="en-GB" dirty="0" smtClean="0"/>
              <a:t> </a:t>
            </a:r>
          </a:p>
          <a:p>
            <a:pPr lvl="0"/>
            <a:r>
              <a:rPr lang="en-GB" dirty="0" smtClean="0"/>
              <a:t>Providers working with in-country support centres state that the latter are able to provide a local flavour to generic, global provision as well as organizing local activities and work experience opportunities. </a:t>
            </a:r>
          </a:p>
          <a:p>
            <a:pPr lvl="0"/>
            <a:endParaRPr lang="en-GB"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t>Changing approaches to managing TNE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 trend that came through this review is the way in which UK institutions’ processes for collaborative provision have evolved. A number of institutions have integrated TNE within the management of their core provision – with the view to achieve better integration and oversight, reducing the historic separateness of TNE. This</a:t>
            </a:r>
            <a:r>
              <a:rPr lang="en-GB" sz="1200" kern="1200" baseline="0" dirty="0" smtClean="0">
                <a:solidFill>
                  <a:schemeClr val="tx1"/>
                </a:solidFill>
                <a:effectLst/>
                <a:latin typeface="+mn-lt"/>
                <a:ea typeface="+mn-ea"/>
                <a:cs typeface="+mn-cs"/>
              </a:rPr>
              <a:t> has enabled UK universities to use the feedback received by partner institutions, like those in Trinidad, to inform the development and review of their programmes.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t>Student employability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GB" dirty="0" smtClean="0"/>
              <a:t>Again an area where perhaps better data could be collected,</a:t>
            </a:r>
            <a:r>
              <a:rPr lang="en-GB" baseline="0" dirty="0" smtClean="0"/>
              <a:t> although </a:t>
            </a:r>
            <a:r>
              <a:rPr lang="en-GB" dirty="0" smtClean="0"/>
              <a:t>local partners were conducting their own graduate destination surveys.</a:t>
            </a:r>
          </a:p>
          <a:p>
            <a:r>
              <a:rPr lang="en-GB" dirty="0" smtClean="0"/>
              <a:t> </a:t>
            </a:r>
          </a:p>
          <a:p>
            <a:r>
              <a:rPr lang="en-GB" dirty="0" smtClean="0"/>
              <a:t>Part-time students undertaking qualification for career progression as opposed to gaining their first job.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t>Similarities between the British and Trinidadian education systems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 are lots of similarities between the English-speaking Caribbean and the UK, and this has made the UK an obvious choice for TNE.</a:t>
            </a:r>
          </a:p>
          <a:p>
            <a:r>
              <a:rPr lang="en-GB" sz="1200" kern="1200" dirty="0" smtClean="0">
                <a:solidFill>
                  <a:schemeClr val="tx1"/>
                </a:solidFill>
                <a:effectLst/>
                <a:latin typeface="+mn-lt"/>
                <a:ea typeface="+mn-ea"/>
                <a:cs typeface="+mn-cs"/>
              </a:rPr>
              <a:t>No language barrier.</a:t>
            </a:r>
          </a:p>
          <a:p>
            <a:r>
              <a:rPr lang="en-GB" sz="1200" kern="1200" dirty="0" smtClean="0">
                <a:solidFill>
                  <a:schemeClr val="tx1"/>
                </a:solidFill>
                <a:effectLst/>
                <a:latin typeface="+mn-lt"/>
                <a:ea typeface="+mn-ea"/>
                <a:cs typeface="+mn-cs"/>
              </a:rPr>
              <a:t>Secondary education system in the Caribbean is based on the English A-levels and therefore transition to UK higher education is quite smooth.</a:t>
            </a:r>
          </a:p>
          <a:p>
            <a:r>
              <a:rPr lang="en-GB" sz="1200" kern="1200" dirty="0" smtClean="0">
                <a:solidFill>
                  <a:schemeClr val="tx1"/>
                </a:solidFill>
                <a:effectLst/>
                <a:latin typeface="+mn-lt"/>
                <a:ea typeface="+mn-ea"/>
                <a:cs typeface="+mn-cs"/>
              </a:rPr>
              <a:t>UK TNE seems to have has played an important part in helping to increase academic capacity.</a:t>
            </a:r>
          </a:p>
          <a:p>
            <a:pPr lvl="0"/>
            <a:endParaRPr lang="en-GB" dirty="0" smtClean="0"/>
          </a:p>
          <a:p>
            <a:endParaRPr lang="en-GB"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763C422-10E5-4431-AA33-BB1F6CB77B56}" type="slidenum">
              <a:rPr lang="en-GB" smtClean="0"/>
              <a:pPr/>
              <a:t>12</a:t>
            </a:fld>
            <a:endParaRPr lang="en-GB"/>
          </a:p>
        </p:txBody>
      </p:sp>
    </p:spTree>
    <p:extLst>
      <p:ext uri="{BB962C8B-B14F-4D97-AF65-F5344CB8AC3E}">
        <p14:creationId xmlns:p14="http://schemas.microsoft.com/office/powerpoint/2010/main" val="2918864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600" dirty="0" smtClean="0">
                <a:latin typeface="Arial" charset="0"/>
                <a:cs typeface="Arial" charset="0"/>
              </a:rPr>
              <a:t>Thank you</a:t>
            </a:r>
          </a:p>
          <a:p>
            <a:endParaRPr lang="en-GB" dirty="0"/>
          </a:p>
        </p:txBody>
      </p:sp>
      <p:sp>
        <p:nvSpPr>
          <p:cNvPr id="4" name="Slide Number Placeholder 3"/>
          <p:cNvSpPr>
            <a:spLocks noGrp="1"/>
          </p:cNvSpPr>
          <p:nvPr>
            <p:ph type="sldNum" sz="quarter" idx="10"/>
          </p:nvPr>
        </p:nvSpPr>
        <p:spPr/>
        <p:txBody>
          <a:bodyPr/>
          <a:lstStyle/>
          <a:p>
            <a:fld id="{C763C422-10E5-4431-AA33-BB1F6CB77B56}" type="slidenum">
              <a:rPr lang="en-GB" sz="1000" smtClean="0"/>
              <a:pPr/>
              <a:t>13</a:t>
            </a:fld>
            <a:endParaRPr lang="en-GB" sz="1000" dirty="0"/>
          </a:p>
        </p:txBody>
      </p:sp>
    </p:spTree>
    <p:extLst>
      <p:ext uri="{BB962C8B-B14F-4D97-AF65-F5344CB8AC3E}">
        <p14:creationId xmlns:p14="http://schemas.microsoft.com/office/powerpoint/2010/main" val="2646861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b="1" dirty="0" smtClean="0"/>
              <a:t>Distance</a:t>
            </a:r>
            <a:r>
              <a:rPr lang="en-GB" b="1" baseline="0" dirty="0" smtClean="0"/>
              <a:t> learning (DL) </a:t>
            </a:r>
            <a:r>
              <a:rPr lang="en-GB" baseline="0" dirty="0" smtClean="0"/>
              <a:t>is a type of provision that we hadn’t looked at in particular detail through our previous TNE reviews. Given the prevalence of DL in the Caribbean and, in particular, in Trinidad and Tobago it seemed logical to undertake a review in the region.</a:t>
            </a:r>
          </a:p>
          <a:p>
            <a:endParaRPr lang="en-GB" baseline="0" dirty="0" smtClean="0"/>
          </a:p>
          <a:p>
            <a:pPr>
              <a:buFont typeface="Arial" pitchFamily="34" charset="0"/>
              <a:buChar char="•"/>
            </a:pPr>
            <a:r>
              <a:rPr lang="en-GB" b="1" baseline="0" dirty="0" smtClean="0"/>
              <a:t>Trinidad and Tobago </a:t>
            </a:r>
            <a:r>
              <a:rPr lang="en-GB" baseline="0" dirty="0" smtClean="0"/>
              <a:t>was chosen because of the large number of TNE students - according the 2012-13 data was in the top 10 of countries for UK TNE; just fallen outside of top 10 according to latest data, but still significant. One of the few regions in the top 10 that we hadn’t visited.</a:t>
            </a:r>
          </a:p>
          <a:p>
            <a:endParaRPr lang="en-GB" baseline="0" dirty="0" smtClean="0"/>
          </a:p>
          <a:p>
            <a:pPr>
              <a:buFont typeface="Arial" pitchFamily="34" charset="0"/>
              <a:buChar char="•"/>
            </a:pPr>
            <a:r>
              <a:rPr lang="en-GB" baseline="0" dirty="0" smtClean="0"/>
              <a:t> ACTT suggested that it might be helpful for QAA to provide assurance of the quality of UK higher education delivered in Trinidad</a:t>
            </a:r>
            <a:endParaRPr lang="en-GB" dirty="0"/>
          </a:p>
        </p:txBody>
      </p:sp>
      <p:sp>
        <p:nvSpPr>
          <p:cNvPr id="4" name="Slide Number Placeholder 3"/>
          <p:cNvSpPr>
            <a:spLocks noGrp="1"/>
          </p:cNvSpPr>
          <p:nvPr>
            <p:ph type="sldNum" sz="quarter" idx="10"/>
          </p:nvPr>
        </p:nvSpPr>
        <p:spPr/>
        <p:txBody>
          <a:bodyPr/>
          <a:lstStyle/>
          <a:p>
            <a:fld id="{C763C422-10E5-4431-AA33-BB1F6CB77B56}" type="slidenum">
              <a:rPr lang="en-GB" smtClean="0"/>
              <a:pPr/>
              <a:t>2</a:t>
            </a:fld>
            <a:endParaRPr lang="en-GB"/>
          </a:p>
        </p:txBody>
      </p:sp>
    </p:spTree>
    <p:extLst>
      <p:ext uri="{BB962C8B-B14F-4D97-AF65-F5344CB8AC3E}">
        <p14:creationId xmlns:p14="http://schemas.microsoft.com/office/powerpoint/2010/main" val="3073712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b="1" dirty="0" smtClean="0"/>
              <a:t>Distance</a:t>
            </a:r>
            <a:r>
              <a:rPr lang="en-GB" b="1" baseline="0" dirty="0" smtClean="0"/>
              <a:t> learning (DL) </a:t>
            </a:r>
            <a:r>
              <a:rPr lang="en-GB" baseline="0" dirty="0" smtClean="0"/>
              <a:t>is a type of provision that we hadn’t looked at in particular detail through our previous TNE reviews. Given the prevalence of DL in the Caribbean and, in particular, in Trinidad and Tobago it seemed logical to undertake a review in the region.</a:t>
            </a:r>
          </a:p>
          <a:p>
            <a:endParaRPr lang="en-GB" baseline="0" dirty="0" smtClean="0"/>
          </a:p>
          <a:p>
            <a:pPr>
              <a:buFont typeface="Arial" pitchFamily="34" charset="0"/>
              <a:buChar char="•"/>
            </a:pPr>
            <a:r>
              <a:rPr lang="en-GB" b="1" baseline="0" dirty="0" smtClean="0"/>
              <a:t>Trinidad and Tobago </a:t>
            </a:r>
            <a:r>
              <a:rPr lang="en-GB" baseline="0" dirty="0" smtClean="0"/>
              <a:t>was chosen because of the large number of TNE students - according the 2012-13 data was in the top 10 of countries for UK TNE; just fallen outside of top 10 according to latest data, but still significant. One of the few regions in the top 10 that we hadn’t visited.</a:t>
            </a:r>
          </a:p>
          <a:p>
            <a:endParaRPr lang="en-GB" baseline="0" dirty="0" smtClean="0"/>
          </a:p>
          <a:p>
            <a:pPr>
              <a:buFont typeface="Arial" pitchFamily="34" charset="0"/>
              <a:buChar char="•"/>
            </a:pPr>
            <a:r>
              <a:rPr lang="en-GB" baseline="0" dirty="0" smtClean="0"/>
              <a:t> ACTT suggested that it might be helpful for QAA to provide assurance of the quality of UK higher education delivered in Trinidad</a:t>
            </a:r>
            <a:endParaRPr lang="en-GB" dirty="0"/>
          </a:p>
        </p:txBody>
      </p:sp>
      <p:sp>
        <p:nvSpPr>
          <p:cNvPr id="4" name="Slide Number Placeholder 3"/>
          <p:cNvSpPr>
            <a:spLocks noGrp="1"/>
          </p:cNvSpPr>
          <p:nvPr>
            <p:ph type="sldNum" sz="quarter" idx="10"/>
          </p:nvPr>
        </p:nvSpPr>
        <p:spPr/>
        <p:txBody>
          <a:bodyPr/>
          <a:lstStyle/>
          <a:p>
            <a:fld id="{C763C422-10E5-4431-AA33-BB1F6CB77B56}" type="slidenum">
              <a:rPr lang="en-GB" smtClean="0"/>
              <a:pPr/>
              <a:t>3</a:t>
            </a:fld>
            <a:endParaRPr lang="en-GB"/>
          </a:p>
        </p:txBody>
      </p:sp>
    </p:spTree>
    <p:extLst>
      <p:ext uri="{BB962C8B-B14F-4D97-AF65-F5344CB8AC3E}">
        <p14:creationId xmlns:p14="http://schemas.microsoft.com/office/powerpoint/2010/main" val="307371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b="1" dirty="0" smtClean="0"/>
              <a:t>Distance</a:t>
            </a:r>
            <a:r>
              <a:rPr lang="en-GB" b="1" baseline="0" dirty="0" smtClean="0"/>
              <a:t> learning (DL) </a:t>
            </a:r>
            <a:r>
              <a:rPr lang="en-GB" baseline="0" dirty="0" smtClean="0"/>
              <a:t>is a type of provision that we hadn’t looked at in particular detail through our previous TNE reviews. Given the prevalence of DL in the Caribbean and, in particular, in Trinidad and Tobago it seemed logical to undertake a review in the region.</a:t>
            </a:r>
          </a:p>
          <a:p>
            <a:endParaRPr lang="en-GB" baseline="0" dirty="0" smtClean="0"/>
          </a:p>
          <a:p>
            <a:pPr>
              <a:buFont typeface="Arial" pitchFamily="34" charset="0"/>
              <a:buChar char="•"/>
            </a:pPr>
            <a:r>
              <a:rPr lang="en-GB" b="1" baseline="0" dirty="0" smtClean="0"/>
              <a:t>Trinidad and Tobago </a:t>
            </a:r>
            <a:r>
              <a:rPr lang="en-GB" baseline="0" dirty="0" smtClean="0"/>
              <a:t>was chosen because of the large number of TNE students - according the 2012-13 data was in the top 10 of countries for UK TNE; just fallen outside of top 10 according to latest data, but still significant. One of the few regions in the top 10 that we hadn’t visited.</a:t>
            </a:r>
          </a:p>
          <a:p>
            <a:endParaRPr lang="en-GB" baseline="0" dirty="0" smtClean="0"/>
          </a:p>
          <a:p>
            <a:pPr>
              <a:buFont typeface="Arial" pitchFamily="34" charset="0"/>
              <a:buChar char="•"/>
            </a:pPr>
            <a:r>
              <a:rPr lang="en-GB" baseline="0" dirty="0" smtClean="0"/>
              <a:t> ACTT suggested that it might be helpful for QAA to provide assurance of the quality of UK higher education delivered in Trinidad</a:t>
            </a:r>
            <a:endParaRPr lang="en-GB" dirty="0"/>
          </a:p>
        </p:txBody>
      </p:sp>
      <p:sp>
        <p:nvSpPr>
          <p:cNvPr id="4" name="Slide Number Placeholder 3"/>
          <p:cNvSpPr>
            <a:spLocks noGrp="1"/>
          </p:cNvSpPr>
          <p:nvPr>
            <p:ph type="sldNum" sz="quarter" idx="10"/>
          </p:nvPr>
        </p:nvSpPr>
        <p:spPr/>
        <p:txBody>
          <a:bodyPr/>
          <a:lstStyle/>
          <a:p>
            <a:fld id="{C763C422-10E5-4431-AA33-BB1F6CB77B56}" type="slidenum">
              <a:rPr lang="en-GB" smtClean="0"/>
              <a:pPr/>
              <a:t>4</a:t>
            </a:fld>
            <a:endParaRPr lang="en-GB"/>
          </a:p>
        </p:txBody>
      </p:sp>
    </p:spTree>
    <p:extLst>
      <p:ext uri="{BB962C8B-B14F-4D97-AF65-F5344CB8AC3E}">
        <p14:creationId xmlns:p14="http://schemas.microsoft.com/office/powerpoint/2010/main" val="3073712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63525" indent="-263525">
              <a:buClr>
                <a:srgbClr val="006600"/>
              </a:buClr>
              <a:buFont typeface="Wingdings" pitchFamily="2" charset="2"/>
              <a:buChar char="Ø"/>
            </a:pPr>
            <a:r>
              <a:rPr lang="en-GB" sz="1600" dirty="0" smtClean="0">
                <a:latin typeface="Arial" charset="0"/>
                <a:cs typeface="Arial" charset="0"/>
              </a:rPr>
              <a:t>This is a snapshot of UK TNE today </a:t>
            </a:r>
          </a:p>
          <a:p>
            <a:pPr marL="263525" indent="-263525">
              <a:buClr>
                <a:srgbClr val="006600"/>
              </a:buClr>
              <a:buFont typeface="Wingdings" pitchFamily="2" charset="2"/>
              <a:buChar char="Ø"/>
            </a:pPr>
            <a:endParaRPr lang="en-GB" sz="1600" dirty="0" smtClean="0">
              <a:latin typeface="Arial" charset="0"/>
              <a:cs typeface="Arial" charset="0"/>
            </a:endParaRPr>
          </a:p>
          <a:p>
            <a:pPr marL="263525" indent="-263525">
              <a:buClr>
                <a:srgbClr val="006600"/>
              </a:buClr>
            </a:pPr>
            <a:r>
              <a:rPr lang="en-GB" sz="1600" u="sng" dirty="0" smtClean="0">
                <a:latin typeface="Arial" charset="0"/>
                <a:cs typeface="Arial" charset="0"/>
              </a:rPr>
              <a:t>HESA data for 2012- 2013:</a:t>
            </a:r>
          </a:p>
          <a:p>
            <a:pPr marL="263525" indent="-263525">
              <a:buClr>
                <a:srgbClr val="006600"/>
              </a:buClr>
              <a:buFont typeface="Wingdings" pitchFamily="2" charset="2"/>
              <a:buChar char="Ø"/>
            </a:pPr>
            <a:endParaRPr lang="en-GB" sz="1600" dirty="0" smtClean="0">
              <a:latin typeface="Arial" charset="0"/>
              <a:cs typeface="Arial" charset="0"/>
            </a:endParaRPr>
          </a:p>
          <a:p>
            <a:pPr marL="266700" lvl="1" indent="-266700">
              <a:buClr>
                <a:srgbClr val="006600"/>
              </a:buClr>
              <a:buFont typeface="Wingdings" pitchFamily="2" charset="2"/>
              <a:buChar char="Ø"/>
            </a:pPr>
            <a:r>
              <a:rPr lang="en-GB" sz="1600" dirty="0" smtClean="0">
                <a:latin typeface="Arial" charset="0"/>
                <a:cs typeface="Arial" charset="0"/>
              </a:rPr>
              <a:t>598,925 TNE students studying with UK providers:</a:t>
            </a:r>
          </a:p>
          <a:p>
            <a:pPr marL="266700" lvl="1" indent="-266700">
              <a:buClr>
                <a:srgbClr val="006600"/>
              </a:buClr>
              <a:buFont typeface="Wingdings" pitchFamily="2" charset="2"/>
              <a:buChar char="Ø"/>
            </a:pPr>
            <a:endParaRPr lang="en-GB" sz="1600" dirty="0" smtClean="0">
              <a:latin typeface="Arial" charset="0"/>
              <a:cs typeface="Arial" charset="0"/>
            </a:endParaRPr>
          </a:p>
          <a:p>
            <a:pPr marL="266700" lvl="1" indent="-266700">
              <a:buClr>
                <a:srgbClr val="006600"/>
              </a:buClr>
              <a:buFont typeface="Wingdings" pitchFamily="2" charset="2"/>
              <a:buChar char="Ø"/>
            </a:pPr>
            <a:r>
              <a:rPr lang="en-GB" sz="1600" dirty="0" smtClean="0">
                <a:latin typeface="Arial" charset="0"/>
                <a:cs typeface="Arial" charset="0"/>
              </a:rPr>
              <a:t>87% of these (521,685) outside the European Union </a:t>
            </a:r>
          </a:p>
          <a:p>
            <a:pPr marL="266700" lvl="1" indent="-266700">
              <a:buClr>
                <a:srgbClr val="006600"/>
              </a:buClr>
              <a:buFont typeface="Wingdings" pitchFamily="2" charset="2"/>
              <a:buChar char="Ø"/>
            </a:pPr>
            <a:endParaRPr lang="en-GB" sz="1600" dirty="0" smtClean="0">
              <a:latin typeface="Arial" charset="0"/>
              <a:cs typeface="Arial" charset="0"/>
            </a:endParaRPr>
          </a:p>
          <a:p>
            <a:pPr marL="266700" lvl="1" indent="-266700">
              <a:buClr>
                <a:srgbClr val="006600"/>
              </a:buClr>
              <a:buFont typeface="Wingdings" pitchFamily="2" charset="2"/>
              <a:buChar char="Ø"/>
            </a:pPr>
            <a:r>
              <a:rPr lang="en-GB" sz="1600" dirty="0" smtClean="0">
                <a:latin typeface="Arial" charset="0"/>
                <a:cs typeface="Arial" charset="0"/>
              </a:rPr>
              <a:t>78% of UK higher education institutions now have some form of TNE, across more than 200 countries</a:t>
            </a:r>
          </a:p>
          <a:p>
            <a:pPr marL="266700" lvl="1" indent="-266700">
              <a:buClr>
                <a:srgbClr val="006600"/>
              </a:buClr>
              <a:buFont typeface="Wingdings" pitchFamily="2" charset="2"/>
              <a:buChar char="Ø"/>
            </a:pPr>
            <a:endParaRPr lang="en-GB" sz="1600" dirty="0" smtClean="0">
              <a:latin typeface="Arial" charset="0"/>
              <a:cs typeface="Arial" charset="0"/>
            </a:endParaRPr>
          </a:p>
          <a:p>
            <a:pPr marL="266700" lvl="1" indent="-266700">
              <a:buClr>
                <a:srgbClr val="006600"/>
              </a:buClr>
              <a:buFont typeface="Wingdings" pitchFamily="2" charset="2"/>
              <a:buChar char="Ø"/>
            </a:pPr>
            <a:r>
              <a:rPr lang="en-GB" sz="1600" dirty="0" smtClean="0">
                <a:latin typeface="Arial" charset="0"/>
                <a:cs typeface="Arial" charset="0"/>
              </a:rPr>
              <a:t>This table shows the top ten countries (by student number) for UK TNE:</a:t>
            </a:r>
          </a:p>
          <a:p>
            <a:pPr marL="266700" lvl="1" indent="-266700">
              <a:buClr>
                <a:srgbClr val="006600"/>
              </a:buClr>
              <a:buFont typeface="Wingdings" pitchFamily="2" charset="2"/>
              <a:buChar char="Ø"/>
            </a:pPr>
            <a:endParaRPr lang="en-GB" sz="1600" dirty="0" smtClean="0">
              <a:latin typeface="Arial" charset="0"/>
              <a:cs typeface="Arial" charset="0"/>
            </a:endParaRPr>
          </a:p>
          <a:p>
            <a:pPr marL="723900" lvl="2" indent="-266700">
              <a:buClr>
                <a:srgbClr val="006600"/>
              </a:buClr>
              <a:buFont typeface="Wingdings" pitchFamily="2" charset="2"/>
              <a:buChar char="Ø"/>
            </a:pPr>
            <a:r>
              <a:rPr lang="en-GB" sz="1600" dirty="0" smtClean="0">
                <a:latin typeface="Arial" charset="0"/>
                <a:cs typeface="Arial" charset="0"/>
              </a:rPr>
              <a:t>Malaysia is top of the list (68,020 students) </a:t>
            </a:r>
          </a:p>
          <a:p>
            <a:endParaRPr lang="en-GB" sz="1600" dirty="0"/>
          </a:p>
        </p:txBody>
      </p:sp>
      <p:sp>
        <p:nvSpPr>
          <p:cNvPr id="4" name="Slide Number Placeholder 3"/>
          <p:cNvSpPr>
            <a:spLocks noGrp="1"/>
          </p:cNvSpPr>
          <p:nvPr>
            <p:ph type="sldNum" sz="quarter" idx="10"/>
          </p:nvPr>
        </p:nvSpPr>
        <p:spPr/>
        <p:txBody>
          <a:bodyPr/>
          <a:lstStyle/>
          <a:p>
            <a:fld id="{C763C422-10E5-4431-AA33-BB1F6CB77B56}" type="slidenum">
              <a:rPr lang="en-GB" sz="1000" smtClean="0">
                <a:latin typeface="Arial" pitchFamily="34" charset="0"/>
                <a:cs typeface="Arial" pitchFamily="34" charset="0"/>
              </a:rPr>
              <a:pPr/>
              <a:t>5</a:t>
            </a:fld>
            <a:endParaRPr lang="en-GB" sz="1000" dirty="0">
              <a:latin typeface="Arial" pitchFamily="34" charset="0"/>
              <a:cs typeface="Arial" pitchFamily="34" charset="0"/>
            </a:endParaRPr>
          </a:p>
        </p:txBody>
      </p:sp>
    </p:spTree>
    <p:extLst>
      <p:ext uri="{BB962C8B-B14F-4D97-AF65-F5344CB8AC3E}">
        <p14:creationId xmlns:p14="http://schemas.microsoft.com/office/powerpoint/2010/main" val="3115076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266700" indent="-266700">
              <a:buClr>
                <a:srgbClr val="006600"/>
              </a:buClr>
              <a:buFont typeface="Wingdings" pitchFamily="2" charset="2"/>
              <a:buChar char="Ø"/>
              <a:defRPr/>
            </a:pPr>
            <a:r>
              <a:rPr lang="en-GB" altLang="en-US" sz="1700" dirty="0" smtClean="0">
                <a:latin typeface="Arial" charset="0"/>
                <a:cs typeface="Arial" charset="0"/>
              </a:rPr>
              <a:t>QAA has been conducting reviews of TNE for a number of years </a:t>
            </a:r>
          </a:p>
          <a:p>
            <a:pPr marL="266700" indent="-266700">
              <a:buClr>
                <a:srgbClr val="006600"/>
              </a:buClr>
              <a:buFont typeface="Wingdings" pitchFamily="2" charset="2"/>
              <a:buChar char="Ø"/>
              <a:defRPr/>
            </a:pPr>
            <a:endParaRPr lang="en-GB" altLang="en-US" sz="1700" dirty="0" smtClean="0">
              <a:latin typeface="Arial" charset="0"/>
              <a:cs typeface="Arial" charset="0"/>
            </a:endParaRPr>
          </a:p>
          <a:p>
            <a:pPr marL="266700" indent="-266700">
              <a:buClr>
                <a:srgbClr val="006600"/>
              </a:buClr>
              <a:buFont typeface="Wingdings" pitchFamily="2" charset="2"/>
              <a:buChar char="Ø"/>
              <a:defRPr/>
            </a:pPr>
            <a:r>
              <a:rPr lang="en-GB" altLang="en-US" sz="1700" dirty="0" smtClean="0">
                <a:latin typeface="Arial" charset="0"/>
                <a:cs typeface="Arial" charset="0"/>
              </a:rPr>
              <a:t>This is currently done on a annual, country-by-country basis </a:t>
            </a:r>
          </a:p>
          <a:p>
            <a:pPr marL="266700" lvl="1" indent="-266700">
              <a:buClr>
                <a:srgbClr val="006600"/>
              </a:buClr>
              <a:buFont typeface="Wingdings" pitchFamily="2" charset="2"/>
              <a:buChar char="Ø"/>
              <a:defRPr/>
            </a:pPr>
            <a:endParaRPr lang="en-GB" altLang="en-US" sz="1700" dirty="0" smtClean="0">
              <a:latin typeface="Arial" charset="0"/>
              <a:cs typeface="Arial" charset="0"/>
            </a:endParaRPr>
          </a:p>
          <a:p>
            <a:pPr marL="723900" lvl="2" indent="-266700">
              <a:buClr>
                <a:srgbClr val="006600"/>
              </a:buClr>
              <a:buFont typeface="Wingdings" pitchFamily="2" charset="2"/>
              <a:buChar char="Ø"/>
              <a:defRPr/>
            </a:pPr>
            <a:r>
              <a:rPr lang="en-GB" altLang="en-US" sz="1700" dirty="0" smtClean="0">
                <a:latin typeface="Arial" charset="0"/>
                <a:cs typeface="Arial" charset="0"/>
              </a:rPr>
              <a:t>[Although this approach may change in future, following the recent UK consultation on TNE]</a:t>
            </a:r>
          </a:p>
          <a:p>
            <a:pPr marL="266700" indent="-266700">
              <a:buClr>
                <a:srgbClr val="006600"/>
              </a:buClr>
              <a:buFont typeface="Wingdings" pitchFamily="2" charset="2"/>
              <a:buChar char="Ø"/>
              <a:defRPr/>
            </a:pPr>
            <a:endParaRPr lang="en-GB" altLang="en-US" sz="1700" dirty="0" smtClean="0">
              <a:latin typeface="Arial" charset="0"/>
              <a:cs typeface="Arial" charset="0"/>
            </a:endParaRPr>
          </a:p>
          <a:p>
            <a:pPr marL="266700" indent="-266700">
              <a:buClr>
                <a:srgbClr val="006600"/>
              </a:buClr>
              <a:buFont typeface="Wingdings" pitchFamily="2" charset="2"/>
              <a:buChar char="Ø"/>
              <a:defRPr/>
            </a:pPr>
            <a:r>
              <a:rPr lang="en-GB" altLang="en-US" sz="1700" dirty="0" smtClean="0">
                <a:latin typeface="Arial" charset="0"/>
                <a:cs typeface="Arial" charset="0"/>
              </a:rPr>
              <a:t>This map shows where QAA has undertaken TNE reviews, including:</a:t>
            </a:r>
          </a:p>
          <a:p>
            <a:pPr marL="266700" indent="-266700">
              <a:buClr>
                <a:srgbClr val="006600"/>
              </a:buClr>
              <a:buFont typeface="Wingdings" pitchFamily="2" charset="2"/>
              <a:buChar char="Ø"/>
              <a:defRPr/>
            </a:pPr>
            <a:endParaRPr lang="en-GB" altLang="en-US" sz="1700" dirty="0" smtClean="0">
              <a:latin typeface="Arial" charset="0"/>
              <a:cs typeface="Arial" charset="0"/>
            </a:endParaRPr>
          </a:p>
          <a:p>
            <a:pPr marL="723900" lvl="1" indent="-266700">
              <a:buClr>
                <a:srgbClr val="006600"/>
              </a:buClr>
              <a:buFont typeface="Wingdings" pitchFamily="2" charset="2"/>
              <a:buChar char="Ø"/>
              <a:defRPr/>
            </a:pPr>
            <a:r>
              <a:rPr lang="en-GB" altLang="en-US" sz="1700" dirty="0" smtClean="0">
                <a:latin typeface="Arial" charset="0"/>
                <a:cs typeface="Arial" charset="0"/>
              </a:rPr>
              <a:t>China (twice)</a:t>
            </a:r>
          </a:p>
          <a:p>
            <a:pPr marL="723900" lvl="1" indent="-266700">
              <a:buClr>
                <a:srgbClr val="006600"/>
              </a:buClr>
              <a:buFont typeface="Wingdings" pitchFamily="2" charset="2"/>
              <a:buChar char="Ø"/>
              <a:defRPr/>
            </a:pPr>
            <a:r>
              <a:rPr lang="en-GB" altLang="en-US" sz="1700" dirty="0" smtClean="0">
                <a:latin typeface="Arial" charset="0"/>
                <a:cs typeface="Arial" charset="0"/>
              </a:rPr>
              <a:t>Hong Kong</a:t>
            </a:r>
          </a:p>
          <a:p>
            <a:pPr marL="723900" lvl="1" indent="-266700">
              <a:buClr>
                <a:srgbClr val="006600"/>
              </a:buClr>
              <a:buFont typeface="Wingdings" pitchFamily="2" charset="2"/>
              <a:buChar char="Ø"/>
              <a:defRPr/>
            </a:pPr>
            <a:r>
              <a:rPr lang="en-GB" altLang="en-US" sz="1700" dirty="0" smtClean="0">
                <a:latin typeface="Arial" charset="0"/>
                <a:cs typeface="Arial" charset="0"/>
              </a:rPr>
              <a:t>Cyprus</a:t>
            </a:r>
          </a:p>
          <a:p>
            <a:pPr marL="723900" lvl="1" indent="-266700">
              <a:buClr>
                <a:srgbClr val="006600"/>
              </a:buClr>
              <a:buFont typeface="Wingdings" pitchFamily="2" charset="2"/>
              <a:buChar char="Ø"/>
              <a:defRPr/>
            </a:pPr>
            <a:r>
              <a:rPr lang="en-GB" altLang="en-US" sz="1700" dirty="0" smtClean="0">
                <a:latin typeface="Arial" charset="0"/>
                <a:cs typeface="Arial" charset="0"/>
              </a:rPr>
              <a:t>India</a:t>
            </a:r>
          </a:p>
          <a:p>
            <a:pPr marL="723900" lvl="1" indent="-266700">
              <a:buClr>
                <a:srgbClr val="006600"/>
              </a:buClr>
              <a:buFont typeface="Wingdings" pitchFamily="2" charset="2"/>
              <a:buChar char="Ø"/>
              <a:defRPr/>
            </a:pPr>
            <a:r>
              <a:rPr lang="en-GB" altLang="en-US" sz="1700" dirty="0" smtClean="0">
                <a:latin typeface="Arial" charset="0"/>
                <a:cs typeface="Arial" charset="0"/>
              </a:rPr>
              <a:t>Greece</a:t>
            </a:r>
          </a:p>
          <a:p>
            <a:pPr marL="723900" lvl="1" indent="-266700">
              <a:buClr>
                <a:srgbClr val="006600"/>
              </a:buClr>
              <a:buFont typeface="Wingdings" pitchFamily="2" charset="2"/>
              <a:buChar char="Ø"/>
              <a:defRPr/>
            </a:pPr>
            <a:r>
              <a:rPr lang="en-GB" altLang="en-US" sz="1700" dirty="0" smtClean="0">
                <a:latin typeface="Arial" charset="0"/>
                <a:cs typeface="Arial" charset="0"/>
              </a:rPr>
              <a:t>Malaysia</a:t>
            </a:r>
          </a:p>
          <a:p>
            <a:pPr marL="723900" lvl="1" indent="-266700">
              <a:buClr>
                <a:srgbClr val="006600"/>
              </a:buClr>
              <a:buFont typeface="Wingdings" pitchFamily="2" charset="2"/>
              <a:buChar char="Ø"/>
              <a:defRPr/>
            </a:pPr>
            <a:r>
              <a:rPr lang="en-GB" altLang="en-US" sz="1700" dirty="0" smtClean="0">
                <a:latin typeface="Arial" charset="0"/>
                <a:cs typeface="Arial" charset="0"/>
              </a:rPr>
              <a:t>United Arab Emirates</a:t>
            </a:r>
          </a:p>
          <a:p>
            <a:pPr marL="723900" lvl="1" indent="-266700">
              <a:buClr>
                <a:srgbClr val="006600"/>
              </a:buClr>
              <a:buFont typeface="Wingdings" pitchFamily="2" charset="2"/>
              <a:buChar char="Ø"/>
              <a:defRPr/>
            </a:pPr>
            <a:r>
              <a:rPr lang="en-GB" altLang="en-US" sz="1700" dirty="0" smtClean="0">
                <a:latin typeface="Arial" charset="0"/>
                <a:cs typeface="Arial" charset="0"/>
              </a:rPr>
              <a:t>Singapore</a:t>
            </a:r>
          </a:p>
          <a:p>
            <a:endParaRPr lang="en-GB" dirty="0"/>
          </a:p>
        </p:txBody>
      </p:sp>
      <p:sp>
        <p:nvSpPr>
          <p:cNvPr id="4" name="Slide Number Placeholder 3"/>
          <p:cNvSpPr>
            <a:spLocks noGrp="1"/>
          </p:cNvSpPr>
          <p:nvPr>
            <p:ph type="sldNum" sz="quarter" idx="10"/>
          </p:nvPr>
        </p:nvSpPr>
        <p:spPr/>
        <p:txBody>
          <a:bodyPr/>
          <a:lstStyle/>
          <a:p>
            <a:fld id="{C763C422-10E5-4431-AA33-BB1F6CB77B56}" type="slidenum">
              <a:rPr lang="en-GB" sz="1000" smtClean="0"/>
              <a:pPr/>
              <a:t>6</a:t>
            </a:fld>
            <a:endParaRPr lang="en-GB" sz="10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GB" b="1" dirty="0" smtClean="0"/>
              <a:t>Distance</a:t>
            </a:r>
            <a:r>
              <a:rPr lang="en-GB" b="1" baseline="0" dirty="0" smtClean="0"/>
              <a:t> learning (DL) </a:t>
            </a:r>
            <a:r>
              <a:rPr lang="en-GB" baseline="0" dirty="0" smtClean="0"/>
              <a:t>is a type of provision that we hadn’t looked at in particular detail through our previous TNE reviews. Given the prevalence of DL in the Caribbean and, in particular, in Trinidad and Tobago it seemed logical to undertake a review in the region.</a:t>
            </a:r>
          </a:p>
          <a:p>
            <a:endParaRPr lang="en-GB" baseline="0" dirty="0" smtClean="0"/>
          </a:p>
          <a:p>
            <a:pPr>
              <a:buFont typeface="Arial" pitchFamily="34" charset="0"/>
              <a:buChar char="•"/>
            </a:pPr>
            <a:r>
              <a:rPr lang="en-GB" b="1" baseline="0" dirty="0" smtClean="0"/>
              <a:t>Trinidad and Tobago </a:t>
            </a:r>
            <a:r>
              <a:rPr lang="en-GB" baseline="0" dirty="0" smtClean="0"/>
              <a:t>was chosen because of the large number of TNE students - according the 2012-13 data was in the top 10 of countries for UK TNE; just fallen outside of top 10 according to latest data, but still significant. One of the few regions in the top 10 that we hadn’t visited.</a:t>
            </a:r>
          </a:p>
          <a:p>
            <a:endParaRPr lang="en-GB" baseline="0" dirty="0" smtClean="0"/>
          </a:p>
          <a:p>
            <a:pPr>
              <a:buFont typeface="Arial" pitchFamily="34" charset="0"/>
              <a:buChar char="•"/>
            </a:pPr>
            <a:r>
              <a:rPr lang="en-GB" baseline="0" dirty="0" smtClean="0"/>
              <a:t> ACTT suggested that it might be helpful for QAA to provide assurance of the quality of UK higher education delivered in Trinidad</a:t>
            </a:r>
            <a:endParaRPr lang="en-GB" dirty="0"/>
          </a:p>
        </p:txBody>
      </p:sp>
      <p:sp>
        <p:nvSpPr>
          <p:cNvPr id="4" name="Slide Number Placeholder 3"/>
          <p:cNvSpPr>
            <a:spLocks noGrp="1"/>
          </p:cNvSpPr>
          <p:nvPr>
            <p:ph type="sldNum" sz="quarter" idx="10"/>
          </p:nvPr>
        </p:nvSpPr>
        <p:spPr/>
        <p:txBody>
          <a:bodyPr/>
          <a:lstStyle/>
          <a:p>
            <a:fld id="{C763C422-10E5-4431-AA33-BB1F6CB77B56}" type="slidenum">
              <a:rPr lang="en-GB" smtClean="0"/>
              <a:pPr/>
              <a:t>7</a:t>
            </a:fld>
            <a:endParaRPr lang="en-GB"/>
          </a:p>
        </p:txBody>
      </p:sp>
    </p:spTree>
    <p:extLst>
      <p:ext uri="{BB962C8B-B14F-4D97-AF65-F5344CB8AC3E}">
        <p14:creationId xmlns:p14="http://schemas.microsoft.com/office/powerpoint/2010/main" val="3073712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457200" indent="-457200">
              <a:spcBef>
                <a:spcPts val="672"/>
              </a:spcBef>
              <a:spcAft>
                <a:spcPts val="1800"/>
              </a:spcAft>
              <a:buFont typeface="Arial" pitchFamily="34" charset="0"/>
              <a:buChar char="•"/>
            </a:pPr>
            <a:r>
              <a:rPr lang="en-GB" dirty="0" smtClean="0"/>
              <a:t>Similar methodology to previous TNE reviews</a:t>
            </a:r>
          </a:p>
          <a:p>
            <a:pPr marL="1200150" lvl="1" indent="-457200">
              <a:spcBef>
                <a:spcPts val="600"/>
              </a:spcBef>
              <a:spcAft>
                <a:spcPts val="600"/>
              </a:spcAft>
              <a:buFont typeface="Arial" pitchFamily="34" charset="0"/>
              <a:buChar char="•"/>
            </a:pPr>
            <a:r>
              <a:rPr lang="en-GB" sz="2000" dirty="0" smtClean="0"/>
              <a:t>Desk-based analysis – selected</a:t>
            </a:r>
            <a:r>
              <a:rPr lang="en-GB" sz="2000" baseline="0" dirty="0" smtClean="0"/>
              <a:t> 10 UK universities for inclusion in the review based on size of provision. Asked each institution to provide a brief commentary on their TNE arrangements, along with supporting evidence</a:t>
            </a:r>
            <a:endParaRPr lang="en-GB" sz="2000" dirty="0" smtClean="0"/>
          </a:p>
          <a:p>
            <a:pPr marL="1200150" lvl="1" indent="-457200">
              <a:spcBef>
                <a:spcPts val="600"/>
              </a:spcBef>
              <a:spcAft>
                <a:spcPts val="600"/>
              </a:spcAft>
              <a:buFont typeface="Arial" pitchFamily="34" charset="0"/>
              <a:buChar char="•"/>
            </a:pPr>
            <a:r>
              <a:rPr lang="en-GB" sz="2000" dirty="0" smtClean="0"/>
              <a:t>UK visits to selected institutions – to explore any preliminary lines of enquiry directed towards the UK institution</a:t>
            </a:r>
          </a:p>
          <a:p>
            <a:pPr marL="1200150" lvl="1" indent="-457200">
              <a:spcBef>
                <a:spcPts val="600"/>
              </a:spcBef>
              <a:spcAft>
                <a:spcPts val="600"/>
              </a:spcAft>
              <a:buFont typeface="Arial" pitchFamily="34" charset="0"/>
              <a:buChar char="•"/>
            </a:pPr>
            <a:r>
              <a:rPr lang="en-GB" sz="2000" dirty="0" smtClean="0"/>
              <a:t>Overseas visit to Trinidad – to meet</a:t>
            </a:r>
            <a:r>
              <a:rPr lang="en-GB" sz="2000" baseline="0" dirty="0" smtClean="0"/>
              <a:t> with staff and students at a sample of local providers working in partnership with the UK institutions, providing an opportunity to follow up on identified issues and also to look more directly at the student experience. </a:t>
            </a:r>
          </a:p>
          <a:p>
            <a:pPr marL="1200150" lvl="1" indent="-457200">
              <a:spcBef>
                <a:spcPts val="600"/>
              </a:spcBef>
              <a:spcAft>
                <a:spcPts val="600"/>
              </a:spcAft>
              <a:buFont typeface="Arial" pitchFamily="34" charset="0"/>
              <a:buChar char="•"/>
            </a:pPr>
            <a:r>
              <a:rPr lang="en-GB" sz="2000" dirty="0" smtClean="0"/>
              <a:t>Publish findings (18 March 2015) Available through QAA website and comprise: six reports on individual</a:t>
            </a:r>
            <a:r>
              <a:rPr lang="en-GB" sz="2000" baseline="0" dirty="0" smtClean="0"/>
              <a:t> partnerships, four case studies on institutions with large global provision, and an overview report summarising key trends arising from the review as a whole</a:t>
            </a:r>
          </a:p>
          <a:p>
            <a:pPr marL="742950" lvl="1" indent="0">
              <a:spcBef>
                <a:spcPts val="600"/>
              </a:spcBef>
              <a:spcAft>
                <a:spcPts val="600"/>
              </a:spcAft>
              <a:buFont typeface="Arial" pitchFamily="34" charset="0"/>
              <a:buNone/>
            </a:pPr>
            <a:endParaRPr lang="en-GB" sz="2000" dirty="0" smtClean="0"/>
          </a:p>
          <a:p>
            <a:pPr marL="457200" indent="-457200">
              <a:spcBef>
                <a:spcPts val="600"/>
              </a:spcBef>
              <a:spcAft>
                <a:spcPts val="600"/>
              </a:spcAft>
              <a:buFont typeface="Arial" pitchFamily="34" charset="0"/>
              <a:buChar char="•"/>
            </a:pPr>
            <a:r>
              <a:rPr lang="en-GB" dirty="0" smtClean="0"/>
              <a:t>Peer review – 3 reviewers</a:t>
            </a:r>
            <a:r>
              <a:rPr lang="en-GB" baseline="0" dirty="0" smtClean="0"/>
              <a:t> occupying senior positions in UK universities; coordinated by two members of QAA staff</a:t>
            </a:r>
          </a:p>
          <a:p>
            <a:pPr marL="0" indent="0">
              <a:spcBef>
                <a:spcPts val="600"/>
              </a:spcBef>
              <a:spcAft>
                <a:spcPts val="600"/>
              </a:spcAft>
              <a:buFont typeface="Arial" pitchFamily="34" charset="0"/>
              <a:buNone/>
            </a:pPr>
            <a:endParaRPr lang="en-GB" dirty="0" smtClean="0"/>
          </a:p>
          <a:p>
            <a:pPr marL="457200" indent="-457200">
              <a:spcBef>
                <a:spcPts val="600"/>
              </a:spcBef>
              <a:spcAft>
                <a:spcPts val="1800"/>
              </a:spcAft>
              <a:buFont typeface="Arial" pitchFamily="34" charset="0"/>
              <a:buChar char="•"/>
            </a:pPr>
            <a:r>
              <a:rPr lang="en-GB" dirty="0" smtClean="0"/>
              <a:t>Close working relationship with the Accreditation Council of Trinidad and Tobago – staff from ACTT</a:t>
            </a:r>
            <a:r>
              <a:rPr lang="en-GB" baseline="0" dirty="0" smtClean="0"/>
              <a:t> joined QAA in a number of visits as observers. We are also thankful to the operational support provided</a:t>
            </a:r>
            <a:endParaRPr lang="en-GB" dirty="0" smtClean="0"/>
          </a:p>
          <a:p>
            <a:endParaRPr lang="en-GB" dirty="0"/>
          </a:p>
        </p:txBody>
      </p:sp>
      <p:sp>
        <p:nvSpPr>
          <p:cNvPr id="4" name="Slide Number Placeholder 3"/>
          <p:cNvSpPr>
            <a:spLocks noGrp="1"/>
          </p:cNvSpPr>
          <p:nvPr>
            <p:ph type="sldNum" sz="quarter" idx="10"/>
          </p:nvPr>
        </p:nvSpPr>
        <p:spPr/>
        <p:txBody>
          <a:bodyPr/>
          <a:lstStyle/>
          <a:p>
            <a:fld id="{C763C422-10E5-4431-AA33-BB1F6CB77B56}" type="slidenum">
              <a:rPr lang="en-GB" smtClean="0"/>
              <a:pPr/>
              <a:t>8</a:t>
            </a:fld>
            <a:endParaRPr lang="en-GB"/>
          </a:p>
        </p:txBody>
      </p:sp>
    </p:spTree>
    <p:extLst>
      <p:ext uri="{BB962C8B-B14F-4D97-AF65-F5344CB8AC3E}">
        <p14:creationId xmlns:p14="http://schemas.microsoft.com/office/powerpoint/2010/main" val="3659755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spcBef>
                <a:spcPts val="672"/>
              </a:spcBef>
              <a:spcAft>
                <a:spcPts val="600"/>
              </a:spcAft>
              <a:buFont typeface="Arial" pitchFamily="34" charset="0"/>
              <a:buChar char="•"/>
            </a:pPr>
            <a:r>
              <a:rPr lang="en-GB" sz="1100" dirty="0" smtClean="0"/>
              <a:t>Government funding of tertiary education (Government Assistance</a:t>
            </a:r>
            <a:r>
              <a:rPr lang="en-GB" sz="1100" baseline="0" dirty="0" smtClean="0"/>
              <a:t> for Tuition Expenses)</a:t>
            </a:r>
            <a:endParaRPr lang="en-GB" sz="1100" dirty="0" smtClean="0"/>
          </a:p>
          <a:p>
            <a:pPr marL="0" lvl="0" indent="0">
              <a:spcBef>
                <a:spcPts val="672"/>
              </a:spcBef>
              <a:spcAft>
                <a:spcPts val="600"/>
              </a:spcAft>
              <a:buFont typeface="Arial" pitchFamily="34" charset="0"/>
              <a:buNone/>
            </a:pPr>
            <a:r>
              <a:rPr lang="en-GB" sz="1100" dirty="0" smtClean="0"/>
              <a:t>Audience will be aware of this but perhaps worth acknowledging because</a:t>
            </a:r>
            <a:r>
              <a:rPr lang="en-GB" sz="1100" baseline="0" dirty="0" smtClean="0"/>
              <a:t> it was a significant factor in the successful recruitment of UK TNE programmes. One of the recommendations that came out of the review was for UK institutions to ensure they are able to continue to demonstrate local demand and relevance for their programmes, which we understand will become increasingly more important as Trinidad identifies priorities for developing the higher education sector.</a:t>
            </a:r>
          </a:p>
          <a:p>
            <a:pPr marL="0" lvl="0" indent="0">
              <a:spcBef>
                <a:spcPts val="672"/>
              </a:spcBef>
              <a:spcAft>
                <a:spcPts val="600"/>
              </a:spcAft>
              <a:buFont typeface="Arial" pitchFamily="34" charset="0"/>
              <a:buNone/>
            </a:pPr>
            <a:endParaRPr lang="en-GB" sz="1100" baseline="0" dirty="0" smtClean="0"/>
          </a:p>
          <a:p>
            <a:pPr marL="0" lvl="0" indent="0">
              <a:spcBef>
                <a:spcPts val="672"/>
              </a:spcBef>
              <a:spcAft>
                <a:spcPts val="600"/>
              </a:spcAft>
              <a:buFont typeface="Arial" pitchFamily="34" charset="0"/>
              <a:buChar char="•"/>
            </a:pPr>
            <a:r>
              <a:rPr lang="en-GB" sz="1100" dirty="0" smtClean="0"/>
              <a:t>Most common type of provision is some form of locally supported learning – either supported distance learning or where a local partner delivers a programme designed by the UK University.</a:t>
            </a:r>
          </a:p>
          <a:p>
            <a:pPr marL="0" lvl="0" indent="0">
              <a:spcBef>
                <a:spcPts val="672"/>
              </a:spcBef>
              <a:spcAft>
                <a:spcPts val="600"/>
              </a:spcAft>
              <a:buFont typeface="Arial" pitchFamily="34" charset="0"/>
              <a:buNone/>
            </a:pPr>
            <a:endParaRPr lang="en-GB" sz="1100" dirty="0" smtClean="0"/>
          </a:p>
          <a:p>
            <a:pPr marL="0" lvl="0" indent="0">
              <a:spcBef>
                <a:spcPts val="672"/>
              </a:spcBef>
              <a:spcAft>
                <a:spcPts val="600"/>
              </a:spcAft>
              <a:buFont typeface="Arial" pitchFamily="34" charset="0"/>
              <a:buChar char="•"/>
            </a:pPr>
            <a:r>
              <a:rPr lang="en-GB" sz="1100" dirty="0" smtClean="0"/>
              <a:t>Over 80% studying part-time</a:t>
            </a:r>
            <a:r>
              <a:rPr lang="en-GB" sz="1100" baseline="0" dirty="0" smtClean="0"/>
              <a:t> - </a:t>
            </a:r>
            <a:r>
              <a:rPr lang="en-GB" sz="1100" dirty="0" smtClean="0"/>
              <a:t>To a certain degree representative of distance learning. Mature learners</a:t>
            </a:r>
            <a:r>
              <a:rPr lang="en-GB" sz="1100" baseline="0" dirty="0" smtClean="0"/>
              <a:t> whose motivation is career advancement.</a:t>
            </a:r>
            <a:endParaRPr lang="en-GB" sz="1100" dirty="0" smtClean="0"/>
          </a:p>
          <a:p>
            <a:pPr indent="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C763C422-10E5-4431-AA33-BB1F6CB77B56}" type="slidenum">
              <a:rPr lang="en-GB" smtClean="0"/>
              <a:pPr/>
              <a:t>9</a:t>
            </a:fld>
            <a:endParaRPr lang="en-GB"/>
          </a:p>
        </p:txBody>
      </p:sp>
    </p:spTree>
    <p:extLst>
      <p:ext uri="{BB962C8B-B14F-4D97-AF65-F5344CB8AC3E}">
        <p14:creationId xmlns:p14="http://schemas.microsoft.com/office/powerpoint/2010/main" val="2147940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Text Placeholder 18"/>
          <p:cNvSpPr>
            <a:spLocks noGrp="1"/>
          </p:cNvSpPr>
          <p:nvPr>
            <p:ph type="body" sz="quarter" idx="13" hasCustomPrompt="1"/>
          </p:nvPr>
        </p:nvSpPr>
        <p:spPr>
          <a:xfrm>
            <a:off x="827088" y="1268413"/>
            <a:ext cx="7777360" cy="1584523"/>
          </a:xfrm>
          <a:prstGeom prst="rect">
            <a:avLst/>
          </a:prstGeom>
        </p:spPr>
        <p:txBody>
          <a:bodyPr>
            <a:normAutofit/>
          </a:bodyPr>
          <a:lstStyle>
            <a:lvl1pPr marL="0" indent="0">
              <a:buFontTx/>
              <a:buNone/>
              <a:defRPr sz="4000" baseline="0"/>
            </a:lvl1pPr>
          </a:lstStyle>
          <a:p>
            <a:pPr lvl="0"/>
            <a:r>
              <a:rPr lang="en-GB" dirty="0" smtClean="0"/>
              <a:t>Title slide</a:t>
            </a:r>
            <a:endParaRPr lang="en-GB" dirty="0"/>
          </a:p>
        </p:txBody>
      </p:sp>
      <p:sp>
        <p:nvSpPr>
          <p:cNvPr id="20" name="Text Placeholder 18"/>
          <p:cNvSpPr>
            <a:spLocks noGrp="1"/>
          </p:cNvSpPr>
          <p:nvPr>
            <p:ph type="body" sz="quarter" idx="14" hasCustomPrompt="1"/>
          </p:nvPr>
        </p:nvSpPr>
        <p:spPr>
          <a:xfrm>
            <a:off x="827584" y="2852936"/>
            <a:ext cx="7776864" cy="792088"/>
          </a:xfrm>
          <a:prstGeom prst="rect">
            <a:avLst/>
          </a:prstGeom>
        </p:spPr>
        <p:txBody>
          <a:bodyPr>
            <a:normAutofit/>
          </a:bodyPr>
          <a:lstStyle>
            <a:lvl1pPr marL="0" indent="0">
              <a:buFontTx/>
              <a:buNone/>
              <a:defRPr sz="3200" baseline="0">
                <a:solidFill>
                  <a:schemeClr val="accent3"/>
                </a:solidFill>
              </a:defRPr>
            </a:lvl1pPr>
          </a:lstStyle>
          <a:p>
            <a:pPr lvl="0"/>
            <a:r>
              <a:rPr lang="en-GB" dirty="0" smtClean="0"/>
              <a:t>Subheading</a:t>
            </a:r>
            <a:endParaRPr lang="en-GB" dirty="0"/>
          </a:p>
        </p:txBody>
      </p:sp>
      <p:pic>
        <p:nvPicPr>
          <p:cNvPr id="21" name="Picture 20"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13" name="Picture Placeholder 12"/>
          <p:cNvSpPr>
            <a:spLocks noGrp="1"/>
          </p:cNvSpPr>
          <p:nvPr>
            <p:ph type="pic" sz="quarter" idx="17"/>
          </p:nvPr>
        </p:nvSpPr>
        <p:spPr>
          <a:xfrm>
            <a:off x="827584" y="1556792"/>
            <a:ext cx="3744416" cy="4032821"/>
          </a:xfrm>
          <a:prstGeom prst="rect">
            <a:avLst/>
          </a:prstGeom>
        </p:spPr>
        <p:txBody>
          <a:bodyPr/>
          <a:lstStyle>
            <a:lvl1pPr>
              <a:buFontTx/>
              <a:buNone/>
              <a:defRPr/>
            </a:lvl1pPr>
          </a:lstStyle>
          <a:p>
            <a:endParaRPr lang="en-GB"/>
          </a:p>
        </p:txBody>
      </p:sp>
      <p:sp>
        <p:nvSpPr>
          <p:cNvPr id="14" name="Text Placeholder 17"/>
          <p:cNvSpPr>
            <a:spLocks noGrp="1"/>
          </p:cNvSpPr>
          <p:nvPr>
            <p:ph type="body" sz="quarter" idx="19" hasCustomPrompt="1"/>
          </p:nvPr>
        </p:nvSpPr>
        <p:spPr>
          <a:xfrm>
            <a:off x="4644008" y="1556792"/>
            <a:ext cx="3744416" cy="4032448"/>
          </a:xfrm>
          <a:prstGeom prst="rect">
            <a:avLst/>
          </a:prstGeom>
        </p:spPr>
        <p:txBody>
          <a:bodyPr>
            <a:noAutofit/>
          </a:bodyPr>
          <a:lstStyle>
            <a:lvl1pPr marL="0" indent="0">
              <a:buNone/>
              <a:defRPr sz="3200" baseline="0"/>
            </a:lvl1pPr>
            <a:lvl2pPr indent="0">
              <a:buNone/>
              <a:defRPr sz="2400"/>
            </a:lvl2pPr>
            <a:lvl3pPr indent="0">
              <a:buNone/>
              <a:defRPr sz="2400"/>
            </a:lvl3pPr>
            <a:lvl4pPr indent="0">
              <a:buNone/>
              <a:defRPr sz="2400"/>
            </a:lvl4pPr>
            <a:lvl5pPr indent="0">
              <a:buNone/>
              <a:defRPr sz="2400"/>
            </a:lvl5pPr>
          </a:lstStyle>
          <a:p>
            <a:pPr lvl="0"/>
            <a:r>
              <a:rPr lang="en-GB" dirty="0" smtClean="0"/>
              <a:t>Sub head with text</a:t>
            </a:r>
            <a:endParaRPr lang="en-GB" dirty="0"/>
          </a:p>
        </p:txBody>
      </p:sp>
      <p:pic>
        <p:nvPicPr>
          <p:cNvPr id="24" name="Picture 23"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
        <p:nvSpPr>
          <p:cNvPr id="8" name="Text Placeholder 14"/>
          <p:cNvSpPr>
            <a:spLocks noGrp="1"/>
          </p:cNvSpPr>
          <p:nvPr>
            <p:ph type="body" sz="quarter" idx="14" hasCustomPrompt="1"/>
          </p:nvPr>
        </p:nvSpPr>
        <p:spPr>
          <a:xfrm>
            <a:off x="827584" y="836712"/>
            <a:ext cx="7560840" cy="720080"/>
          </a:xfrm>
          <a:prstGeom prst="rect">
            <a:avLst/>
          </a:prstGeom>
        </p:spPr>
        <p:txBody>
          <a:bodyPr/>
          <a:lstStyle>
            <a:lvl1pPr marL="0" indent="0" algn="l">
              <a:buFontTx/>
              <a:buNone/>
              <a:defRPr sz="4000" baseline="0"/>
            </a:lvl1pPr>
            <a:lvl2pPr algn="l">
              <a:buFontTx/>
              <a:buNone/>
              <a:defRPr/>
            </a:lvl2pPr>
          </a:lstStyle>
          <a:p>
            <a:pPr lvl="0"/>
            <a:r>
              <a:rPr lang="en-US" dirty="0" smtClean="0"/>
              <a:t>Images with captions</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and caption">
    <p:spTree>
      <p:nvGrpSpPr>
        <p:cNvPr id="1" name=""/>
        <p:cNvGrpSpPr/>
        <p:nvPr/>
      </p:nvGrpSpPr>
      <p:grpSpPr>
        <a:xfrm>
          <a:off x="0" y="0"/>
          <a:ext cx="0" cy="0"/>
          <a:chOff x="0" y="0"/>
          <a:chExt cx="0" cy="0"/>
        </a:xfrm>
      </p:grpSpPr>
      <p:sp>
        <p:nvSpPr>
          <p:cNvPr id="15" name="Text Placeholder 14"/>
          <p:cNvSpPr>
            <a:spLocks noGrp="1"/>
          </p:cNvSpPr>
          <p:nvPr>
            <p:ph type="body" sz="quarter" idx="14" hasCustomPrompt="1"/>
          </p:nvPr>
        </p:nvSpPr>
        <p:spPr>
          <a:xfrm>
            <a:off x="827584" y="836712"/>
            <a:ext cx="7560840" cy="720080"/>
          </a:xfrm>
          <a:prstGeom prst="rect">
            <a:avLst/>
          </a:prstGeom>
        </p:spPr>
        <p:txBody>
          <a:bodyPr/>
          <a:lstStyle>
            <a:lvl1pPr marL="0" indent="0" algn="l">
              <a:buFontTx/>
              <a:buNone/>
              <a:defRPr sz="4000" baseline="0"/>
            </a:lvl1pPr>
            <a:lvl2pPr algn="l">
              <a:buFontTx/>
              <a:buNone/>
              <a:defRPr/>
            </a:lvl2pPr>
          </a:lstStyle>
          <a:p>
            <a:pPr lvl="0"/>
            <a:r>
              <a:rPr lang="en-US" dirty="0" smtClean="0"/>
              <a:t>Images with captions</a:t>
            </a:r>
            <a:endParaRPr lang="en-GB" dirty="0"/>
          </a:p>
        </p:txBody>
      </p:sp>
      <p:sp>
        <p:nvSpPr>
          <p:cNvPr id="18" name="Text Placeholder 17"/>
          <p:cNvSpPr>
            <a:spLocks noGrp="1"/>
          </p:cNvSpPr>
          <p:nvPr>
            <p:ph type="body" sz="quarter" idx="16" hasCustomPrompt="1"/>
          </p:nvPr>
        </p:nvSpPr>
        <p:spPr>
          <a:xfrm>
            <a:off x="827584" y="5589240"/>
            <a:ext cx="3744416" cy="360065"/>
          </a:xfrm>
          <a:prstGeom prst="rect">
            <a:avLst/>
          </a:prstGeom>
        </p:spPr>
        <p:txBody>
          <a:bodyPr>
            <a:noAutofit/>
          </a:bodyPr>
          <a:lstStyle>
            <a:lvl1pPr marL="0" indent="0">
              <a:buNone/>
              <a:defRPr sz="1800" baseline="0"/>
            </a:lvl1pPr>
            <a:lvl2pPr indent="0">
              <a:buNone/>
              <a:defRPr sz="2400"/>
            </a:lvl2pPr>
            <a:lvl3pPr indent="0">
              <a:buNone/>
              <a:defRPr sz="2400"/>
            </a:lvl3pPr>
            <a:lvl4pPr indent="0">
              <a:buNone/>
              <a:defRPr sz="2400"/>
            </a:lvl4pPr>
            <a:lvl5pPr indent="0">
              <a:buNone/>
              <a:defRPr sz="2400"/>
            </a:lvl5pPr>
          </a:lstStyle>
          <a:p>
            <a:pPr lvl="0"/>
            <a:r>
              <a:rPr lang="en-GB" dirty="0" smtClean="0"/>
              <a:t>Caption</a:t>
            </a:r>
            <a:endParaRPr lang="en-GB" dirty="0"/>
          </a:p>
        </p:txBody>
      </p:sp>
      <p:sp>
        <p:nvSpPr>
          <p:cNvPr id="13" name="Picture Placeholder 12"/>
          <p:cNvSpPr>
            <a:spLocks noGrp="1"/>
          </p:cNvSpPr>
          <p:nvPr>
            <p:ph type="pic" sz="quarter" idx="17"/>
          </p:nvPr>
        </p:nvSpPr>
        <p:spPr>
          <a:xfrm>
            <a:off x="827584" y="1628800"/>
            <a:ext cx="3744416" cy="3960813"/>
          </a:xfrm>
          <a:prstGeom prst="rect">
            <a:avLst/>
          </a:prstGeom>
        </p:spPr>
        <p:txBody>
          <a:bodyPr/>
          <a:lstStyle>
            <a:lvl1pPr>
              <a:buFontTx/>
              <a:buNone/>
              <a:defRPr/>
            </a:lvl1pPr>
          </a:lstStyle>
          <a:p>
            <a:endParaRPr lang="en-GB"/>
          </a:p>
        </p:txBody>
      </p:sp>
      <p:sp>
        <p:nvSpPr>
          <p:cNvPr id="12" name="Picture Placeholder 12"/>
          <p:cNvSpPr>
            <a:spLocks noGrp="1"/>
          </p:cNvSpPr>
          <p:nvPr>
            <p:ph type="pic" sz="quarter" idx="18"/>
          </p:nvPr>
        </p:nvSpPr>
        <p:spPr>
          <a:xfrm>
            <a:off x="4644008" y="1628800"/>
            <a:ext cx="3744416" cy="3960813"/>
          </a:xfrm>
          <a:prstGeom prst="rect">
            <a:avLst/>
          </a:prstGeom>
        </p:spPr>
        <p:txBody>
          <a:bodyPr/>
          <a:lstStyle>
            <a:lvl1pPr>
              <a:buFontTx/>
              <a:buNone/>
              <a:defRPr/>
            </a:lvl1pPr>
          </a:lstStyle>
          <a:p>
            <a:endParaRPr lang="en-GB"/>
          </a:p>
        </p:txBody>
      </p:sp>
      <p:sp>
        <p:nvSpPr>
          <p:cNvPr id="14" name="Text Placeholder 17"/>
          <p:cNvSpPr>
            <a:spLocks noGrp="1"/>
          </p:cNvSpPr>
          <p:nvPr>
            <p:ph type="body" sz="quarter" idx="19" hasCustomPrompt="1"/>
          </p:nvPr>
        </p:nvSpPr>
        <p:spPr>
          <a:xfrm>
            <a:off x="4644008" y="5589240"/>
            <a:ext cx="3744416" cy="360065"/>
          </a:xfrm>
          <a:prstGeom prst="rect">
            <a:avLst/>
          </a:prstGeom>
        </p:spPr>
        <p:txBody>
          <a:bodyPr>
            <a:noAutofit/>
          </a:bodyPr>
          <a:lstStyle>
            <a:lvl1pPr marL="0" indent="0">
              <a:buNone/>
              <a:defRPr sz="1800" baseline="0"/>
            </a:lvl1pPr>
            <a:lvl2pPr indent="0">
              <a:buNone/>
              <a:defRPr sz="2400"/>
            </a:lvl2pPr>
            <a:lvl3pPr indent="0">
              <a:buNone/>
              <a:defRPr sz="2400"/>
            </a:lvl3pPr>
            <a:lvl4pPr indent="0">
              <a:buNone/>
              <a:defRPr sz="2400"/>
            </a:lvl4pPr>
            <a:lvl5pPr indent="0">
              <a:buNone/>
              <a:defRPr sz="2400"/>
            </a:lvl5pPr>
          </a:lstStyle>
          <a:p>
            <a:pPr lvl="0"/>
            <a:r>
              <a:rPr lang="en-GB" dirty="0" smtClean="0"/>
              <a:t>Caption</a:t>
            </a:r>
            <a:endParaRPr lang="en-GB" dirty="0"/>
          </a:p>
        </p:txBody>
      </p:sp>
      <p:pic>
        <p:nvPicPr>
          <p:cNvPr id="24" name="Picture 23"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page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a:prstGeom prst="rect">
            <a:avLst/>
          </a:prstGeom>
        </p:spPr>
        <p:txBody>
          <a:bodyPr/>
          <a:lstStyle>
            <a:lvl1pPr>
              <a:buFontTx/>
              <a:buNone/>
              <a:defRPr/>
            </a:lvl1pPr>
          </a:lstStyle>
          <a:p>
            <a:endParaRPr lang="en-GB"/>
          </a:p>
        </p:txBody>
      </p:sp>
      <p:pic>
        <p:nvPicPr>
          <p:cNvPr id="7" name="Picture 6"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Full colour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a:prstGeom prst="rect">
            <a:avLst/>
          </a:prstGeom>
        </p:spPr>
        <p:txBody>
          <a:bodyPr/>
          <a:lstStyle>
            <a:lvl1pPr>
              <a:buFontTx/>
              <a:buNone/>
              <a:defRPr/>
            </a:lvl1pPr>
          </a:lstStyle>
          <a:p>
            <a:endParaRPr lang="en-GB"/>
          </a:p>
        </p:txBody>
      </p:sp>
      <p:pic>
        <p:nvPicPr>
          <p:cNvPr id="7" name="Picture 6"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pic>
        <p:nvPicPr>
          <p:cNvPr id="5" name="Picture Placeholder 2" descr="LightBlue.png"/>
          <p:cNvPicPr>
            <a:picLocks noChangeAspect="1"/>
          </p:cNvPicPr>
          <p:nvPr userDrawn="1"/>
        </p:nvPicPr>
        <p:blipFill>
          <a:blip r:embed="rId3" cstate="print"/>
          <a:stretch>
            <a:fillRect/>
          </a:stretch>
        </p:blipFill>
        <p:spPr>
          <a:xfrm>
            <a:off x="-36512" y="-9748"/>
            <a:ext cx="9180512" cy="6885384"/>
          </a:xfrm>
          <a:prstGeom prst="rect">
            <a:avLst/>
          </a:prstGeom>
        </p:spPr>
      </p:pic>
    </p:spTree>
    <p:extLst>
      <p:ext uri="{BB962C8B-B14F-4D97-AF65-F5344CB8AC3E}">
        <p14:creationId xmlns:p14="http://schemas.microsoft.com/office/powerpoint/2010/main" val="2666458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footer">
    <p:spTree>
      <p:nvGrpSpPr>
        <p:cNvPr id="1" name=""/>
        <p:cNvGrpSpPr/>
        <p:nvPr/>
      </p:nvGrpSpPr>
      <p:grpSpPr>
        <a:xfrm>
          <a:off x="0" y="0"/>
          <a:ext cx="0" cy="0"/>
          <a:chOff x="0" y="0"/>
          <a:chExt cx="0" cy="0"/>
        </a:xfrm>
      </p:grpSpPr>
      <p:pic>
        <p:nvPicPr>
          <p:cNvPr id="7" name="Picture 6"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pic>
        <p:nvPicPr>
          <p:cNvPr id="8" name="Picture Placeholder 3" descr="LightBlueBottom.png"/>
          <p:cNvPicPr>
            <a:picLocks noChangeAspect="1"/>
          </p:cNvPicPr>
          <p:nvPr userDrawn="1"/>
        </p:nvPicPr>
        <p:blipFill>
          <a:blip r:embed="rId3"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470399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23" name="Picture 22" descr="qaa_4 col.png"/>
          <p:cNvPicPr>
            <a:picLocks noChangeAspect="1"/>
          </p:cNvPicPr>
          <p:nvPr userDrawn="1"/>
        </p:nvPicPr>
        <p:blipFill>
          <a:blip r:embed="rId2" cstate="print"/>
          <a:stretch>
            <a:fillRect/>
          </a:stretch>
        </p:blipFill>
        <p:spPr>
          <a:xfrm>
            <a:off x="467544" y="6093296"/>
            <a:ext cx="1008112" cy="371969"/>
          </a:xfrm>
          <a:prstGeom prst="rect">
            <a:avLst/>
          </a:prstGeom>
        </p:spPr>
      </p:pic>
      <p:sp>
        <p:nvSpPr>
          <p:cNvPr id="12" name="Subtitle 2"/>
          <p:cNvSpPr txBox="1">
            <a:spLocks/>
          </p:cNvSpPr>
          <p:nvPr userDrawn="1"/>
        </p:nvSpPr>
        <p:spPr>
          <a:xfrm>
            <a:off x="1115616" y="3356992"/>
            <a:ext cx="7920880" cy="1800200"/>
          </a:xfrm>
          <a:prstGeom prst="rect">
            <a:avLst/>
          </a:prstGeom>
        </p:spPr>
        <p:txBody>
          <a:bodyPr vert="horz" lIns="91440" tIns="45720" rIns="91440" bIns="45720" rtlCol="0">
            <a:normAutofit/>
          </a:bodyPr>
          <a:lstStyle>
            <a:lvl1pPr>
              <a:buNone/>
              <a:defRPr baseline="0"/>
            </a:lvl1pPr>
          </a:lstStyle>
          <a:p>
            <a:pPr rtl="0"/>
            <a:r>
              <a:rPr lang="en-GB" sz="3200" kern="1200" baseline="30000" dirty="0" smtClean="0">
                <a:solidFill>
                  <a:schemeClr val="tx1"/>
                </a:solidFill>
                <a:latin typeface="+mn-lt"/>
                <a:ea typeface="+mn-ea"/>
                <a:cs typeface="+mn-cs"/>
              </a:rPr>
              <a:t>qaa.ac.uk</a:t>
            </a:r>
          </a:p>
          <a:p>
            <a:pPr rtl="0"/>
            <a:endParaRPr lang="en-GB" sz="3200" kern="1200" baseline="30000" dirty="0" smtClean="0">
              <a:solidFill>
                <a:schemeClr val="tx1"/>
              </a:solidFill>
              <a:latin typeface="+mn-lt"/>
              <a:ea typeface="+mn-ea"/>
              <a:cs typeface="+mn-cs"/>
            </a:endParaRPr>
          </a:p>
          <a:p>
            <a:pPr rtl="0"/>
            <a:r>
              <a:rPr lang="en-GB" sz="3200" kern="1200" baseline="30000" dirty="0" smtClean="0">
                <a:solidFill>
                  <a:schemeClr val="tx1"/>
                </a:solidFill>
                <a:latin typeface="+mn-lt"/>
                <a:ea typeface="+mn-ea"/>
                <a:cs typeface="+mn-cs"/>
              </a:rPr>
              <a:t>enquiries@qaa.ac.uk</a:t>
            </a:r>
          </a:p>
          <a:p>
            <a:pPr rtl="0"/>
            <a:endParaRPr lang="en-GB" sz="3200" kern="1200" baseline="30000" dirty="0" smtClean="0">
              <a:solidFill>
                <a:schemeClr val="tx1"/>
              </a:solidFill>
              <a:latin typeface="+mn-lt"/>
              <a:ea typeface="+mn-ea"/>
              <a:cs typeface="+mn-cs"/>
            </a:endParaRPr>
          </a:p>
          <a:p>
            <a:pPr rtl="0"/>
            <a:r>
              <a:rPr lang="en-GB" sz="3200" kern="1200" baseline="30000" dirty="0" smtClean="0">
                <a:solidFill>
                  <a:schemeClr val="tx1"/>
                </a:solidFill>
                <a:latin typeface="+mn-lt"/>
                <a:ea typeface="+mn-ea"/>
                <a:cs typeface="+mn-cs"/>
              </a:rPr>
              <a:t>+44 (0) 1452 557000</a:t>
            </a:r>
          </a:p>
        </p:txBody>
      </p:sp>
      <p:pic>
        <p:nvPicPr>
          <p:cNvPr id="13" name="Picture 12" descr="Call.png"/>
          <p:cNvPicPr>
            <a:picLocks noChangeAspect="1"/>
          </p:cNvPicPr>
          <p:nvPr userDrawn="1"/>
        </p:nvPicPr>
        <p:blipFill>
          <a:blip r:embed="rId3" cstate="print"/>
          <a:stretch>
            <a:fillRect/>
          </a:stretch>
        </p:blipFill>
        <p:spPr>
          <a:xfrm>
            <a:off x="467544" y="4509120"/>
            <a:ext cx="526926" cy="526926"/>
          </a:xfrm>
          <a:prstGeom prst="rect">
            <a:avLst/>
          </a:prstGeom>
        </p:spPr>
      </p:pic>
      <p:pic>
        <p:nvPicPr>
          <p:cNvPr id="14" name="Picture 13" descr="Call.png"/>
          <p:cNvPicPr>
            <a:picLocks noChangeAspect="1"/>
          </p:cNvPicPr>
          <p:nvPr userDrawn="1"/>
        </p:nvPicPr>
        <p:blipFill>
          <a:blip r:embed="rId4" cstate="print"/>
          <a:stretch>
            <a:fillRect/>
          </a:stretch>
        </p:blipFill>
        <p:spPr>
          <a:xfrm>
            <a:off x="467544" y="3825044"/>
            <a:ext cx="526926" cy="526926"/>
          </a:xfrm>
          <a:prstGeom prst="rect">
            <a:avLst/>
          </a:prstGeom>
        </p:spPr>
      </p:pic>
      <p:pic>
        <p:nvPicPr>
          <p:cNvPr id="24" name="Picture 23" descr="Call.png"/>
          <p:cNvPicPr>
            <a:picLocks noChangeAspect="1"/>
          </p:cNvPicPr>
          <p:nvPr userDrawn="1"/>
        </p:nvPicPr>
        <p:blipFill>
          <a:blip r:embed="rId5" cstate="print"/>
          <a:stretch>
            <a:fillRect/>
          </a:stretch>
        </p:blipFill>
        <p:spPr>
          <a:xfrm>
            <a:off x="467544" y="3140968"/>
            <a:ext cx="526926" cy="526926"/>
          </a:xfrm>
          <a:prstGeom prst="rect">
            <a:avLst/>
          </a:prstGeom>
        </p:spPr>
      </p:pic>
      <p:sp>
        <p:nvSpPr>
          <p:cNvPr id="8" name="Subtitle 2"/>
          <p:cNvSpPr txBox="1">
            <a:spLocks/>
          </p:cNvSpPr>
          <p:nvPr userDrawn="1"/>
        </p:nvSpPr>
        <p:spPr>
          <a:xfrm>
            <a:off x="395536" y="5301208"/>
            <a:ext cx="8352928" cy="936104"/>
          </a:xfrm>
          <a:prstGeom prst="rect">
            <a:avLst/>
          </a:prstGeom>
        </p:spPr>
        <p:txBody>
          <a:bodyPr vert="horz" lIns="91440" tIns="45720" rIns="91440" bIns="45720" rtlCol="0">
            <a:normAutofit/>
          </a:bodyPr>
          <a:lstStyle>
            <a:lvl1pPr>
              <a:buNone/>
              <a:defRPr baseline="0"/>
            </a:lvl1pPr>
          </a:lstStyle>
          <a:p>
            <a:pPr rtl="0"/>
            <a:r>
              <a:rPr lang="en-GB" sz="2000" kern="1200" baseline="30000" dirty="0" smtClean="0">
                <a:solidFill>
                  <a:schemeClr val="tx1"/>
                </a:solidFill>
                <a:latin typeface="+mn-lt"/>
                <a:ea typeface="+mn-ea"/>
                <a:cs typeface="+mn-cs"/>
              </a:rPr>
              <a:t>© The Quality Assurance Agency for Higher Education 2014 </a:t>
            </a:r>
          </a:p>
          <a:p>
            <a:pPr rtl="0"/>
            <a:r>
              <a:rPr lang="en-GB" sz="2000" kern="1200" baseline="30000" dirty="0" smtClean="0">
                <a:solidFill>
                  <a:schemeClr val="tx1"/>
                </a:solidFill>
                <a:latin typeface="+mn-lt"/>
                <a:ea typeface="+mn-ea"/>
                <a:cs typeface="+mn-cs"/>
              </a:rPr>
              <a:t>Registered charity numbers 1062746 and SC037786</a:t>
            </a:r>
            <a:endParaRPr kumimoji="0" lang="en-GB" sz="2000" b="0" i="0" u="none" strike="noStrike" kern="1200" cap="none" spc="0" normalizeH="0" baseline="0" noProof="0" dirty="0">
              <a:ln>
                <a:noFill/>
              </a:ln>
              <a:solidFill>
                <a:schemeClr val="tx1"/>
              </a:solidFill>
              <a:effectLst/>
              <a:uLnTx/>
              <a:uFillTx/>
              <a:latin typeface="+mn-lt"/>
              <a:ea typeface="+mn-ea"/>
              <a:cs typeface="Arial" pitchFamily="34"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Image and text.">
    <p:spTree>
      <p:nvGrpSpPr>
        <p:cNvPr id="1" name=""/>
        <p:cNvGrpSpPr/>
        <p:nvPr/>
      </p:nvGrpSpPr>
      <p:grpSpPr>
        <a:xfrm>
          <a:off x="0" y="0"/>
          <a:ext cx="0" cy="0"/>
          <a:chOff x="0" y="0"/>
          <a:chExt cx="0" cy="0"/>
        </a:xfrm>
      </p:grpSpPr>
      <p:sp>
        <p:nvSpPr>
          <p:cNvPr id="13" name="Picture Placeholder 12"/>
          <p:cNvSpPr>
            <a:spLocks noGrp="1"/>
          </p:cNvSpPr>
          <p:nvPr>
            <p:ph type="pic" sz="quarter" idx="17"/>
          </p:nvPr>
        </p:nvSpPr>
        <p:spPr>
          <a:xfrm>
            <a:off x="827584" y="836712"/>
            <a:ext cx="3744416" cy="4752901"/>
          </a:xfrm>
          <a:prstGeom prst="rect">
            <a:avLst/>
          </a:prstGeom>
        </p:spPr>
        <p:txBody>
          <a:bodyPr/>
          <a:lstStyle>
            <a:lvl1pPr>
              <a:buFontTx/>
              <a:buNone/>
              <a:defRPr/>
            </a:lvl1pPr>
          </a:lstStyle>
          <a:p>
            <a:endParaRPr lang="en-GB" dirty="0"/>
          </a:p>
        </p:txBody>
      </p:sp>
      <p:sp>
        <p:nvSpPr>
          <p:cNvPr id="14" name="Text Placeholder 17"/>
          <p:cNvSpPr>
            <a:spLocks noGrp="1"/>
          </p:cNvSpPr>
          <p:nvPr>
            <p:ph type="body" sz="quarter" idx="19" hasCustomPrompt="1"/>
          </p:nvPr>
        </p:nvSpPr>
        <p:spPr>
          <a:xfrm>
            <a:off x="4644008" y="836712"/>
            <a:ext cx="3744416" cy="4752528"/>
          </a:xfrm>
          <a:prstGeom prst="rect">
            <a:avLst/>
          </a:prstGeom>
        </p:spPr>
        <p:txBody>
          <a:bodyPr>
            <a:noAutofit/>
          </a:bodyPr>
          <a:lstStyle>
            <a:lvl1pPr marL="0" indent="0">
              <a:buNone/>
              <a:defRPr sz="3200" baseline="0"/>
            </a:lvl1pPr>
            <a:lvl2pPr indent="0">
              <a:buNone/>
              <a:defRPr sz="2400"/>
            </a:lvl2pPr>
            <a:lvl3pPr indent="0">
              <a:buNone/>
              <a:defRPr sz="2400"/>
            </a:lvl3pPr>
            <a:lvl4pPr indent="0">
              <a:buNone/>
              <a:defRPr sz="2400"/>
            </a:lvl4pPr>
            <a:lvl5pPr indent="0">
              <a:buNone/>
              <a:defRPr sz="2400"/>
            </a:lvl5pPr>
          </a:lstStyle>
          <a:p>
            <a:pPr lvl="0"/>
            <a:r>
              <a:rPr lang="en-GB" dirty="0" smtClean="0"/>
              <a:t>Sub head with text</a:t>
            </a:r>
            <a:endParaRPr lang="en-GB" dirty="0"/>
          </a:p>
        </p:txBody>
      </p:sp>
      <p:pic>
        <p:nvPicPr>
          <p:cNvPr id="24" name="Picture 23"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Image and text.">
    <p:spTree>
      <p:nvGrpSpPr>
        <p:cNvPr id="1" name=""/>
        <p:cNvGrpSpPr/>
        <p:nvPr/>
      </p:nvGrpSpPr>
      <p:grpSpPr>
        <a:xfrm>
          <a:off x="0" y="0"/>
          <a:ext cx="0" cy="0"/>
          <a:chOff x="0" y="0"/>
          <a:chExt cx="0" cy="0"/>
        </a:xfrm>
      </p:grpSpPr>
      <p:sp>
        <p:nvSpPr>
          <p:cNvPr id="13" name="Picture Placeholder 12"/>
          <p:cNvSpPr>
            <a:spLocks noGrp="1"/>
          </p:cNvSpPr>
          <p:nvPr>
            <p:ph type="pic" sz="quarter" idx="17"/>
          </p:nvPr>
        </p:nvSpPr>
        <p:spPr>
          <a:xfrm>
            <a:off x="827584" y="836712"/>
            <a:ext cx="3744416" cy="4752901"/>
          </a:xfrm>
          <a:prstGeom prst="rect">
            <a:avLst/>
          </a:prstGeom>
        </p:spPr>
        <p:txBody>
          <a:bodyPr/>
          <a:lstStyle>
            <a:lvl1pPr>
              <a:buFontTx/>
              <a:buNone/>
              <a:defRPr/>
            </a:lvl1pPr>
          </a:lstStyle>
          <a:p>
            <a:endParaRPr lang="en-GB" dirty="0"/>
          </a:p>
        </p:txBody>
      </p:sp>
      <p:sp>
        <p:nvSpPr>
          <p:cNvPr id="14" name="Text Placeholder 17"/>
          <p:cNvSpPr>
            <a:spLocks noGrp="1"/>
          </p:cNvSpPr>
          <p:nvPr>
            <p:ph type="body" sz="quarter" idx="19" hasCustomPrompt="1"/>
          </p:nvPr>
        </p:nvSpPr>
        <p:spPr>
          <a:xfrm>
            <a:off x="4644008" y="836712"/>
            <a:ext cx="3744416" cy="4752528"/>
          </a:xfrm>
          <a:prstGeom prst="rect">
            <a:avLst/>
          </a:prstGeom>
        </p:spPr>
        <p:txBody>
          <a:bodyPr>
            <a:noAutofit/>
          </a:bodyPr>
          <a:lstStyle>
            <a:lvl1pPr marL="0" indent="0">
              <a:buNone/>
              <a:defRPr sz="3200" baseline="0"/>
            </a:lvl1pPr>
            <a:lvl2pPr indent="0">
              <a:buNone/>
              <a:defRPr sz="2400"/>
            </a:lvl2pPr>
            <a:lvl3pPr indent="0">
              <a:buNone/>
              <a:defRPr sz="2400"/>
            </a:lvl3pPr>
            <a:lvl4pPr indent="0">
              <a:buNone/>
              <a:defRPr sz="2400"/>
            </a:lvl4pPr>
            <a:lvl5pPr indent="0">
              <a:buNone/>
              <a:defRPr sz="2400"/>
            </a:lvl5pPr>
          </a:lstStyle>
          <a:p>
            <a:pPr lvl="0"/>
            <a:r>
              <a:rPr lang="en-GB" dirty="0" smtClean="0"/>
              <a:t>Sub head with text</a:t>
            </a:r>
            <a:endParaRPr lang="en-GB" dirty="0"/>
          </a:p>
        </p:txBody>
      </p:sp>
      <p:pic>
        <p:nvPicPr>
          <p:cNvPr id="24" name="Picture 23"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alternative">
    <p:spTree>
      <p:nvGrpSpPr>
        <p:cNvPr id="1" name=""/>
        <p:cNvGrpSpPr/>
        <p:nvPr/>
      </p:nvGrpSpPr>
      <p:grpSpPr>
        <a:xfrm>
          <a:off x="0" y="0"/>
          <a:ext cx="0" cy="0"/>
          <a:chOff x="0" y="0"/>
          <a:chExt cx="0" cy="0"/>
        </a:xfrm>
      </p:grpSpPr>
      <p:pic>
        <p:nvPicPr>
          <p:cNvPr id="3" name="Picture 2" descr="Powerpointlarg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3728" y="908720"/>
            <a:ext cx="3960440" cy="1462891"/>
          </a:xfrm>
          <a:prstGeom prst="rect">
            <a:avLst/>
          </a:prstGeom>
        </p:spPr>
      </p:pic>
      <p:sp>
        <p:nvSpPr>
          <p:cNvPr id="5" name="Text Placeholder 1"/>
          <p:cNvSpPr>
            <a:spLocks noGrp="1"/>
          </p:cNvSpPr>
          <p:nvPr>
            <p:ph type="body" sz="quarter" idx="13" hasCustomPrompt="1"/>
          </p:nvPr>
        </p:nvSpPr>
        <p:spPr>
          <a:xfrm>
            <a:off x="683568" y="2708920"/>
            <a:ext cx="7777360" cy="1584523"/>
          </a:xfrm>
          <a:prstGeom prst="rect">
            <a:avLst/>
          </a:prstGeom>
        </p:spPr>
        <p:txBody>
          <a:bodyPr/>
          <a:lstStyle>
            <a:lvl1pPr marL="0" indent="0" algn="ctr">
              <a:buNone/>
              <a:defRPr sz="4000"/>
            </a:lvl1pPr>
          </a:lstStyle>
          <a:p>
            <a:r>
              <a:rPr lang="en-GB" dirty="0" smtClean="0"/>
              <a:t>Presentation title</a:t>
            </a:r>
            <a:endParaRPr lang="en-GB" dirty="0"/>
          </a:p>
        </p:txBody>
      </p:sp>
      <p:sp>
        <p:nvSpPr>
          <p:cNvPr id="6" name="Text Placeholder 2"/>
          <p:cNvSpPr>
            <a:spLocks noGrp="1"/>
          </p:cNvSpPr>
          <p:nvPr>
            <p:ph type="body" sz="quarter" idx="14" hasCustomPrompt="1"/>
          </p:nvPr>
        </p:nvSpPr>
        <p:spPr>
          <a:xfrm>
            <a:off x="683568" y="4365104"/>
            <a:ext cx="7776864" cy="792088"/>
          </a:xfrm>
          <a:prstGeom prst="rect">
            <a:avLst/>
          </a:prstGeom>
        </p:spPr>
        <p:txBody>
          <a:bodyPr>
            <a:normAutofit/>
          </a:bodyPr>
          <a:lstStyle>
            <a:lvl1pPr marL="0" indent="0" algn="ctr">
              <a:buNone/>
              <a:defRPr/>
            </a:lvl1pPr>
          </a:lstStyle>
          <a:p>
            <a:r>
              <a:rPr lang="en-GB" sz="2800" dirty="0" smtClean="0">
                <a:solidFill>
                  <a:schemeClr val="tx1"/>
                </a:solidFill>
              </a:rPr>
              <a:t>Presenters name, job title</a:t>
            </a:r>
            <a:endParaRPr lang="en-GB" sz="2800" dirty="0">
              <a:solidFill>
                <a:schemeClr val="tx1"/>
              </a:solidFill>
            </a:endParaRPr>
          </a:p>
        </p:txBody>
      </p:sp>
      <p:sp>
        <p:nvSpPr>
          <p:cNvPr id="8" name="Text Placeholder 2"/>
          <p:cNvSpPr>
            <a:spLocks noGrp="1"/>
          </p:cNvSpPr>
          <p:nvPr>
            <p:ph type="body" sz="quarter" idx="15" hasCustomPrompt="1"/>
          </p:nvPr>
        </p:nvSpPr>
        <p:spPr>
          <a:xfrm>
            <a:off x="683568" y="5445224"/>
            <a:ext cx="7776864" cy="792088"/>
          </a:xfrm>
          <a:prstGeom prst="rect">
            <a:avLst/>
          </a:prstGeom>
        </p:spPr>
        <p:txBody>
          <a:bodyPr>
            <a:normAutofit/>
          </a:bodyPr>
          <a:lstStyle>
            <a:lvl1pPr marL="0" indent="0" algn="ctr">
              <a:buNone/>
              <a:defRPr baseline="0">
                <a:solidFill>
                  <a:srgbClr val="BB9709"/>
                </a:solidFill>
              </a:defRPr>
            </a:lvl1pPr>
          </a:lstStyle>
          <a:p>
            <a:r>
              <a:rPr lang="en-GB" sz="2800" dirty="0" smtClean="0">
                <a:solidFill>
                  <a:schemeClr val="tx1"/>
                </a:solidFill>
              </a:rPr>
              <a:t>Event title</a:t>
            </a:r>
          </a:p>
          <a:p>
            <a:r>
              <a:rPr lang="en-GB" sz="2800" dirty="0" smtClean="0">
                <a:solidFill>
                  <a:schemeClr val="tx1"/>
                </a:solidFill>
              </a:rPr>
              <a:t>Date</a:t>
            </a:r>
            <a:endParaRPr lang="en-GB" sz="2800" dirty="0">
              <a:solidFill>
                <a:schemeClr val="tx1"/>
              </a:solidFill>
            </a:endParaRPr>
          </a:p>
        </p:txBody>
      </p:sp>
    </p:spTree>
    <p:extLst>
      <p:ext uri="{BB962C8B-B14F-4D97-AF65-F5344CB8AC3E}">
        <p14:creationId xmlns:p14="http://schemas.microsoft.com/office/powerpoint/2010/main" val="2393695749"/>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tement text">
    <p:spTree>
      <p:nvGrpSpPr>
        <p:cNvPr id="1" name=""/>
        <p:cNvGrpSpPr/>
        <p:nvPr/>
      </p:nvGrpSpPr>
      <p:grpSpPr>
        <a:xfrm>
          <a:off x="0" y="0"/>
          <a:ext cx="0" cy="0"/>
          <a:chOff x="0" y="0"/>
          <a:chExt cx="0" cy="0"/>
        </a:xfrm>
      </p:grpSpPr>
      <p:sp>
        <p:nvSpPr>
          <p:cNvPr id="19" name="Text Placeholder 18"/>
          <p:cNvSpPr>
            <a:spLocks noGrp="1"/>
          </p:cNvSpPr>
          <p:nvPr>
            <p:ph type="body" sz="quarter" idx="13" hasCustomPrompt="1"/>
          </p:nvPr>
        </p:nvSpPr>
        <p:spPr>
          <a:xfrm>
            <a:off x="827088" y="1268413"/>
            <a:ext cx="7777360" cy="3528739"/>
          </a:xfrm>
          <a:prstGeom prst="rect">
            <a:avLst/>
          </a:prstGeom>
        </p:spPr>
        <p:txBody>
          <a:bodyPr>
            <a:normAutofit/>
          </a:bodyPr>
          <a:lstStyle>
            <a:lvl1pPr marL="0" indent="0">
              <a:buFontTx/>
              <a:buNone/>
              <a:defRPr sz="4000" baseline="0"/>
            </a:lvl1pPr>
          </a:lstStyle>
          <a:p>
            <a:pPr lvl="0"/>
            <a:r>
              <a:rPr lang="en-GB" dirty="0" smtClean="0"/>
              <a:t>Some text</a:t>
            </a:r>
            <a:endParaRPr lang="en-GB" dirty="0"/>
          </a:p>
        </p:txBody>
      </p:sp>
      <p:pic>
        <p:nvPicPr>
          <p:cNvPr id="18" name="Picture 17"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3" name="Text Placeholder 12"/>
          <p:cNvSpPr>
            <a:spLocks noGrp="1"/>
          </p:cNvSpPr>
          <p:nvPr>
            <p:ph type="body" sz="quarter" idx="13" hasCustomPrompt="1"/>
          </p:nvPr>
        </p:nvSpPr>
        <p:spPr>
          <a:xfrm>
            <a:off x="827584" y="1556792"/>
            <a:ext cx="7561263" cy="576287"/>
          </a:xfrm>
          <a:prstGeom prst="rect">
            <a:avLst/>
          </a:prstGeom>
        </p:spPr>
        <p:txBody>
          <a:bodyPr/>
          <a:lstStyle>
            <a:lvl1pPr marL="0">
              <a:buFontTx/>
              <a:buNone/>
              <a:defRPr sz="3200">
                <a:solidFill>
                  <a:schemeClr val="accent3"/>
                </a:solidFill>
              </a:defRPr>
            </a:lvl1pPr>
            <a:lvl2pPr>
              <a:buFontTx/>
              <a:buNone/>
              <a:defRPr sz="2400"/>
            </a:lvl2pPr>
          </a:lstStyle>
          <a:p>
            <a:pPr lvl="0"/>
            <a:r>
              <a:rPr lang="en-US" dirty="0" smtClean="0"/>
              <a:t>Subheading</a:t>
            </a:r>
          </a:p>
        </p:txBody>
      </p:sp>
      <p:sp>
        <p:nvSpPr>
          <p:cNvPr id="15" name="Text Placeholder 14"/>
          <p:cNvSpPr>
            <a:spLocks noGrp="1"/>
          </p:cNvSpPr>
          <p:nvPr>
            <p:ph type="body" sz="quarter" idx="14" hasCustomPrompt="1"/>
          </p:nvPr>
        </p:nvSpPr>
        <p:spPr>
          <a:xfrm>
            <a:off x="827584" y="836712"/>
            <a:ext cx="7560840" cy="647700"/>
          </a:xfrm>
          <a:prstGeom prst="rect">
            <a:avLst/>
          </a:prstGeom>
        </p:spPr>
        <p:txBody>
          <a:bodyPr/>
          <a:lstStyle>
            <a:lvl1pPr marL="0">
              <a:buFontTx/>
              <a:buNone/>
              <a:defRPr sz="4000"/>
            </a:lvl1pPr>
          </a:lstStyle>
          <a:p>
            <a:pPr lvl="0"/>
            <a:r>
              <a:rPr lang="en-US" dirty="0" smtClean="0"/>
              <a:t>Heading</a:t>
            </a:r>
            <a:endParaRPr lang="en-GB" dirty="0"/>
          </a:p>
        </p:txBody>
      </p:sp>
      <p:sp>
        <p:nvSpPr>
          <p:cNvPr id="17" name="Text Placeholder 16"/>
          <p:cNvSpPr>
            <a:spLocks noGrp="1"/>
          </p:cNvSpPr>
          <p:nvPr>
            <p:ph type="body" sz="quarter" idx="15" hasCustomPrompt="1"/>
          </p:nvPr>
        </p:nvSpPr>
        <p:spPr>
          <a:xfrm>
            <a:off x="827584" y="2132856"/>
            <a:ext cx="7559675" cy="3600450"/>
          </a:xfrm>
          <a:prstGeom prst="rect">
            <a:avLst/>
          </a:prstGeom>
        </p:spPr>
        <p:txBody>
          <a:bodyPr/>
          <a:lstStyle>
            <a:lvl1pPr marL="0" indent="0">
              <a:buFontTx/>
              <a:buNone/>
              <a:defRPr sz="2400"/>
            </a:lvl1pPr>
            <a:lvl2pPr>
              <a:buFontTx/>
              <a:buNone/>
              <a:defRPr/>
            </a:lvl2pPr>
            <a:lvl3pPr>
              <a:buFontTx/>
              <a:buNone/>
              <a:defRPr/>
            </a:lvl3pPr>
            <a:lvl4pPr>
              <a:buFontTx/>
              <a:buNone/>
              <a:defRPr/>
            </a:lvl4pPr>
            <a:lvl5pPr>
              <a:buFontTx/>
              <a:buNone/>
              <a:defRPr/>
            </a:lvl5pPr>
          </a:lstStyle>
          <a:p>
            <a:pPr lvl="0"/>
            <a:r>
              <a:rPr lang="en-US" dirty="0" smtClean="0"/>
              <a:t>Body</a:t>
            </a:r>
          </a:p>
          <a:p>
            <a:pPr lvl="0"/>
            <a:endParaRPr lang="en-US" dirty="0" smtClean="0"/>
          </a:p>
          <a:p>
            <a:pPr lvl="0"/>
            <a:endParaRPr lang="en-US" dirty="0" smtClean="0"/>
          </a:p>
        </p:txBody>
      </p:sp>
      <p:pic>
        <p:nvPicPr>
          <p:cNvPr id="22" name="Picture 21"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 text">
    <p:spTree>
      <p:nvGrpSpPr>
        <p:cNvPr id="1" name=""/>
        <p:cNvGrpSpPr/>
        <p:nvPr/>
      </p:nvGrpSpPr>
      <p:grpSpPr>
        <a:xfrm>
          <a:off x="0" y="0"/>
          <a:ext cx="0" cy="0"/>
          <a:chOff x="0" y="0"/>
          <a:chExt cx="0" cy="0"/>
        </a:xfrm>
      </p:grpSpPr>
      <p:sp>
        <p:nvSpPr>
          <p:cNvPr id="15" name="Text Placeholder 14"/>
          <p:cNvSpPr>
            <a:spLocks noGrp="1"/>
          </p:cNvSpPr>
          <p:nvPr>
            <p:ph type="body" sz="quarter" idx="14" hasCustomPrompt="1"/>
          </p:nvPr>
        </p:nvSpPr>
        <p:spPr>
          <a:xfrm>
            <a:off x="827584" y="836712"/>
            <a:ext cx="7632848" cy="647700"/>
          </a:xfrm>
          <a:prstGeom prst="rect">
            <a:avLst/>
          </a:prstGeom>
        </p:spPr>
        <p:txBody>
          <a:bodyPr/>
          <a:lstStyle>
            <a:lvl1pPr marL="0">
              <a:buFontTx/>
              <a:buNone/>
              <a:defRPr sz="4000"/>
            </a:lvl1pPr>
          </a:lstStyle>
          <a:p>
            <a:pPr lvl="0"/>
            <a:r>
              <a:rPr lang="en-US" dirty="0" smtClean="0"/>
              <a:t>Heading</a:t>
            </a:r>
            <a:endParaRPr lang="en-GB" dirty="0"/>
          </a:p>
        </p:txBody>
      </p:sp>
      <p:sp>
        <p:nvSpPr>
          <p:cNvPr id="17" name="Text Placeholder 16"/>
          <p:cNvSpPr>
            <a:spLocks noGrp="1"/>
          </p:cNvSpPr>
          <p:nvPr>
            <p:ph type="body" sz="quarter" idx="15" hasCustomPrompt="1"/>
          </p:nvPr>
        </p:nvSpPr>
        <p:spPr>
          <a:xfrm>
            <a:off x="827585" y="1484784"/>
            <a:ext cx="3744415" cy="4248522"/>
          </a:xfrm>
          <a:prstGeom prst="rect">
            <a:avLst/>
          </a:prstGeom>
        </p:spPr>
        <p:txBody>
          <a:bodyPr/>
          <a:lstStyle>
            <a:lvl1pPr marL="0" indent="0">
              <a:buFontTx/>
              <a:buNone/>
              <a:defRPr sz="2400"/>
            </a:lvl1pPr>
            <a:lvl2pPr>
              <a:buFontTx/>
              <a:buNone/>
              <a:defRPr/>
            </a:lvl2pPr>
            <a:lvl3pPr>
              <a:buFontTx/>
              <a:buNone/>
              <a:defRPr/>
            </a:lvl3pPr>
            <a:lvl4pPr>
              <a:buFontTx/>
              <a:buNone/>
              <a:defRPr/>
            </a:lvl4pPr>
            <a:lvl5pPr>
              <a:buFontTx/>
              <a:buNone/>
              <a:defRPr/>
            </a:lvl5pPr>
          </a:lstStyle>
          <a:p>
            <a:pPr lvl="0"/>
            <a:r>
              <a:rPr lang="en-US" dirty="0" smtClean="0"/>
              <a:t>Body</a:t>
            </a:r>
          </a:p>
          <a:p>
            <a:pPr lvl="0"/>
            <a:endParaRPr lang="en-US" dirty="0" smtClean="0"/>
          </a:p>
          <a:p>
            <a:pPr lvl="0"/>
            <a:endParaRPr lang="en-US" dirty="0" smtClean="0"/>
          </a:p>
        </p:txBody>
      </p:sp>
      <p:pic>
        <p:nvPicPr>
          <p:cNvPr id="22" name="Picture 21"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
        <p:nvSpPr>
          <p:cNvPr id="6" name="Text Placeholder 16"/>
          <p:cNvSpPr>
            <a:spLocks noGrp="1"/>
          </p:cNvSpPr>
          <p:nvPr>
            <p:ph type="body" sz="quarter" idx="16" hasCustomPrompt="1"/>
          </p:nvPr>
        </p:nvSpPr>
        <p:spPr>
          <a:xfrm>
            <a:off x="4716016" y="1484784"/>
            <a:ext cx="3744416" cy="4248522"/>
          </a:xfrm>
          <a:prstGeom prst="rect">
            <a:avLst/>
          </a:prstGeom>
        </p:spPr>
        <p:txBody>
          <a:bodyPr/>
          <a:lstStyle>
            <a:lvl1pPr marL="0" indent="0">
              <a:buFontTx/>
              <a:buNone/>
              <a:defRPr sz="2400"/>
            </a:lvl1pPr>
            <a:lvl2pPr>
              <a:buFontTx/>
              <a:buNone/>
              <a:defRPr/>
            </a:lvl2pPr>
            <a:lvl3pPr>
              <a:buFontTx/>
              <a:buNone/>
              <a:defRPr/>
            </a:lvl3pPr>
            <a:lvl4pPr>
              <a:buFontTx/>
              <a:buNone/>
              <a:defRPr/>
            </a:lvl4pPr>
            <a:lvl5pPr>
              <a:buFontTx/>
              <a:buNone/>
              <a:defRPr/>
            </a:lvl5pPr>
          </a:lstStyle>
          <a:p>
            <a:pPr lvl="0"/>
            <a:r>
              <a:rPr lang="en-US" dirty="0" smtClean="0"/>
              <a:t>Body</a:t>
            </a:r>
          </a:p>
          <a:p>
            <a:pPr lvl="0"/>
            <a:endParaRPr lang="en-US" dirty="0" smtClean="0"/>
          </a:p>
          <a:p>
            <a:pPr lvl="0"/>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14" name="Content Placeholder 13"/>
          <p:cNvSpPr>
            <a:spLocks noGrp="1"/>
          </p:cNvSpPr>
          <p:nvPr>
            <p:ph sz="quarter" idx="15" hasCustomPrompt="1"/>
          </p:nvPr>
        </p:nvSpPr>
        <p:spPr>
          <a:xfrm>
            <a:off x="827088" y="1556791"/>
            <a:ext cx="7561336" cy="4175671"/>
          </a:xfrm>
          <a:prstGeom prst="rect">
            <a:avLst/>
          </a:prstGeom>
        </p:spPr>
        <p:txBody>
          <a:bodyPr/>
          <a:lstStyle>
            <a:lvl1pPr>
              <a:defRPr/>
            </a:lvl1pPr>
            <a:lvl2pPr>
              <a:buFont typeface="Wingdings" pitchFamily="2" charset="2"/>
              <a:buChar char="§"/>
              <a:defRPr sz="2400"/>
            </a:lvl2pPr>
            <a:lvl3pPr>
              <a:defRPr sz="2000"/>
            </a:lvl3pPr>
            <a:lvl4pPr>
              <a:buFont typeface="Wingdings" pitchFamily="2" charset="2"/>
              <a:buChar char="§"/>
              <a:defRPr sz="1800"/>
            </a:lvl4pPr>
          </a:lstStyle>
          <a:p>
            <a:pPr lvl="0"/>
            <a:r>
              <a:rPr lang="en-US" dirty="0" smtClean="0"/>
              <a:t>Some bulleted text</a:t>
            </a:r>
          </a:p>
          <a:p>
            <a:pPr lvl="1"/>
            <a:r>
              <a:rPr lang="en-US" dirty="0" smtClean="0"/>
              <a:t>Second level</a:t>
            </a:r>
          </a:p>
          <a:p>
            <a:pPr lvl="2"/>
            <a:r>
              <a:rPr lang="en-US" dirty="0" smtClean="0"/>
              <a:t>Third level</a:t>
            </a:r>
          </a:p>
          <a:p>
            <a:pPr lvl="2"/>
            <a:endParaRPr lang="en-US" dirty="0" smtClean="0"/>
          </a:p>
        </p:txBody>
      </p:sp>
      <p:pic>
        <p:nvPicPr>
          <p:cNvPr id="24" name="Picture 23"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
        <p:nvSpPr>
          <p:cNvPr id="7" name="Text Placeholder 14"/>
          <p:cNvSpPr>
            <a:spLocks noGrp="1"/>
          </p:cNvSpPr>
          <p:nvPr>
            <p:ph type="body" sz="quarter" idx="14" hasCustomPrompt="1"/>
          </p:nvPr>
        </p:nvSpPr>
        <p:spPr>
          <a:xfrm>
            <a:off x="827584" y="836712"/>
            <a:ext cx="7560840" cy="720080"/>
          </a:xfrm>
          <a:prstGeom prst="rect">
            <a:avLst/>
          </a:prstGeom>
        </p:spPr>
        <p:txBody>
          <a:bodyPr/>
          <a:lstStyle>
            <a:lvl1pPr marL="0" indent="0" algn="l">
              <a:buFontTx/>
              <a:buNone/>
              <a:defRPr sz="4000" baseline="0"/>
            </a:lvl1pPr>
            <a:lvl2pPr algn="l">
              <a:buFontTx/>
              <a:buNone/>
              <a:defRPr/>
            </a:lvl2pPr>
          </a:lstStyle>
          <a:p>
            <a:pPr lvl="0"/>
            <a:r>
              <a:rPr lang="en-US" dirty="0" smtClean="0"/>
              <a:t>Heading</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with text">
    <p:spTree>
      <p:nvGrpSpPr>
        <p:cNvPr id="1" name=""/>
        <p:cNvGrpSpPr/>
        <p:nvPr/>
      </p:nvGrpSpPr>
      <p:grpSpPr>
        <a:xfrm>
          <a:off x="0" y="0"/>
          <a:ext cx="0" cy="0"/>
          <a:chOff x="0" y="0"/>
          <a:chExt cx="0" cy="0"/>
        </a:xfrm>
      </p:grpSpPr>
      <p:sp>
        <p:nvSpPr>
          <p:cNvPr id="15" name="Text Placeholder 14"/>
          <p:cNvSpPr>
            <a:spLocks noGrp="1"/>
          </p:cNvSpPr>
          <p:nvPr>
            <p:ph type="body" sz="quarter" idx="14" hasCustomPrompt="1"/>
          </p:nvPr>
        </p:nvSpPr>
        <p:spPr>
          <a:xfrm>
            <a:off x="827584" y="836712"/>
            <a:ext cx="7560840" cy="720080"/>
          </a:xfrm>
          <a:prstGeom prst="rect">
            <a:avLst/>
          </a:prstGeom>
        </p:spPr>
        <p:txBody>
          <a:bodyPr/>
          <a:lstStyle>
            <a:lvl1pPr marL="0" indent="0" algn="l">
              <a:buFontTx/>
              <a:buNone/>
              <a:defRPr sz="4000" baseline="0"/>
            </a:lvl1pPr>
            <a:lvl2pPr algn="l">
              <a:buFontTx/>
              <a:buNone/>
              <a:defRPr/>
            </a:lvl2pPr>
          </a:lstStyle>
          <a:p>
            <a:pPr lvl="0"/>
            <a:r>
              <a:rPr lang="en-US" dirty="0" smtClean="0"/>
              <a:t>Here is some data</a:t>
            </a:r>
            <a:endParaRPr lang="en-GB" dirty="0"/>
          </a:p>
        </p:txBody>
      </p:sp>
      <p:sp>
        <p:nvSpPr>
          <p:cNvPr id="14" name="Chart Placeholder 13"/>
          <p:cNvSpPr>
            <a:spLocks noGrp="1"/>
          </p:cNvSpPr>
          <p:nvPr>
            <p:ph type="chart" sz="quarter" idx="15"/>
          </p:nvPr>
        </p:nvSpPr>
        <p:spPr>
          <a:xfrm>
            <a:off x="827088" y="1628775"/>
            <a:ext cx="5041056" cy="3960813"/>
          </a:xfrm>
          <a:prstGeom prst="rect">
            <a:avLst/>
          </a:prstGeom>
        </p:spPr>
        <p:txBody>
          <a:bodyPr/>
          <a:lstStyle>
            <a:lvl1pPr>
              <a:buFontTx/>
              <a:buNone/>
              <a:defRPr/>
            </a:lvl1pPr>
          </a:lstStyle>
          <a:p>
            <a:endParaRPr lang="en-GB" dirty="0"/>
          </a:p>
        </p:txBody>
      </p:sp>
      <p:sp>
        <p:nvSpPr>
          <p:cNvPr id="18" name="Text Placeholder 17"/>
          <p:cNvSpPr>
            <a:spLocks noGrp="1"/>
          </p:cNvSpPr>
          <p:nvPr>
            <p:ph type="body" sz="quarter" idx="16" hasCustomPrompt="1"/>
          </p:nvPr>
        </p:nvSpPr>
        <p:spPr>
          <a:xfrm>
            <a:off x="6012160" y="1628774"/>
            <a:ext cx="2376190" cy="3960465"/>
          </a:xfrm>
          <a:prstGeom prst="rect">
            <a:avLst/>
          </a:prstGeom>
        </p:spPr>
        <p:txBody>
          <a:bodyPr>
            <a:normAutofit/>
          </a:bodyPr>
          <a:lstStyle>
            <a:lvl1pPr marL="0" indent="0">
              <a:buNone/>
              <a:defRPr sz="2400" baseline="0"/>
            </a:lvl1pPr>
            <a:lvl2pPr indent="0">
              <a:buNone/>
              <a:defRPr sz="2400"/>
            </a:lvl2pPr>
            <a:lvl3pPr indent="0">
              <a:buNone/>
              <a:defRPr sz="2400"/>
            </a:lvl3pPr>
            <a:lvl4pPr indent="0">
              <a:buNone/>
              <a:defRPr sz="2400"/>
            </a:lvl4pPr>
            <a:lvl5pPr indent="0">
              <a:buNone/>
              <a:defRPr sz="2400"/>
            </a:lvl5pPr>
          </a:lstStyle>
          <a:p>
            <a:pPr lvl="0"/>
            <a:r>
              <a:rPr lang="en-GB" dirty="0" smtClean="0"/>
              <a:t>Here are some notes about this chart.</a:t>
            </a:r>
            <a:endParaRPr lang="en-GB" dirty="0"/>
          </a:p>
        </p:txBody>
      </p:sp>
      <p:pic>
        <p:nvPicPr>
          <p:cNvPr id="22" name="Picture 21"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e charts">
    <p:spTree>
      <p:nvGrpSpPr>
        <p:cNvPr id="1" name=""/>
        <p:cNvGrpSpPr/>
        <p:nvPr/>
      </p:nvGrpSpPr>
      <p:grpSpPr>
        <a:xfrm>
          <a:off x="0" y="0"/>
          <a:ext cx="0" cy="0"/>
          <a:chOff x="0" y="0"/>
          <a:chExt cx="0" cy="0"/>
        </a:xfrm>
      </p:grpSpPr>
      <p:sp>
        <p:nvSpPr>
          <p:cNvPr id="15" name="Text Placeholder 14"/>
          <p:cNvSpPr>
            <a:spLocks noGrp="1"/>
          </p:cNvSpPr>
          <p:nvPr>
            <p:ph type="body" sz="quarter" idx="14" hasCustomPrompt="1"/>
          </p:nvPr>
        </p:nvSpPr>
        <p:spPr>
          <a:xfrm>
            <a:off x="827584" y="836712"/>
            <a:ext cx="7560840" cy="720080"/>
          </a:xfrm>
          <a:prstGeom prst="rect">
            <a:avLst/>
          </a:prstGeom>
        </p:spPr>
        <p:txBody>
          <a:bodyPr/>
          <a:lstStyle>
            <a:lvl1pPr marL="0" indent="0" algn="l">
              <a:buFontTx/>
              <a:buNone/>
              <a:defRPr sz="4000" baseline="0"/>
            </a:lvl1pPr>
            <a:lvl2pPr algn="l">
              <a:buFontTx/>
              <a:buNone/>
              <a:defRPr/>
            </a:lvl2pPr>
          </a:lstStyle>
          <a:p>
            <a:pPr lvl="0"/>
            <a:r>
              <a:rPr lang="en-GB" dirty="0" smtClean="0"/>
              <a:t>Compare this data</a:t>
            </a:r>
            <a:endParaRPr lang="en-GB" dirty="0"/>
          </a:p>
        </p:txBody>
      </p:sp>
      <p:sp>
        <p:nvSpPr>
          <p:cNvPr id="14" name="Chart Placeholder 13"/>
          <p:cNvSpPr>
            <a:spLocks noGrp="1"/>
          </p:cNvSpPr>
          <p:nvPr>
            <p:ph type="chart" sz="quarter" idx="15"/>
          </p:nvPr>
        </p:nvSpPr>
        <p:spPr>
          <a:xfrm>
            <a:off x="827088" y="1628775"/>
            <a:ext cx="3744912" cy="3960813"/>
          </a:xfrm>
          <a:prstGeom prst="rect">
            <a:avLst/>
          </a:prstGeom>
        </p:spPr>
        <p:txBody>
          <a:bodyPr/>
          <a:lstStyle>
            <a:lvl1pPr>
              <a:buFontTx/>
              <a:buNone/>
              <a:defRPr/>
            </a:lvl1pPr>
          </a:lstStyle>
          <a:p>
            <a:endParaRPr lang="en-GB" dirty="0"/>
          </a:p>
        </p:txBody>
      </p:sp>
      <p:sp>
        <p:nvSpPr>
          <p:cNvPr id="12" name="Chart Placeholder 13"/>
          <p:cNvSpPr>
            <a:spLocks noGrp="1"/>
          </p:cNvSpPr>
          <p:nvPr>
            <p:ph type="chart" sz="quarter" idx="16"/>
          </p:nvPr>
        </p:nvSpPr>
        <p:spPr>
          <a:xfrm>
            <a:off x="4644008" y="1628800"/>
            <a:ext cx="3744912" cy="3960813"/>
          </a:xfrm>
          <a:prstGeom prst="rect">
            <a:avLst/>
          </a:prstGeom>
        </p:spPr>
        <p:txBody>
          <a:bodyPr/>
          <a:lstStyle>
            <a:lvl1pPr>
              <a:buFontTx/>
              <a:buNone/>
              <a:defRPr/>
            </a:lvl1pPr>
          </a:lstStyle>
          <a:p>
            <a:endParaRPr lang="en-GB" dirty="0"/>
          </a:p>
        </p:txBody>
      </p:sp>
      <p:pic>
        <p:nvPicPr>
          <p:cNvPr id="19" name="Picture 18"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ing with image and text">
    <p:spTree>
      <p:nvGrpSpPr>
        <p:cNvPr id="1" name=""/>
        <p:cNvGrpSpPr/>
        <p:nvPr/>
      </p:nvGrpSpPr>
      <p:grpSpPr>
        <a:xfrm>
          <a:off x="0" y="0"/>
          <a:ext cx="0" cy="0"/>
          <a:chOff x="0" y="0"/>
          <a:chExt cx="0" cy="0"/>
        </a:xfrm>
      </p:grpSpPr>
      <p:sp>
        <p:nvSpPr>
          <p:cNvPr id="15" name="Text Placeholder 14"/>
          <p:cNvSpPr>
            <a:spLocks noGrp="1"/>
          </p:cNvSpPr>
          <p:nvPr>
            <p:ph type="body" sz="quarter" idx="14" hasCustomPrompt="1"/>
          </p:nvPr>
        </p:nvSpPr>
        <p:spPr>
          <a:xfrm>
            <a:off x="827584" y="836712"/>
            <a:ext cx="7560840" cy="720080"/>
          </a:xfrm>
          <a:prstGeom prst="rect">
            <a:avLst/>
          </a:prstGeom>
        </p:spPr>
        <p:txBody>
          <a:bodyPr/>
          <a:lstStyle>
            <a:lvl1pPr marL="0" indent="0" algn="l">
              <a:buFontTx/>
              <a:buNone/>
              <a:defRPr sz="4000" baseline="0"/>
            </a:lvl1pPr>
            <a:lvl2pPr algn="l">
              <a:buFontTx/>
              <a:buNone/>
              <a:defRPr/>
            </a:lvl2pPr>
          </a:lstStyle>
          <a:p>
            <a:pPr lvl="0"/>
            <a:r>
              <a:rPr lang="en-US" dirty="0" smtClean="0"/>
              <a:t>Here is an image with text</a:t>
            </a:r>
            <a:endParaRPr lang="en-GB" dirty="0"/>
          </a:p>
        </p:txBody>
      </p:sp>
      <p:sp>
        <p:nvSpPr>
          <p:cNvPr id="18" name="Text Placeholder 17"/>
          <p:cNvSpPr>
            <a:spLocks noGrp="1"/>
          </p:cNvSpPr>
          <p:nvPr>
            <p:ph type="body" sz="quarter" idx="16" hasCustomPrompt="1"/>
          </p:nvPr>
        </p:nvSpPr>
        <p:spPr>
          <a:xfrm>
            <a:off x="827584" y="1628800"/>
            <a:ext cx="4464496" cy="3960465"/>
          </a:xfrm>
          <a:prstGeom prst="rect">
            <a:avLst/>
          </a:prstGeom>
        </p:spPr>
        <p:txBody>
          <a:bodyPr>
            <a:normAutofit/>
          </a:bodyPr>
          <a:lstStyle>
            <a:lvl1pPr marL="0" indent="0">
              <a:buNone/>
              <a:defRPr sz="2400" baseline="0"/>
            </a:lvl1pPr>
            <a:lvl2pPr indent="0">
              <a:buNone/>
              <a:defRPr sz="2400"/>
            </a:lvl2pPr>
            <a:lvl3pPr indent="0">
              <a:buNone/>
              <a:defRPr sz="2400"/>
            </a:lvl3pPr>
            <a:lvl4pPr indent="0">
              <a:buNone/>
              <a:defRPr sz="2400"/>
            </a:lvl4pPr>
            <a:lvl5pPr indent="0">
              <a:buNone/>
              <a:defRPr sz="2400"/>
            </a:lvl5pPr>
          </a:lstStyle>
          <a:p>
            <a:pPr lvl="0"/>
            <a:r>
              <a:rPr lang="en-GB" dirty="0" smtClean="0"/>
              <a:t>Here are some notes about this chart.</a:t>
            </a:r>
            <a:endParaRPr lang="en-GB" dirty="0"/>
          </a:p>
        </p:txBody>
      </p:sp>
      <p:sp>
        <p:nvSpPr>
          <p:cNvPr id="13" name="Picture Placeholder 12"/>
          <p:cNvSpPr>
            <a:spLocks noGrp="1"/>
          </p:cNvSpPr>
          <p:nvPr>
            <p:ph type="pic" sz="quarter" idx="17"/>
          </p:nvPr>
        </p:nvSpPr>
        <p:spPr>
          <a:xfrm>
            <a:off x="5364163" y="1628775"/>
            <a:ext cx="3024261" cy="3960813"/>
          </a:xfrm>
          <a:prstGeom prst="rect">
            <a:avLst/>
          </a:prstGeom>
        </p:spPr>
        <p:txBody>
          <a:bodyPr/>
          <a:lstStyle>
            <a:lvl1pPr>
              <a:buFontTx/>
              <a:buNone/>
              <a:defRPr/>
            </a:lvl1pPr>
          </a:lstStyle>
          <a:p>
            <a:endParaRPr lang="en-GB"/>
          </a:p>
        </p:txBody>
      </p:sp>
      <p:pic>
        <p:nvPicPr>
          <p:cNvPr id="24" name="Picture 23" descr="qaa_4 col.png"/>
          <p:cNvPicPr>
            <a:picLocks noChangeAspect="1"/>
          </p:cNvPicPr>
          <p:nvPr userDrawn="1"/>
        </p:nvPicPr>
        <p:blipFill>
          <a:blip r:embed="rId2" cstate="print"/>
          <a:stretch>
            <a:fillRect/>
          </a:stretch>
        </p:blipFill>
        <p:spPr>
          <a:xfrm>
            <a:off x="467544" y="6153375"/>
            <a:ext cx="1008112" cy="37196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70" r:id="rId2"/>
    <p:sldLayoutId id="2147483667" r:id="rId3"/>
    <p:sldLayoutId id="2147483651" r:id="rId4"/>
    <p:sldLayoutId id="2147483669" r:id="rId5"/>
    <p:sldLayoutId id="2147483665" r:id="rId6"/>
    <p:sldLayoutId id="2147483661" r:id="rId7"/>
    <p:sldLayoutId id="2147483662" r:id="rId8"/>
    <p:sldLayoutId id="2147483663" r:id="rId9"/>
    <p:sldLayoutId id="2147483668" r:id="rId10"/>
    <p:sldLayoutId id="2147483664" r:id="rId11"/>
    <p:sldLayoutId id="2147483666" r:id="rId12"/>
    <p:sldLayoutId id="2147483671" r:id="rId13"/>
    <p:sldLayoutId id="2147483672" r:id="rId14"/>
    <p:sldLayoutId id="2147483660" r:id="rId15"/>
    <p:sldLayoutId id="2147483676" r:id="rId16"/>
    <p:sldLayoutId id="2147483677" r:id="rId1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www.qaa.ac.uk/en/ReviewsAndReports/Pages/TNE-Caribbean-2014.aspx" TargetMode="External"/><Relationship Id="rId5" Type="http://schemas.openxmlformats.org/officeDocument/2006/relationships/image" Target="../media/image9.png"/><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 Id="rId3"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LightBlue.png"/>
          <p:cNvPicPr>
            <a:picLocks noGrp="1" noChangeAspect="1"/>
          </p:cNvPicPr>
          <p:nvPr>
            <p:ph type="pic" sz="quarter" idx="10"/>
          </p:nvPr>
        </p:nvPicPr>
        <p:blipFill>
          <a:blip r:embed="rId3" cstate="print"/>
          <a:stretch>
            <a:fillRect/>
          </a:stretch>
        </p:blipFill>
        <p:spPr>
          <a:xfrm>
            <a:off x="0" y="0"/>
            <a:ext cx="9144000" cy="6858000"/>
          </a:xfrm>
        </p:spPr>
      </p:pic>
      <p:sp>
        <p:nvSpPr>
          <p:cNvPr id="4" name="Text Placeholder 1"/>
          <p:cNvSpPr txBox="1">
            <a:spLocks/>
          </p:cNvSpPr>
          <p:nvPr/>
        </p:nvSpPr>
        <p:spPr>
          <a:xfrm>
            <a:off x="935348" y="2420888"/>
            <a:ext cx="7273304" cy="1728539"/>
          </a:xfrm>
          <a:prstGeom prst="rect">
            <a:avLst/>
          </a:prstGeom>
        </p:spPr>
        <p:txBody>
          <a:bodyPr>
            <a:normAutofit lnSpcReduction="10000"/>
          </a:bodyPr>
          <a:lstStyle/>
          <a:p>
            <a:r>
              <a:rPr lang="en-GB" sz="5400" dirty="0" smtClean="0">
                <a:solidFill>
                  <a:schemeClr val="bg1"/>
                </a:solidFill>
              </a:rPr>
              <a:t>Review of UK TNE in the Caribbean	</a:t>
            </a:r>
            <a:endParaRPr lang="en-GB" sz="54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LightBlueBottom.png"/>
          <p:cNvPicPr>
            <a:picLocks noChangeAspect="1"/>
          </p:cNvPicPr>
          <p:nvPr/>
        </p:nvPicPr>
        <p:blipFill>
          <a:blip r:embed="rId3" cstate="print"/>
          <a:stretch>
            <a:fillRect/>
          </a:stretch>
        </p:blipFill>
        <p:spPr>
          <a:xfrm>
            <a:off x="0" y="0"/>
            <a:ext cx="9144000" cy="6858000"/>
          </a:xfrm>
          <a:prstGeom prst="rect">
            <a:avLst/>
          </a:prstGeom>
        </p:spPr>
      </p:pic>
      <p:sp>
        <p:nvSpPr>
          <p:cNvPr id="12" name="Text Placeholder 11"/>
          <p:cNvSpPr>
            <a:spLocks noGrp="1"/>
          </p:cNvSpPr>
          <p:nvPr>
            <p:ph type="body" sz="quarter" idx="13"/>
          </p:nvPr>
        </p:nvSpPr>
        <p:spPr>
          <a:xfrm>
            <a:off x="827584" y="836712"/>
            <a:ext cx="7561263" cy="576287"/>
          </a:xfrm>
        </p:spPr>
        <p:txBody>
          <a:bodyPr/>
          <a:lstStyle/>
          <a:p>
            <a:r>
              <a:rPr lang="en-GB" dirty="0" smtClean="0"/>
              <a:t>Key findings</a:t>
            </a:r>
            <a:endParaRPr lang="en-GB" dirty="0"/>
          </a:p>
        </p:txBody>
      </p:sp>
      <p:sp>
        <p:nvSpPr>
          <p:cNvPr id="14" name="Text Placeholder 13"/>
          <p:cNvSpPr>
            <a:spLocks noGrp="1"/>
          </p:cNvSpPr>
          <p:nvPr>
            <p:ph type="body" sz="quarter" idx="15"/>
          </p:nvPr>
        </p:nvSpPr>
        <p:spPr>
          <a:xfrm>
            <a:off x="827584" y="1700808"/>
            <a:ext cx="7848872" cy="4392488"/>
          </a:xfrm>
        </p:spPr>
        <p:txBody>
          <a:bodyPr/>
          <a:lstStyle/>
          <a:p>
            <a:pPr marL="457200" indent="-457200">
              <a:spcBef>
                <a:spcPts val="672"/>
              </a:spcBef>
              <a:spcAft>
                <a:spcPts val="1800"/>
              </a:spcAft>
              <a:buFont typeface="Arial" pitchFamily="34" charset="0"/>
              <a:buChar char="•"/>
            </a:pPr>
            <a:r>
              <a:rPr lang="en-US" sz="2800" dirty="0" smtClean="0"/>
              <a:t>Student support</a:t>
            </a:r>
          </a:p>
          <a:p>
            <a:pPr marL="457200" indent="-457200">
              <a:spcBef>
                <a:spcPts val="672"/>
              </a:spcBef>
              <a:spcAft>
                <a:spcPts val="1800"/>
              </a:spcAft>
              <a:buFont typeface="Arial" pitchFamily="34" charset="0"/>
              <a:buChar char="•"/>
            </a:pPr>
            <a:r>
              <a:rPr lang="en-US" sz="2800" dirty="0" smtClean="0"/>
              <a:t>Top-up </a:t>
            </a:r>
            <a:r>
              <a:rPr lang="en-US" sz="2800" dirty="0" err="1" smtClean="0"/>
              <a:t>programmes</a:t>
            </a:r>
            <a:endParaRPr lang="en-US" sz="2800" dirty="0" smtClean="0"/>
          </a:p>
          <a:p>
            <a:pPr marL="457200" indent="-457200">
              <a:spcBef>
                <a:spcPts val="672"/>
              </a:spcBef>
              <a:spcAft>
                <a:spcPts val="1800"/>
              </a:spcAft>
              <a:buFont typeface="Arial" pitchFamily="34" charset="0"/>
              <a:buChar char="•"/>
            </a:pPr>
            <a:r>
              <a:rPr lang="en-US" sz="2800" dirty="0" smtClean="0"/>
              <a:t>Staff development</a:t>
            </a:r>
            <a:endParaRPr lang="en-US" sz="2800" dirty="0"/>
          </a:p>
          <a:p>
            <a:pPr marL="457200" indent="-457200">
              <a:spcBef>
                <a:spcPts val="672"/>
              </a:spcBef>
              <a:spcAft>
                <a:spcPts val="1800"/>
              </a:spcAft>
              <a:buFont typeface="Arial" pitchFamily="34" charset="0"/>
              <a:buChar char="•"/>
            </a:pPr>
            <a:r>
              <a:rPr lang="en-GB" sz="2800" dirty="0" smtClean="0"/>
              <a:t>PSRB </a:t>
            </a:r>
            <a:r>
              <a:rPr lang="en-GB" sz="2800" dirty="0"/>
              <a:t>engagement</a:t>
            </a:r>
          </a:p>
          <a:p>
            <a:pPr>
              <a:spcBef>
                <a:spcPts val="672"/>
              </a:spcBef>
              <a:spcAft>
                <a:spcPts val="1800"/>
              </a:spcAft>
            </a:pPr>
            <a:endParaRPr lang="en-US" sz="2800" dirty="0" smtClean="0"/>
          </a:p>
          <a:p>
            <a:pPr marL="457200" indent="-457200">
              <a:spcBef>
                <a:spcPts val="672"/>
              </a:spcBef>
              <a:spcAft>
                <a:spcPts val="1800"/>
              </a:spcAft>
              <a:buFont typeface="Arial" pitchFamily="34" charset="0"/>
              <a:buChar char="•"/>
            </a:pPr>
            <a:endParaRPr lang="en-US" dirty="0" smtClean="0"/>
          </a:p>
          <a:p>
            <a:pPr marL="457200" indent="-457200">
              <a:spcBef>
                <a:spcPts val="672"/>
              </a:spcBef>
              <a:spcAft>
                <a:spcPts val="1800"/>
              </a:spcAft>
              <a:buFont typeface="Arial" pitchFamily="34" charset="0"/>
              <a:buChar char="•"/>
            </a:pPr>
            <a:endParaRPr lang="en-GB" sz="2800" dirty="0" smtClean="0"/>
          </a:p>
          <a:p>
            <a:endParaRPr lang="en-GB" dirty="0"/>
          </a:p>
        </p:txBody>
      </p:sp>
    </p:spTree>
    <p:extLst>
      <p:ext uri="{BB962C8B-B14F-4D97-AF65-F5344CB8AC3E}">
        <p14:creationId xmlns:p14="http://schemas.microsoft.com/office/powerpoint/2010/main" val="22955141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LightBlueBottom.png"/>
          <p:cNvPicPr>
            <a:picLocks noChangeAspect="1"/>
          </p:cNvPicPr>
          <p:nvPr/>
        </p:nvPicPr>
        <p:blipFill>
          <a:blip r:embed="rId3" cstate="print"/>
          <a:stretch>
            <a:fillRect/>
          </a:stretch>
        </p:blipFill>
        <p:spPr>
          <a:xfrm>
            <a:off x="0" y="0"/>
            <a:ext cx="9144000" cy="6858000"/>
          </a:xfrm>
          <a:prstGeom prst="rect">
            <a:avLst/>
          </a:prstGeom>
        </p:spPr>
      </p:pic>
      <p:sp>
        <p:nvSpPr>
          <p:cNvPr id="12" name="Text Placeholder 11"/>
          <p:cNvSpPr>
            <a:spLocks noGrp="1"/>
          </p:cNvSpPr>
          <p:nvPr>
            <p:ph type="body" sz="quarter" idx="13"/>
          </p:nvPr>
        </p:nvSpPr>
        <p:spPr>
          <a:xfrm>
            <a:off x="827584" y="836712"/>
            <a:ext cx="7561263" cy="576287"/>
          </a:xfrm>
        </p:spPr>
        <p:txBody>
          <a:bodyPr/>
          <a:lstStyle/>
          <a:p>
            <a:r>
              <a:rPr lang="en-GB" dirty="0" smtClean="0"/>
              <a:t>Key findings</a:t>
            </a:r>
            <a:endParaRPr lang="en-GB" dirty="0"/>
          </a:p>
        </p:txBody>
      </p:sp>
      <p:sp>
        <p:nvSpPr>
          <p:cNvPr id="14" name="Text Placeholder 13"/>
          <p:cNvSpPr>
            <a:spLocks noGrp="1"/>
          </p:cNvSpPr>
          <p:nvPr>
            <p:ph type="body" sz="quarter" idx="15"/>
          </p:nvPr>
        </p:nvSpPr>
        <p:spPr>
          <a:xfrm>
            <a:off x="827584" y="1700808"/>
            <a:ext cx="7848872" cy="4680520"/>
          </a:xfrm>
        </p:spPr>
        <p:txBody>
          <a:bodyPr/>
          <a:lstStyle/>
          <a:p>
            <a:pPr marL="457200" indent="-457200">
              <a:spcBef>
                <a:spcPts val="672"/>
              </a:spcBef>
              <a:spcAft>
                <a:spcPts val="1800"/>
              </a:spcAft>
              <a:buFont typeface="Arial" pitchFamily="34" charset="0"/>
              <a:buChar char="•"/>
            </a:pPr>
            <a:r>
              <a:rPr lang="en-GB" dirty="0" smtClean="0"/>
              <a:t>Localisation </a:t>
            </a:r>
            <a:r>
              <a:rPr lang="en-GB" dirty="0"/>
              <a:t>of a global </a:t>
            </a:r>
            <a:r>
              <a:rPr lang="en-GB" dirty="0" smtClean="0"/>
              <a:t>curriculum</a:t>
            </a:r>
          </a:p>
          <a:p>
            <a:pPr marL="457200" indent="-457200">
              <a:spcBef>
                <a:spcPts val="672"/>
              </a:spcBef>
              <a:spcAft>
                <a:spcPts val="1800"/>
              </a:spcAft>
              <a:buFont typeface="Arial" pitchFamily="34" charset="0"/>
              <a:buChar char="•"/>
            </a:pPr>
            <a:r>
              <a:rPr lang="en-GB" dirty="0"/>
              <a:t>Changing approaches to managing </a:t>
            </a:r>
            <a:r>
              <a:rPr lang="en-GB" dirty="0" smtClean="0"/>
              <a:t>TNE</a:t>
            </a:r>
          </a:p>
          <a:p>
            <a:pPr marL="457200" indent="-457200">
              <a:spcBef>
                <a:spcPts val="672"/>
              </a:spcBef>
              <a:spcAft>
                <a:spcPts val="1800"/>
              </a:spcAft>
              <a:buFont typeface="Arial" pitchFamily="34" charset="0"/>
              <a:buChar char="•"/>
            </a:pPr>
            <a:r>
              <a:rPr lang="en-US" dirty="0"/>
              <a:t>Challenges in data management</a:t>
            </a:r>
          </a:p>
          <a:p>
            <a:pPr marL="457200" indent="-457200">
              <a:spcBef>
                <a:spcPts val="672"/>
              </a:spcBef>
              <a:spcAft>
                <a:spcPts val="1800"/>
              </a:spcAft>
              <a:buFont typeface="Arial" pitchFamily="34" charset="0"/>
              <a:buChar char="•"/>
            </a:pPr>
            <a:r>
              <a:rPr lang="en-GB" dirty="0" smtClean="0"/>
              <a:t>Student employability</a:t>
            </a:r>
          </a:p>
          <a:p>
            <a:pPr marL="457200" indent="-457200">
              <a:spcBef>
                <a:spcPts val="672"/>
              </a:spcBef>
              <a:spcAft>
                <a:spcPts val="1800"/>
              </a:spcAft>
              <a:buFont typeface="Arial" pitchFamily="34" charset="0"/>
              <a:buChar char="•"/>
            </a:pPr>
            <a:r>
              <a:rPr lang="en-GB" dirty="0" smtClean="0"/>
              <a:t>Similarities </a:t>
            </a:r>
            <a:r>
              <a:rPr lang="en-GB" dirty="0"/>
              <a:t>between the British and Trinidadian education systems</a:t>
            </a:r>
          </a:p>
          <a:p>
            <a:endParaRPr lang="en-GB" dirty="0"/>
          </a:p>
        </p:txBody>
      </p:sp>
    </p:spTree>
    <p:extLst>
      <p:ext uri="{BB962C8B-B14F-4D97-AF65-F5344CB8AC3E}">
        <p14:creationId xmlns:p14="http://schemas.microsoft.com/office/powerpoint/2010/main" val="229551411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LightBlueBottom.png"/>
          <p:cNvPicPr>
            <a:picLocks noChangeAspect="1"/>
          </p:cNvPicPr>
          <p:nvPr/>
        </p:nvPicPr>
        <p:blipFill>
          <a:blip r:embed="rId3" cstate="print"/>
          <a:stretch>
            <a:fillRect/>
          </a:stretch>
        </p:blipFill>
        <p:spPr>
          <a:xfrm>
            <a:off x="0" y="0"/>
            <a:ext cx="9144000" cy="6858000"/>
          </a:xfrm>
          <a:prstGeom prst="rect">
            <a:avLst/>
          </a:prstGeom>
        </p:spPr>
      </p:pic>
      <p:sp>
        <p:nvSpPr>
          <p:cNvPr id="14" name="Text Placeholder 13"/>
          <p:cNvSpPr>
            <a:spLocks noGrp="1"/>
          </p:cNvSpPr>
          <p:nvPr>
            <p:ph type="body" sz="quarter" idx="15"/>
          </p:nvPr>
        </p:nvSpPr>
        <p:spPr>
          <a:xfrm>
            <a:off x="3910053" y="1249181"/>
            <a:ext cx="4968085" cy="4368057"/>
          </a:xfrm>
        </p:spPr>
        <p:txBody>
          <a:bodyPr/>
          <a:lstStyle/>
          <a:p>
            <a:r>
              <a:rPr lang="en-GB" dirty="0" smtClean="0"/>
              <a:t>Reports are available to view at:</a:t>
            </a:r>
          </a:p>
          <a:p>
            <a:endParaRPr lang="en-GB" dirty="0"/>
          </a:p>
          <a:p>
            <a:r>
              <a:rPr lang="en-GB" dirty="0">
                <a:hlinkClick r:id="rId4"/>
              </a:rPr>
              <a:t>http://</a:t>
            </a:r>
            <a:r>
              <a:rPr lang="en-GB" dirty="0" smtClean="0">
                <a:hlinkClick r:id="rId4"/>
              </a:rPr>
              <a:t>www.qaa.ac.uk/en/ReviewsAndReports/Pages/TNE-Caribbean-2014.aspx</a:t>
            </a:r>
            <a:endParaRPr lang="en-GB" dirty="0" smtClean="0"/>
          </a:p>
          <a:p>
            <a:endParaRPr lang="en-GB" dirty="0" smtClean="0"/>
          </a:p>
          <a:p>
            <a:endParaRPr lang="en-GB" dirty="0"/>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3709" y="1244971"/>
            <a:ext cx="3096344" cy="4368057"/>
          </a:xfrm>
          <a:prstGeom prst="rect">
            <a:avLst/>
          </a:prstGeom>
        </p:spPr>
      </p:pic>
    </p:spTree>
    <p:extLst>
      <p:ext uri="{BB962C8B-B14F-4D97-AF65-F5344CB8AC3E}">
        <p14:creationId xmlns:p14="http://schemas.microsoft.com/office/powerpoint/2010/main" val="255397583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styler\Desktop\Capture.PNG"/>
          <p:cNvPicPr>
            <a:picLocks noChangeAspect="1" noChangeArrowheads="1"/>
          </p:cNvPicPr>
          <p:nvPr/>
        </p:nvPicPr>
        <p:blipFill>
          <a:blip r:embed="rId3" cstate="print"/>
          <a:srcRect/>
          <a:stretch>
            <a:fillRect/>
          </a:stretch>
        </p:blipFill>
        <p:spPr bwMode="auto">
          <a:xfrm>
            <a:off x="467544" y="3789040"/>
            <a:ext cx="524630" cy="612068"/>
          </a:xfrm>
          <a:prstGeom prst="rect">
            <a:avLst/>
          </a:prstGeom>
          <a:noFill/>
        </p:spPr>
      </p:pic>
      <p:sp>
        <p:nvSpPr>
          <p:cNvPr id="6" name="Subtitle 2"/>
          <p:cNvSpPr txBox="1">
            <a:spLocks/>
          </p:cNvSpPr>
          <p:nvPr/>
        </p:nvSpPr>
        <p:spPr>
          <a:xfrm>
            <a:off x="395536" y="5229200"/>
            <a:ext cx="8352928" cy="576064"/>
          </a:xfrm>
          <a:prstGeom prst="rect">
            <a:avLst/>
          </a:prstGeom>
        </p:spPr>
        <p:txBody>
          <a:bodyPr vert="horz" lIns="91440" tIns="45720" rIns="91440" bIns="45720" rtlCol="0">
            <a:normAutofit/>
          </a:bodyPr>
          <a:lstStyle>
            <a:lvl1pPr>
              <a:buNone/>
              <a:defRPr baseline="0"/>
            </a:lvl1pPr>
          </a:lstStyle>
          <a:p>
            <a:pPr rtl="0"/>
            <a:r>
              <a:rPr lang="en-GB" sz="2000" kern="1200" baseline="30000" dirty="0" smtClean="0">
                <a:solidFill>
                  <a:schemeClr val="tx1"/>
                </a:solidFill>
                <a:latin typeface="+mn-lt"/>
                <a:ea typeface="+mn-ea"/>
                <a:cs typeface="+mn-cs"/>
              </a:rPr>
              <a:t>Registered charity numbers 1062746 and SC037786</a:t>
            </a:r>
            <a:endParaRPr kumimoji="0" lang="en-GB" sz="2000" b="0" i="0" u="none" strike="noStrike" kern="1200" cap="none" spc="0" normalizeH="0" baseline="0" noProof="0" dirty="0">
              <a:ln>
                <a:noFill/>
              </a:ln>
              <a:solidFill>
                <a:schemeClr val="tx1"/>
              </a:solidFill>
              <a:effectLst/>
              <a:uLnTx/>
              <a:uFillTx/>
              <a:latin typeface="+mn-lt"/>
              <a:ea typeface="+mn-ea"/>
              <a:cs typeface="Arial" pitchFamily="34" charset="0"/>
            </a:endParaRPr>
          </a:p>
        </p:txBody>
      </p:sp>
      <p:sp>
        <p:nvSpPr>
          <p:cNvPr id="7" name="Subtitle 2"/>
          <p:cNvSpPr txBox="1">
            <a:spLocks/>
          </p:cNvSpPr>
          <p:nvPr/>
        </p:nvSpPr>
        <p:spPr>
          <a:xfrm>
            <a:off x="1115616" y="3356992"/>
            <a:ext cx="7920880" cy="1800200"/>
          </a:xfrm>
          <a:prstGeom prst="rect">
            <a:avLst/>
          </a:prstGeom>
        </p:spPr>
        <p:txBody>
          <a:bodyPr vert="horz" lIns="91440" tIns="45720" rIns="91440" bIns="45720" rtlCol="0">
            <a:normAutofit/>
          </a:bodyPr>
          <a:lstStyle>
            <a:lvl1pPr>
              <a:buNone/>
              <a:defRPr baseline="0"/>
            </a:lvl1pPr>
          </a:lstStyle>
          <a:p>
            <a:pPr rtl="0"/>
            <a:endParaRPr lang="en-GB" sz="3200" kern="1200" baseline="30000" dirty="0" smtClean="0">
              <a:solidFill>
                <a:schemeClr val="tx1"/>
              </a:solidFill>
              <a:latin typeface="+mn-lt"/>
              <a:ea typeface="+mn-ea"/>
              <a:cs typeface="+mn-cs"/>
            </a:endParaRPr>
          </a:p>
          <a:p>
            <a:pPr rtl="0"/>
            <a:endParaRPr lang="en-GB" sz="3200" kern="1200" baseline="30000" dirty="0" smtClean="0">
              <a:solidFill>
                <a:schemeClr val="tx1"/>
              </a:solidFill>
              <a:latin typeface="+mn-lt"/>
              <a:ea typeface="+mn-ea"/>
              <a:cs typeface="+mn-cs"/>
            </a:endParaRPr>
          </a:p>
          <a:p>
            <a:pPr rtl="0"/>
            <a:r>
              <a:rPr lang="en-GB" sz="3200" kern="1200" baseline="30000" dirty="0" smtClean="0">
                <a:solidFill>
                  <a:schemeClr val="tx1"/>
                </a:solidFill>
                <a:latin typeface="+mn-lt"/>
                <a:ea typeface="+mn-ea"/>
                <a:cs typeface="+mn-cs"/>
              </a:rPr>
              <a:t>@QAAtweets</a:t>
            </a:r>
          </a:p>
          <a:p>
            <a:pPr rtl="0"/>
            <a:endParaRPr lang="en-GB" sz="3200" kern="1200" baseline="30000" dirty="0" smtClean="0">
              <a:solidFill>
                <a:schemeClr val="tx1"/>
              </a:solidFill>
              <a:latin typeface="+mn-lt"/>
              <a:ea typeface="+mn-ea"/>
              <a:cs typeface="+mn-cs"/>
            </a:endParaRPr>
          </a:p>
          <a:p>
            <a:pPr rtl="0"/>
            <a:r>
              <a:rPr lang="en-GB" sz="3200" kern="1200" baseline="30000" dirty="0" smtClean="0">
                <a:solidFill>
                  <a:schemeClr val="tx1"/>
                </a:solidFill>
                <a:latin typeface="+mn-lt"/>
                <a:ea typeface="+mn-ea"/>
                <a:cs typeface="+mn-cs"/>
              </a:rPr>
              <a:t>qaa.ac.uk</a:t>
            </a:r>
          </a:p>
        </p:txBody>
      </p:sp>
      <p:pic>
        <p:nvPicPr>
          <p:cNvPr id="10" name="Picture 9" descr="Call.png"/>
          <p:cNvPicPr>
            <a:picLocks noChangeAspect="1"/>
          </p:cNvPicPr>
          <p:nvPr/>
        </p:nvPicPr>
        <p:blipFill>
          <a:blip r:embed="rId4" cstate="print"/>
          <a:stretch>
            <a:fillRect/>
          </a:stretch>
        </p:blipFill>
        <p:spPr>
          <a:xfrm>
            <a:off x="467544" y="4437112"/>
            <a:ext cx="526926" cy="526926"/>
          </a:xfrm>
          <a:prstGeom prst="rect">
            <a:avLst/>
          </a:prstGeom>
        </p:spPr>
      </p:pic>
      <p:sp>
        <p:nvSpPr>
          <p:cNvPr id="9" name="Text Placeholder 2"/>
          <p:cNvSpPr>
            <a:spLocks noGrp="1"/>
          </p:cNvSpPr>
          <p:nvPr>
            <p:ph type="body" sz="quarter" idx="14"/>
          </p:nvPr>
        </p:nvSpPr>
        <p:spPr>
          <a:xfrm>
            <a:off x="467544" y="980728"/>
            <a:ext cx="7776864" cy="1152128"/>
          </a:xfrm>
        </p:spPr>
        <p:txBody>
          <a:bodyPr>
            <a:noAutofit/>
          </a:bodyPr>
          <a:lstStyle/>
          <a:p>
            <a:r>
              <a:rPr lang="en-GB" altLang="en-US" sz="2000" dirty="0" smtClean="0">
                <a:solidFill>
                  <a:schemeClr val="accent2"/>
                </a:solidFill>
                <a:cs typeface="Arial" charset="0"/>
              </a:rPr>
              <a:t>Dr Stephen Jackson</a:t>
            </a:r>
          </a:p>
          <a:p>
            <a:r>
              <a:rPr lang="en-GB" altLang="en-US" sz="2000" dirty="0" smtClean="0">
                <a:solidFill>
                  <a:schemeClr val="accent2"/>
                </a:solidFill>
                <a:cs typeface="Arial" charset="0"/>
              </a:rPr>
              <a:t>Associate Director International</a:t>
            </a:r>
          </a:p>
          <a:p>
            <a:r>
              <a:rPr lang="en-GB" altLang="en-US" sz="2000" dirty="0" smtClean="0">
                <a:solidFill>
                  <a:schemeClr val="accent2"/>
                </a:solidFill>
                <a:cs typeface="Arial" charset="0"/>
              </a:rPr>
              <a:t>Quality Assurance Agency for Higher Education, UK</a:t>
            </a:r>
            <a:endParaRPr lang="en-GB" altLang="en-US" sz="2000" dirty="0">
              <a:solidFill>
                <a:schemeClr val="accent2"/>
              </a:solidFill>
            </a:endParaRPr>
          </a:p>
        </p:txBody>
      </p:sp>
    </p:spTree>
    <p:extLst>
      <p:ext uri="{BB962C8B-B14F-4D97-AF65-F5344CB8AC3E}">
        <p14:creationId xmlns:p14="http://schemas.microsoft.com/office/powerpoint/2010/main" val="2888161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LightBlueBottom.png"/>
          <p:cNvPicPr>
            <a:picLocks noChangeAspect="1"/>
          </p:cNvPicPr>
          <p:nvPr/>
        </p:nvPicPr>
        <p:blipFill>
          <a:blip r:embed="rId3" cstate="print"/>
          <a:stretch>
            <a:fillRect/>
          </a:stretch>
        </p:blipFill>
        <p:spPr>
          <a:xfrm>
            <a:off x="0" y="0"/>
            <a:ext cx="9144000" cy="6858000"/>
          </a:xfrm>
          <a:prstGeom prst="rect">
            <a:avLst/>
          </a:prstGeom>
        </p:spPr>
      </p:pic>
      <p:sp>
        <p:nvSpPr>
          <p:cNvPr id="12" name="Text Placeholder 11"/>
          <p:cNvSpPr>
            <a:spLocks noGrp="1"/>
          </p:cNvSpPr>
          <p:nvPr>
            <p:ph type="body" sz="quarter" idx="13"/>
          </p:nvPr>
        </p:nvSpPr>
        <p:spPr>
          <a:xfrm>
            <a:off x="827584" y="836712"/>
            <a:ext cx="7561263" cy="576287"/>
          </a:xfrm>
        </p:spPr>
        <p:txBody>
          <a:bodyPr/>
          <a:lstStyle/>
          <a:p>
            <a:r>
              <a:rPr lang="en-GB" dirty="0" smtClean="0"/>
              <a:t>Outline</a:t>
            </a:r>
            <a:endParaRPr lang="en-GB" dirty="0"/>
          </a:p>
        </p:txBody>
      </p:sp>
      <p:sp>
        <p:nvSpPr>
          <p:cNvPr id="14" name="Text Placeholder 13"/>
          <p:cNvSpPr>
            <a:spLocks noGrp="1"/>
          </p:cNvSpPr>
          <p:nvPr>
            <p:ph type="body" sz="quarter" idx="15"/>
          </p:nvPr>
        </p:nvSpPr>
        <p:spPr>
          <a:xfrm>
            <a:off x="827584" y="1700808"/>
            <a:ext cx="7848872" cy="4032498"/>
          </a:xfrm>
        </p:spPr>
        <p:txBody>
          <a:bodyPr/>
          <a:lstStyle/>
          <a:p>
            <a:pPr marL="342900" indent="-342900">
              <a:buFont typeface="Arial"/>
              <a:buChar char="•"/>
            </a:pPr>
            <a:r>
              <a:rPr lang="en-GB" dirty="0" smtClean="0">
                <a:latin typeface="Arial" charset="0"/>
                <a:ea typeface="ＭＳ Ｐゴシック" pitchFamily="34" charset="-128"/>
                <a:cs typeface="Arial" charset="0"/>
              </a:rPr>
              <a:t>What we do</a:t>
            </a:r>
          </a:p>
          <a:p>
            <a:pPr marL="342900" indent="-342900">
              <a:buFont typeface="Arial"/>
              <a:buChar char="•"/>
            </a:pPr>
            <a:r>
              <a:rPr lang="en-GB" dirty="0" smtClean="0">
                <a:latin typeface="Arial" charset="0"/>
                <a:ea typeface="ＭＳ Ｐゴシック" pitchFamily="34" charset="-128"/>
                <a:cs typeface="Arial" charset="0"/>
              </a:rPr>
              <a:t>How we do it</a:t>
            </a:r>
          </a:p>
          <a:p>
            <a:pPr marL="342900" indent="-342900">
              <a:buFont typeface="Arial"/>
              <a:buChar char="•"/>
            </a:pPr>
            <a:r>
              <a:rPr lang="en-GB" dirty="0" smtClean="0">
                <a:latin typeface="Arial" charset="0"/>
                <a:ea typeface="ＭＳ Ｐゴシック" pitchFamily="34" charset="-128"/>
                <a:cs typeface="Arial" charset="0"/>
              </a:rPr>
              <a:t>Developments in UK TNE</a:t>
            </a:r>
          </a:p>
          <a:p>
            <a:pPr marL="342900" indent="-342900">
              <a:buFont typeface="Arial"/>
              <a:buChar char="•"/>
            </a:pPr>
            <a:r>
              <a:rPr lang="en-GB" dirty="0" smtClean="0">
                <a:latin typeface="Arial" charset="0"/>
                <a:ea typeface="ＭＳ Ｐゴシック" pitchFamily="34" charset="-128"/>
                <a:cs typeface="Arial" charset="0"/>
              </a:rPr>
              <a:t>Why the review of the Caribbean?</a:t>
            </a:r>
          </a:p>
          <a:p>
            <a:pPr marL="342900" indent="-342900">
              <a:buFont typeface="Arial"/>
              <a:buChar char="•"/>
            </a:pPr>
            <a:r>
              <a:rPr lang="en-GB" dirty="0" smtClean="0">
                <a:latin typeface="Arial" charset="0"/>
                <a:ea typeface="ＭＳ Ｐゴシック" pitchFamily="34" charset="-128"/>
                <a:cs typeface="Arial" charset="0"/>
              </a:rPr>
              <a:t>The review process</a:t>
            </a:r>
          </a:p>
          <a:p>
            <a:pPr marL="342900" indent="-342900">
              <a:buFont typeface="Arial"/>
              <a:buChar char="•"/>
            </a:pPr>
            <a:r>
              <a:rPr lang="en-GB" dirty="0" smtClean="0">
                <a:latin typeface="Arial" charset="0"/>
                <a:ea typeface="ＭＳ Ｐゴシック" pitchFamily="34" charset="-128"/>
                <a:cs typeface="Arial" charset="0"/>
              </a:rPr>
              <a:t>Key findings</a:t>
            </a:r>
          </a:p>
          <a:p>
            <a:pPr marL="342900" indent="-342900">
              <a:buFont typeface="Arial"/>
              <a:buChar char="•"/>
            </a:pPr>
            <a:endParaRPr lang="en-GB" dirty="0" smtClean="0">
              <a:latin typeface="Arial" charset="0"/>
              <a:ea typeface="ＭＳ Ｐゴシック" pitchFamily="34" charset="-128"/>
              <a:cs typeface="Arial" charset="0"/>
            </a:endParaRPr>
          </a:p>
          <a:p>
            <a:pPr marL="342900" indent="-342900">
              <a:buFont typeface="Arial"/>
              <a:buChar char="•"/>
            </a:pPr>
            <a:endParaRPr lang="en-GB" dirty="0" smtClean="0">
              <a:latin typeface="Arial" charset="0"/>
              <a:ea typeface="ＭＳ Ｐゴシック" pitchFamily="34" charset="-128"/>
              <a:cs typeface="Arial" charset="0"/>
            </a:endParaRPr>
          </a:p>
        </p:txBody>
      </p:sp>
    </p:spTree>
    <p:extLst>
      <p:ext uri="{BB962C8B-B14F-4D97-AF65-F5344CB8AC3E}">
        <p14:creationId xmlns:p14="http://schemas.microsoft.com/office/powerpoint/2010/main" val="22955141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LightBlueBottom.png"/>
          <p:cNvPicPr>
            <a:picLocks noChangeAspect="1"/>
          </p:cNvPicPr>
          <p:nvPr/>
        </p:nvPicPr>
        <p:blipFill>
          <a:blip r:embed="rId3" cstate="print"/>
          <a:stretch>
            <a:fillRect/>
          </a:stretch>
        </p:blipFill>
        <p:spPr>
          <a:xfrm>
            <a:off x="0" y="0"/>
            <a:ext cx="9144000" cy="6858000"/>
          </a:xfrm>
          <a:prstGeom prst="rect">
            <a:avLst/>
          </a:prstGeom>
        </p:spPr>
      </p:pic>
      <p:sp>
        <p:nvSpPr>
          <p:cNvPr id="12" name="Text Placeholder 11"/>
          <p:cNvSpPr>
            <a:spLocks noGrp="1"/>
          </p:cNvSpPr>
          <p:nvPr>
            <p:ph type="body" sz="quarter" idx="13"/>
          </p:nvPr>
        </p:nvSpPr>
        <p:spPr>
          <a:xfrm>
            <a:off x="827584" y="692696"/>
            <a:ext cx="7561263" cy="576287"/>
          </a:xfrm>
        </p:spPr>
        <p:txBody>
          <a:bodyPr/>
          <a:lstStyle/>
          <a:p>
            <a:r>
              <a:rPr lang="en-GB" dirty="0" smtClean="0"/>
              <a:t>QAA’s role in TNE</a:t>
            </a:r>
            <a:endParaRPr lang="en-GB" dirty="0"/>
          </a:p>
        </p:txBody>
      </p:sp>
      <p:sp>
        <p:nvSpPr>
          <p:cNvPr id="14" name="Text Placeholder 13"/>
          <p:cNvSpPr>
            <a:spLocks noGrp="1"/>
          </p:cNvSpPr>
          <p:nvPr>
            <p:ph type="body" sz="quarter" idx="15"/>
          </p:nvPr>
        </p:nvSpPr>
        <p:spPr>
          <a:xfrm>
            <a:off x="827584" y="1582057"/>
            <a:ext cx="7848872" cy="4151249"/>
          </a:xfrm>
        </p:spPr>
        <p:txBody>
          <a:bodyPr/>
          <a:lstStyle/>
          <a:p>
            <a:pPr marL="342900" indent="-342900">
              <a:buFont typeface="Arial"/>
              <a:buChar char="•"/>
            </a:pPr>
            <a:r>
              <a:rPr lang="en-US" dirty="0" smtClean="0"/>
              <a:t>QAA is an independent body entrusted with monitoring, and advising on standards and quality in UK higher education wherever delivered</a:t>
            </a:r>
          </a:p>
          <a:p>
            <a:pPr marL="285750" indent="-285750">
              <a:buFont typeface="Arial"/>
              <a:buChar char="•"/>
            </a:pPr>
            <a:r>
              <a:rPr lang="en-US" dirty="0" smtClean="0"/>
              <a:t>We share a commitment to the </a:t>
            </a:r>
            <a:r>
              <a:rPr lang="en-US" dirty="0" err="1" smtClean="0"/>
              <a:t>internationalisation</a:t>
            </a:r>
            <a:r>
              <a:rPr lang="en-US" dirty="0" smtClean="0"/>
              <a:t> of UK higher education and to the protection of UK standards</a:t>
            </a:r>
          </a:p>
          <a:p>
            <a:pPr marL="285750" indent="-285750">
              <a:buFont typeface="Arial"/>
              <a:buChar char="•"/>
            </a:pPr>
            <a:r>
              <a:rPr lang="en-US" dirty="0" smtClean="0"/>
              <a:t>We are fully engaged in European and International Networks for Quality Assurance and Enhancement</a:t>
            </a:r>
          </a:p>
          <a:p>
            <a:pPr marL="285750" indent="-285750">
              <a:buFont typeface="Arial"/>
              <a:buChar char="•"/>
            </a:pPr>
            <a:r>
              <a:rPr lang="en-US" dirty="0" smtClean="0"/>
              <a:t>We support the governments International Education Strategy for the promotion of UK TNE.</a:t>
            </a:r>
          </a:p>
          <a:p>
            <a:pPr marL="285750" indent="-285750">
              <a:buFont typeface="Arial"/>
              <a:buChar char="•"/>
            </a:pPr>
            <a:endParaRPr lang="en-US" dirty="0" smtClean="0"/>
          </a:p>
          <a:p>
            <a:pPr marL="285750" indent="-285750">
              <a:buFont typeface="Arial"/>
              <a:buChar char="•"/>
            </a:pPr>
            <a:endParaRPr lang="en-GB" dirty="0" smtClean="0">
              <a:latin typeface="Arial" pitchFamily="34" charset="0"/>
              <a:cs typeface="Arial" pitchFamily="34" charset="0"/>
            </a:endParaRPr>
          </a:p>
        </p:txBody>
      </p:sp>
    </p:spTree>
    <p:extLst>
      <p:ext uri="{BB962C8B-B14F-4D97-AF65-F5344CB8AC3E}">
        <p14:creationId xmlns:p14="http://schemas.microsoft.com/office/powerpoint/2010/main" val="22955141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LightBlueBottom.png"/>
          <p:cNvPicPr>
            <a:picLocks noChangeAspect="1"/>
          </p:cNvPicPr>
          <p:nvPr/>
        </p:nvPicPr>
        <p:blipFill>
          <a:blip r:embed="rId3" cstate="print"/>
          <a:stretch>
            <a:fillRect/>
          </a:stretch>
        </p:blipFill>
        <p:spPr>
          <a:xfrm>
            <a:off x="0" y="0"/>
            <a:ext cx="9144000" cy="6858000"/>
          </a:xfrm>
          <a:prstGeom prst="rect">
            <a:avLst/>
          </a:prstGeom>
        </p:spPr>
      </p:pic>
      <p:sp>
        <p:nvSpPr>
          <p:cNvPr id="12" name="Text Placeholder 11"/>
          <p:cNvSpPr>
            <a:spLocks noGrp="1"/>
          </p:cNvSpPr>
          <p:nvPr>
            <p:ph type="body" sz="quarter" idx="13"/>
          </p:nvPr>
        </p:nvSpPr>
        <p:spPr>
          <a:xfrm>
            <a:off x="827584" y="836712"/>
            <a:ext cx="7561263" cy="576287"/>
          </a:xfrm>
        </p:spPr>
        <p:txBody>
          <a:bodyPr/>
          <a:lstStyle/>
          <a:p>
            <a:r>
              <a:rPr lang="en-GB" dirty="0" smtClean="0"/>
              <a:t>The Quality Assurance of TNE</a:t>
            </a:r>
            <a:endParaRPr lang="en-GB" dirty="0"/>
          </a:p>
        </p:txBody>
      </p:sp>
      <p:sp>
        <p:nvSpPr>
          <p:cNvPr id="14" name="Text Placeholder 13"/>
          <p:cNvSpPr>
            <a:spLocks noGrp="1"/>
          </p:cNvSpPr>
          <p:nvPr>
            <p:ph type="body" sz="quarter" idx="15"/>
          </p:nvPr>
        </p:nvSpPr>
        <p:spPr>
          <a:xfrm>
            <a:off x="827584" y="1700808"/>
            <a:ext cx="7848872" cy="4032498"/>
          </a:xfrm>
        </p:spPr>
        <p:txBody>
          <a:bodyPr/>
          <a:lstStyle/>
          <a:p>
            <a:pPr marL="285750" indent="-285750">
              <a:buFont typeface="Arial"/>
              <a:buChar char="•"/>
            </a:pPr>
            <a:r>
              <a:rPr lang="en-GB" dirty="0" smtClean="0">
                <a:latin typeface="Arial" pitchFamily="34" charset="0"/>
                <a:cs typeface="Arial" pitchFamily="34" charset="0"/>
              </a:rPr>
              <a:t>Review of UK Degree-awarding institutions: Higher Education Review</a:t>
            </a:r>
          </a:p>
          <a:p>
            <a:pPr marL="285750" indent="-285750">
              <a:buFont typeface="Arial"/>
              <a:buChar char="•"/>
            </a:pPr>
            <a:r>
              <a:rPr lang="en-GB" dirty="0" smtClean="0">
                <a:latin typeface="Arial" pitchFamily="34" charset="0"/>
                <a:cs typeface="Arial" pitchFamily="34" charset="0"/>
              </a:rPr>
              <a:t>The UK Quality Code: Chapter B10</a:t>
            </a:r>
          </a:p>
          <a:p>
            <a:pPr marL="285750" indent="-285750">
              <a:buFont typeface="Arial"/>
              <a:buChar char="•"/>
            </a:pPr>
            <a:r>
              <a:rPr lang="en-GB" dirty="0" smtClean="0">
                <a:latin typeface="Arial" pitchFamily="34" charset="0"/>
                <a:cs typeface="Arial" pitchFamily="34" charset="0"/>
              </a:rPr>
              <a:t>Country reviews</a:t>
            </a:r>
          </a:p>
          <a:p>
            <a:pPr marL="285750" indent="-285750">
              <a:buFont typeface="Arial"/>
              <a:buChar char="•"/>
            </a:pPr>
            <a:r>
              <a:rPr lang="en-GB" dirty="0" smtClean="0">
                <a:latin typeface="Arial" pitchFamily="34" charset="0"/>
                <a:cs typeface="Arial" pitchFamily="34" charset="0"/>
              </a:rPr>
              <a:t>Working in partnership with other agencies</a:t>
            </a:r>
          </a:p>
          <a:p>
            <a:pPr marL="285750" indent="-285750">
              <a:buFont typeface="Arial"/>
              <a:buChar char="•"/>
            </a:pPr>
            <a:r>
              <a:rPr lang="en-GB" dirty="0" smtClean="0">
                <a:latin typeface="Arial" pitchFamily="34" charset="0"/>
                <a:cs typeface="Arial" pitchFamily="34" charset="0"/>
              </a:rPr>
              <a:t>System to system programmes</a:t>
            </a:r>
          </a:p>
          <a:p>
            <a:pPr marL="285750" indent="-285750">
              <a:buFont typeface="Arial"/>
              <a:buChar char="•"/>
            </a:pPr>
            <a:r>
              <a:rPr lang="en-GB" dirty="0" smtClean="0">
                <a:latin typeface="Arial" pitchFamily="34" charset="0"/>
                <a:cs typeface="Arial" pitchFamily="34" charset="0"/>
              </a:rPr>
              <a:t>QAA Concerns Scheme</a:t>
            </a:r>
          </a:p>
          <a:p>
            <a:pPr marL="342900" indent="-342900">
              <a:buFont typeface="Arial"/>
              <a:buChar char="•"/>
            </a:pPr>
            <a:endParaRPr lang="en-GB" dirty="0" smtClean="0">
              <a:latin typeface="Arial" charset="0"/>
              <a:ea typeface="ＭＳ Ｐゴシック" pitchFamily="34" charset="-128"/>
              <a:cs typeface="Arial" charset="0"/>
            </a:endParaRPr>
          </a:p>
          <a:p>
            <a:pPr marL="342900" indent="-342900">
              <a:buFont typeface="Arial"/>
              <a:buChar char="•"/>
            </a:pPr>
            <a:endParaRPr lang="en-GB" dirty="0" smtClean="0">
              <a:latin typeface="Arial" charset="0"/>
              <a:ea typeface="ＭＳ Ｐゴシック" pitchFamily="34" charset="-128"/>
              <a:cs typeface="Arial" charset="0"/>
            </a:endParaRPr>
          </a:p>
          <a:p>
            <a:pPr marL="342900" indent="-342900">
              <a:buFont typeface="Arial"/>
              <a:buChar char="•"/>
            </a:pPr>
            <a:endParaRPr lang="en-GB" dirty="0" smtClean="0">
              <a:latin typeface="Arial" charset="0"/>
              <a:ea typeface="ＭＳ Ｐゴシック" pitchFamily="34" charset="-128"/>
              <a:cs typeface="Arial" charset="0"/>
            </a:endParaRPr>
          </a:p>
          <a:p>
            <a:pPr marL="342900" indent="-342900">
              <a:buFont typeface="Arial"/>
              <a:buChar char="•"/>
            </a:pPr>
            <a:endParaRPr lang="en-GB" dirty="0" smtClean="0">
              <a:latin typeface="Arial" charset="0"/>
              <a:ea typeface="ＭＳ Ｐゴシック" pitchFamily="34" charset="-128"/>
              <a:cs typeface="Arial" charset="0"/>
            </a:endParaRPr>
          </a:p>
        </p:txBody>
      </p:sp>
    </p:spTree>
    <p:extLst>
      <p:ext uri="{BB962C8B-B14F-4D97-AF65-F5344CB8AC3E}">
        <p14:creationId xmlns:p14="http://schemas.microsoft.com/office/powerpoint/2010/main" val="22955141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970877010"/>
              </p:ext>
            </p:extLst>
          </p:nvPr>
        </p:nvGraphicFramePr>
        <p:xfrm>
          <a:off x="4787503" y="836712"/>
          <a:ext cx="3528913" cy="4810113"/>
        </p:xfrm>
        <a:graphic>
          <a:graphicData uri="http://schemas.openxmlformats.org/drawingml/2006/table">
            <a:tbl>
              <a:tblPr firstRow="1" bandRow="1">
                <a:tableStyleId>{F5AB1C69-6EDB-4FF4-983F-18BD219EF322}</a:tableStyleId>
              </a:tblPr>
              <a:tblGrid>
                <a:gridCol w="3528913"/>
              </a:tblGrid>
              <a:tr h="893433">
                <a:tc>
                  <a:txBody>
                    <a:bodyPr/>
                    <a:lstStyle/>
                    <a:p>
                      <a:r>
                        <a:rPr lang="en-GB" dirty="0" smtClean="0">
                          <a:latin typeface="Arial" pitchFamily="34" charset="0"/>
                          <a:cs typeface="Arial" pitchFamily="34" charset="0"/>
                        </a:rPr>
                        <a:t>Top 10 countries for UK T</a:t>
                      </a:r>
                      <a:r>
                        <a:rPr lang="en-GB" baseline="0" dirty="0" smtClean="0">
                          <a:latin typeface="Arial" pitchFamily="34" charset="0"/>
                          <a:cs typeface="Arial" pitchFamily="34" charset="0"/>
                        </a:rPr>
                        <a:t>NE</a:t>
                      </a:r>
                      <a:r>
                        <a:rPr lang="en-GB" dirty="0" smtClean="0">
                          <a:latin typeface="Arial" pitchFamily="34" charset="0"/>
                          <a:cs typeface="Arial" pitchFamily="34" charset="0"/>
                        </a:rPr>
                        <a:t> (2012-13, student numbers)</a:t>
                      </a:r>
                      <a:endParaRPr lang="en-GB" dirty="0">
                        <a:latin typeface="Arial" pitchFamily="34" charset="0"/>
                        <a:cs typeface="Arial" pitchFamily="34" charset="0"/>
                      </a:endParaRPr>
                    </a:p>
                  </a:txBody>
                  <a:tcPr>
                    <a:solidFill>
                      <a:schemeClr val="accent2"/>
                    </a:solidFill>
                  </a:tcPr>
                </a:tc>
              </a:tr>
              <a:tr h="357373">
                <a:tc>
                  <a:txBody>
                    <a:bodyPr/>
                    <a:lstStyle/>
                    <a:p>
                      <a:pPr marL="361950" indent="-361950">
                        <a:buAutoNum type="romanLcParenR"/>
                      </a:pPr>
                      <a:r>
                        <a:rPr lang="en-GB" dirty="0" smtClean="0">
                          <a:latin typeface="Arial" pitchFamily="34" charset="0"/>
                          <a:cs typeface="Arial" pitchFamily="34" charset="0"/>
                        </a:rPr>
                        <a:t> Malaysia             77,440</a:t>
                      </a:r>
                    </a:p>
                  </a:txBody>
                  <a:tcPr/>
                </a:tc>
              </a:tr>
              <a:tr h="357373">
                <a:tc>
                  <a:txBody>
                    <a:bodyPr/>
                    <a:lstStyle/>
                    <a:p>
                      <a:pPr marL="400050" marR="0" indent="-400050" algn="l" defTabSz="914400" rtl="0" eaLnBrk="1" fontAlgn="auto" latinLnBrk="0" hangingPunct="1">
                        <a:lnSpc>
                          <a:spcPct val="100000"/>
                        </a:lnSpc>
                        <a:spcBef>
                          <a:spcPts val="0"/>
                        </a:spcBef>
                        <a:spcAft>
                          <a:spcPts val="0"/>
                        </a:spcAft>
                        <a:buClrTx/>
                        <a:buSzTx/>
                        <a:buFontTx/>
                        <a:buAutoNum type="romanLcParenR" startAt="2"/>
                        <a:tabLst/>
                        <a:defRPr/>
                      </a:pPr>
                      <a:r>
                        <a:rPr lang="en-GB" dirty="0" smtClean="0">
                          <a:latin typeface="Arial" pitchFamily="34" charset="0"/>
                          <a:cs typeface="Arial" pitchFamily="34" charset="0"/>
                        </a:rPr>
                        <a:t>China                  50,235</a:t>
                      </a:r>
                    </a:p>
                  </a:txBody>
                  <a:tcPr/>
                </a:tc>
              </a:tr>
              <a:tr h="357373">
                <a:tc>
                  <a:txBody>
                    <a:bodyPr/>
                    <a:lstStyle/>
                    <a:p>
                      <a:pPr marL="400050" marR="0" indent="-400050" algn="l" defTabSz="914400" rtl="0" eaLnBrk="1" fontAlgn="auto" latinLnBrk="0" hangingPunct="1">
                        <a:lnSpc>
                          <a:spcPct val="100000"/>
                        </a:lnSpc>
                        <a:spcBef>
                          <a:spcPts val="0"/>
                        </a:spcBef>
                        <a:spcAft>
                          <a:spcPts val="0"/>
                        </a:spcAft>
                        <a:buClrTx/>
                        <a:buSzTx/>
                        <a:buFontTx/>
                        <a:buAutoNum type="romanLcParenR" startAt="3"/>
                        <a:tabLst/>
                        <a:defRPr/>
                      </a:pPr>
                      <a:r>
                        <a:rPr lang="en-GB" dirty="0" smtClean="0">
                          <a:latin typeface="Arial" pitchFamily="34" charset="0"/>
                          <a:cs typeface="Arial" pitchFamily="34" charset="0"/>
                        </a:rPr>
                        <a:t>Singapore           50,070</a:t>
                      </a:r>
                    </a:p>
                  </a:txBody>
                  <a:tcPr/>
                </a:tc>
              </a:tr>
              <a:tr h="357373">
                <a:tc>
                  <a:txBody>
                    <a:bodyPr/>
                    <a:lstStyle/>
                    <a:p>
                      <a:pPr marL="400050" marR="0" indent="-400050" algn="l" defTabSz="914400" rtl="0" eaLnBrk="1" fontAlgn="auto" latinLnBrk="0" hangingPunct="1">
                        <a:lnSpc>
                          <a:spcPct val="100000"/>
                        </a:lnSpc>
                        <a:spcBef>
                          <a:spcPts val="0"/>
                        </a:spcBef>
                        <a:spcAft>
                          <a:spcPts val="0"/>
                        </a:spcAft>
                        <a:buClrTx/>
                        <a:buSzTx/>
                        <a:buFontTx/>
                        <a:buAutoNum type="romanLcParenR" startAt="4"/>
                        <a:tabLst/>
                        <a:defRPr/>
                      </a:pPr>
                      <a:r>
                        <a:rPr lang="en-GB" dirty="0" smtClean="0">
                          <a:latin typeface="Arial" pitchFamily="34" charset="0"/>
                          <a:cs typeface="Arial" pitchFamily="34" charset="0"/>
                        </a:rPr>
                        <a:t>Pakistan              43,430</a:t>
                      </a:r>
                    </a:p>
                  </a:txBody>
                  <a:tcPr/>
                </a:tc>
              </a:tr>
              <a:tr h="3573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Arial" pitchFamily="34" charset="0"/>
                          <a:cs typeface="Arial" pitchFamily="34" charset="0"/>
                        </a:rPr>
                        <a:t>v)   Nigeria</a:t>
                      </a:r>
                      <a:r>
                        <a:rPr lang="en-GB" baseline="0" dirty="0" smtClean="0">
                          <a:latin typeface="Arial" pitchFamily="34" charset="0"/>
                          <a:cs typeface="Arial" pitchFamily="34" charset="0"/>
                        </a:rPr>
                        <a:t>                 28,455</a:t>
                      </a:r>
                      <a:endParaRPr lang="en-GB" dirty="0">
                        <a:latin typeface="Arial" pitchFamily="34" charset="0"/>
                        <a:cs typeface="Arial" pitchFamily="34" charset="0"/>
                      </a:endParaRPr>
                    </a:p>
                  </a:txBody>
                  <a:tcPr/>
                </a:tc>
              </a:tr>
              <a:tr h="357373">
                <a:tc>
                  <a:txBody>
                    <a:bodyPr/>
                    <a:lstStyle/>
                    <a:p>
                      <a:pPr marL="400050" marR="0" indent="-400050" algn="l" defTabSz="914400" rtl="0" eaLnBrk="1" fontAlgn="auto" latinLnBrk="0" hangingPunct="1">
                        <a:lnSpc>
                          <a:spcPct val="100000"/>
                        </a:lnSpc>
                        <a:spcBef>
                          <a:spcPts val="0"/>
                        </a:spcBef>
                        <a:spcAft>
                          <a:spcPts val="0"/>
                        </a:spcAft>
                        <a:buClrTx/>
                        <a:buSzTx/>
                        <a:buFontTx/>
                        <a:buAutoNum type="romanLcParenR" startAt="4"/>
                        <a:tabLst/>
                        <a:defRPr/>
                      </a:pPr>
                      <a:r>
                        <a:rPr lang="en-GB" dirty="0" smtClean="0">
                          <a:latin typeface="Arial" pitchFamily="34" charset="0"/>
                          <a:cs typeface="Arial" pitchFamily="34" charset="0"/>
                        </a:rPr>
                        <a:t>Hong</a:t>
                      </a:r>
                      <a:r>
                        <a:rPr lang="en-GB" baseline="0" dirty="0" smtClean="0">
                          <a:latin typeface="Arial" pitchFamily="34" charset="0"/>
                          <a:cs typeface="Arial" pitchFamily="34" charset="0"/>
                        </a:rPr>
                        <a:t> Kong          28,395</a:t>
                      </a:r>
                      <a:endParaRPr lang="en-GB" dirty="0" smtClean="0">
                        <a:latin typeface="Arial" pitchFamily="34" charset="0"/>
                        <a:cs typeface="Arial" pitchFamily="34" charset="0"/>
                      </a:endParaRPr>
                    </a:p>
                  </a:txBody>
                  <a:tcPr/>
                </a:tc>
              </a:tr>
              <a:tr h="357373">
                <a:tc>
                  <a:txBody>
                    <a:bodyPr/>
                    <a:lstStyle/>
                    <a:p>
                      <a:pPr marL="400050" marR="0" indent="-400050" algn="l" defTabSz="914400" rtl="0" eaLnBrk="1" fontAlgn="auto" latinLnBrk="0" hangingPunct="1">
                        <a:lnSpc>
                          <a:spcPct val="100000"/>
                        </a:lnSpc>
                        <a:spcBef>
                          <a:spcPts val="0"/>
                        </a:spcBef>
                        <a:spcAft>
                          <a:spcPts val="0"/>
                        </a:spcAft>
                        <a:buClrTx/>
                        <a:buSzTx/>
                        <a:buFontTx/>
                        <a:buAutoNum type="romanLcParenR" startAt="7"/>
                        <a:tabLst/>
                        <a:defRPr/>
                      </a:pPr>
                      <a:r>
                        <a:rPr lang="en-GB" dirty="0" smtClean="0">
                          <a:latin typeface="Arial" pitchFamily="34" charset="0"/>
                          <a:cs typeface="Arial" pitchFamily="34" charset="0"/>
                        </a:rPr>
                        <a:t>Ghana                 17,130</a:t>
                      </a:r>
                    </a:p>
                  </a:txBody>
                  <a:tcPr/>
                </a:tc>
              </a:tr>
              <a:tr h="3573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Arial" pitchFamily="34" charset="0"/>
                          <a:cs typeface="Arial" pitchFamily="34" charset="0"/>
                        </a:rPr>
                        <a:t>viii) Oman</a:t>
                      </a:r>
                      <a:r>
                        <a:rPr lang="en-GB" baseline="0" dirty="0" smtClean="0">
                          <a:latin typeface="Arial" pitchFamily="34" charset="0"/>
                          <a:cs typeface="Arial" pitchFamily="34" charset="0"/>
                        </a:rPr>
                        <a:t>                  15,675</a:t>
                      </a:r>
                      <a:endParaRPr lang="en-GB" dirty="0" smtClean="0">
                        <a:latin typeface="Arial" pitchFamily="34" charset="0"/>
                        <a:cs typeface="Arial" pitchFamily="34" charset="0"/>
                      </a:endParaRPr>
                    </a:p>
                  </a:txBody>
                  <a:tcPr/>
                </a:tc>
              </a:tr>
              <a:tr h="357373">
                <a:tc>
                  <a:txBody>
                    <a:bodyPr/>
                    <a:lstStyle/>
                    <a:p>
                      <a:pPr marL="400050" marR="0" indent="-400050" algn="l" defTabSz="914400" rtl="0" eaLnBrk="1" fontAlgn="auto" latinLnBrk="0" hangingPunct="1">
                        <a:lnSpc>
                          <a:spcPct val="100000"/>
                        </a:lnSpc>
                        <a:spcBef>
                          <a:spcPts val="0"/>
                        </a:spcBef>
                        <a:spcAft>
                          <a:spcPts val="0"/>
                        </a:spcAft>
                        <a:buClrTx/>
                        <a:buSzTx/>
                        <a:buFontTx/>
                        <a:buAutoNum type="romanLcParenR" startAt="9"/>
                        <a:tabLst/>
                        <a:defRPr/>
                      </a:pPr>
                      <a:r>
                        <a:rPr lang="en-GB" dirty="0" smtClean="0">
                          <a:latin typeface="Arial" pitchFamily="34" charset="0"/>
                          <a:cs typeface="Arial" pitchFamily="34" charset="0"/>
                        </a:rPr>
                        <a:t>UAE                     15,270</a:t>
                      </a:r>
                    </a:p>
                  </a:txBody>
                  <a:tcPr/>
                </a:tc>
              </a:tr>
              <a:tr h="1862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Arial" pitchFamily="34" charset="0"/>
                          <a:cs typeface="Arial" pitchFamily="34" charset="0"/>
                        </a:rPr>
                        <a:t>x)   Egypt</a:t>
                      </a:r>
                      <a:r>
                        <a:rPr lang="en-GB" baseline="0" dirty="0" smtClean="0">
                          <a:latin typeface="Arial" pitchFamily="34" charset="0"/>
                          <a:cs typeface="Arial" pitchFamily="34" charset="0"/>
                        </a:rPr>
                        <a:t>                    14,715</a:t>
                      </a:r>
                      <a:endParaRPr lang="en-GB" dirty="0" smtClean="0">
                        <a:latin typeface="Arial" pitchFamily="34" charset="0"/>
                        <a:cs typeface="Arial" pitchFamily="34" charset="0"/>
                      </a:endParaRPr>
                    </a:p>
                  </a:txBody>
                  <a:tcPr/>
                </a:tc>
              </a:tr>
              <a:tr h="18052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100" dirty="0" smtClean="0">
                          <a:latin typeface="Arial" pitchFamily="34" charset="0"/>
                          <a:cs typeface="Arial" pitchFamily="34" charset="0"/>
                        </a:rPr>
                        <a:t>Source of data: HESA (2013-14)</a:t>
                      </a:r>
                    </a:p>
                  </a:txBody>
                  <a:tcPr>
                    <a:solidFill>
                      <a:schemeClr val="bg1"/>
                    </a:solidFill>
                  </a:tcPr>
                </a:tc>
              </a:tr>
            </a:tbl>
          </a:graphicData>
        </a:graphic>
      </p:graphicFrame>
      <p:sp>
        <p:nvSpPr>
          <p:cNvPr id="7" name="Rectangle 6"/>
          <p:cNvSpPr/>
          <p:nvPr/>
        </p:nvSpPr>
        <p:spPr>
          <a:xfrm>
            <a:off x="936104" y="766440"/>
            <a:ext cx="3707904" cy="4770537"/>
          </a:xfrm>
          <a:prstGeom prst="rect">
            <a:avLst/>
          </a:prstGeom>
        </p:spPr>
        <p:txBody>
          <a:bodyPr wrap="square">
            <a:spAutoFit/>
          </a:bodyPr>
          <a:lstStyle/>
          <a:p>
            <a:pPr>
              <a:buClr>
                <a:srgbClr val="006600"/>
              </a:buClr>
              <a:buNone/>
            </a:pPr>
            <a:r>
              <a:rPr lang="en-GB" sz="3200" dirty="0" smtClean="0">
                <a:solidFill>
                  <a:schemeClr val="accent3"/>
                </a:solidFill>
                <a:latin typeface="Arial" charset="0"/>
                <a:cs typeface="Arial" charset="0"/>
              </a:rPr>
              <a:t>A snapshot of UK TNE </a:t>
            </a:r>
          </a:p>
          <a:p>
            <a:pPr>
              <a:buClr>
                <a:srgbClr val="006600"/>
              </a:buClr>
              <a:buNone/>
            </a:pPr>
            <a:endParaRPr lang="en-GB" sz="2000" dirty="0" smtClean="0">
              <a:latin typeface="Arial" charset="0"/>
              <a:cs typeface="Arial" charset="0"/>
            </a:endParaRPr>
          </a:p>
          <a:p>
            <a:pPr>
              <a:buClr>
                <a:srgbClr val="006600"/>
              </a:buClr>
              <a:buNone/>
            </a:pPr>
            <a:r>
              <a:rPr lang="en-GB" sz="2000" dirty="0" smtClean="0">
                <a:latin typeface="Arial" charset="0"/>
                <a:cs typeface="Arial" charset="0"/>
              </a:rPr>
              <a:t>Students studying for UK awards in over 200 different countries</a:t>
            </a:r>
          </a:p>
          <a:p>
            <a:pPr>
              <a:buClr>
                <a:srgbClr val="006600"/>
              </a:buClr>
              <a:buNone/>
            </a:pPr>
            <a:endParaRPr lang="en-GB" sz="2000" dirty="0" smtClean="0">
              <a:latin typeface="Arial" charset="0"/>
              <a:cs typeface="Arial" charset="0"/>
            </a:endParaRPr>
          </a:p>
          <a:p>
            <a:pPr>
              <a:buClr>
                <a:srgbClr val="006600"/>
              </a:buClr>
              <a:buNone/>
            </a:pPr>
            <a:r>
              <a:rPr lang="en-GB" sz="2000" dirty="0" smtClean="0">
                <a:latin typeface="Arial" charset="0"/>
                <a:cs typeface="Arial" charset="0"/>
              </a:rPr>
              <a:t>638,850 students (2013-14): </a:t>
            </a:r>
          </a:p>
          <a:p>
            <a:pPr>
              <a:buClr>
                <a:srgbClr val="006600"/>
              </a:buClr>
              <a:buNone/>
            </a:pPr>
            <a:r>
              <a:rPr lang="en-GB" sz="2000" dirty="0" smtClean="0">
                <a:latin typeface="Arial" charset="0"/>
                <a:cs typeface="Arial" charset="0"/>
              </a:rPr>
              <a:t>+</a:t>
            </a:r>
            <a:r>
              <a:rPr lang="en-GB" sz="2000" dirty="0">
                <a:latin typeface="Arial" charset="0"/>
                <a:cs typeface="Arial" charset="0"/>
              </a:rPr>
              <a:t>7</a:t>
            </a:r>
            <a:r>
              <a:rPr lang="en-GB" sz="2000" dirty="0" smtClean="0">
                <a:latin typeface="Arial" charset="0"/>
                <a:cs typeface="Arial" charset="0"/>
              </a:rPr>
              <a:t>% on the previous year</a:t>
            </a:r>
          </a:p>
          <a:p>
            <a:pPr>
              <a:buClr>
                <a:srgbClr val="006600"/>
              </a:buClr>
              <a:buNone/>
            </a:pPr>
            <a:endParaRPr lang="en-GB" sz="2000" dirty="0" smtClean="0">
              <a:latin typeface="Arial" charset="0"/>
              <a:cs typeface="Arial" charset="0"/>
            </a:endParaRPr>
          </a:p>
          <a:p>
            <a:r>
              <a:rPr lang="en-GB" sz="2000" dirty="0" smtClean="0">
                <a:latin typeface="Arial" charset="0"/>
                <a:cs typeface="Arial" charset="0"/>
              </a:rPr>
              <a:t>131 (78%)  UK higher education institutions now involved in some form of TNE</a:t>
            </a:r>
            <a:r>
              <a:rPr lang="en-GB" sz="2000" dirty="0"/>
              <a:t>.</a:t>
            </a:r>
          </a:p>
          <a:p>
            <a:pPr>
              <a:buClr>
                <a:srgbClr val="006600"/>
              </a:buClr>
              <a:buNone/>
            </a:pPr>
            <a:endParaRPr lang="en-GB" sz="2000" dirty="0" smtClean="0">
              <a:latin typeface="Arial" charset="0"/>
              <a:cs typeface="Arial" charset="0"/>
            </a:endParaRPr>
          </a:p>
        </p:txBody>
      </p:sp>
    </p:spTree>
    <p:extLst>
      <p:ext uri="{BB962C8B-B14F-4D97-AF65-F5344CB8AC3E}">
        <p14:creationId xmlns:p14="http://schemas.microsoft.com/office/powerpoint/2010/main" val="41387967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Map2-01.jpg"/>
          <p:cNvPicPr>
            <a:picLocks noChangeAspect="1"/>
          </p:cNvPicPr>
          <p:nvPr/>
        </p:nvPicPr>
        <p:blipFill>
          <a:blip r:embed="rId3" cstate="print"/>
          <a:stretch>
            <a:fillRect/>
          </a:stretch>
        </p:blipFill>
        <p:spPr bwMode="auto">
          <a:xfrm>
            <a:off x="-1" y="5627"/>
            <a:ext cx="9128995" cy="6846746"/>
          </a:xfrm>
          <a:prstGeom prst="rect">
            <a:avLst/>
          </a:prstGeom>
          <a:noFill/>
          <a:ln w="9525">
            <a:noFill/>
            <a:miter lim="800000"/>
            <a:headEnd/>
            <a:tailEnd/>
          </a:ln>
        </p:spPr>
      </p:pic>
      <p:sp>
        <p:nvSpPr>
          <p:cNvPr id="5" name="Rectangle 4"/>
          <p:cNvSpPr/>
          <p:nvPr/>
        </p:nvSpPr>
        <p:spPr>
          <a:xfrm>
            <a:off x="766239" y="620688"/>
            <a:ext cx="4348242" cy="584775"/>
          </a:xfrm>
          <a:prstGeom prst="rect">
            <a:avLst/>
          </a:prstGeom>
        </p:spPr>
        <p:txBody>
          <a:bodyPr wrap="none">
            <a:spAutoFit/>
          </a:bodyPr>
          <a:lstStyle/>
          <a:p>
            <a:r>
              <a:rPr lang="en-GB" altLang="en-US" sz="3200" dirty="0" smtClean="0">
                <a:solidFill>
                  <a:schemeClr val="accent3"/>
                </a:solidFill>
                <a:latin typeface="Arial" charset="0"/>
                <a:cs typeface="Arial" charset="0"/>
              </a:rPr>
              <a:t>UK TNE review activity</a:t>
            </a:r>
            <a:endParaRPr lang="en-GB" sz="3200" dirty="0">
              <a:solidFill>
                <a:schemeClr val="accent3"/>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LightBlueBottom.png"/>
          <p:cNvPicPr>
            <a:picLocks noChangeAspect="1"/>
          </p:cNvPicPr>
          <p:nvPr/>
        </p:nvPicPr>
        <p:blipFill>
          <a:blip r:embed="rId3" cstate="print"/>
          <a:stretch>
            <a:fillRect/>
          </a:stretch>
        </p:blipFill>
        <p:spPr>
          <a:xfrm>
            <a:off x="0" y="0"/>
            <a:ext cx="9144000" cy="6858000"/>
          </a:xfrm>
          <a:prstGeom prst="rect">
            <a:avLst/>
          </a:prstGeom>
        </p:spPr>
      </p:pic>
      <p:sp>
        <p:nvSpPr>
          <p:cNvPr id="12" name="Text Placeholder 11"/>
          <p:cNvSpPr>
            <a:spLocks noGrp="1"/>
          </p:cNvSpPr>
          <p:nvPr>
            <p:ph type="body" sz="quarter" idx="13"/>
          </p:nvPr>
        </p:nvSpPr>
        <p:spPr>
          <a:xfrm>
            <a:off x="827584" y="836712"/>
            <a:ext cx="7561263" cy="576287"/>
          </a:xfrm>
        </p:spPr>
        <p:txBody>
          <a:bodyPr/>
          <a:lstStyle/>
          <a:p>
            <a:r>
              <a:rPr lang="en-GB" dirty="0" smtClean="0"/>
              <a:t>Why the Caribbean?</a:t>
            </a:r>
            <a:endParaRPr lang="en-GB" dirty="0"/>
          </a:p>
        </p:txBody>
      </p:sp>
      <p:sp>
        <p:nvSpPr>
          <p:cNvPr id="14" name="Text Placeholder 13"/>
          <p:cNvSpPr>
            <a:spLocks noGrp="1"/>
          </p:cNvSpPr>
          <p:nvPr>
            <p:ph type="body" sz="quarter" idx="15"/>
          </p:nvPr>
        </p:nvSpPr>
        <p:spPr>
          <a:xfrm>
            <a:off x="827584" y="1700808"/>
            <a:ext cx="7848872" cy="4032498"/>
          </a:xfrm>
        </p:spPr>
        <p:txBody>
          <a:bodyPr/>
          <a:lstStyle/>
          <a:p>
            <a:pPr marL="457200" indent="-457200">
              <a:spcBef>
                <a:spcPts val="672"/>
              </a:spcBef>
              <a:spcAft>
                <a:spcPts val="1800"/>
              </a:spcAft>
              <a:buFont typeface="Arial" pitchFamily="34" charset="0"/>
              <a:buChar char="•"/>
            </a:pPr>
            <a:r>
              <a:rPr lang="en-GB" sz="2800" dirty="0" smtClean="0"/>
              <a:t>Distance learning</a:t>
            </a:r>
          </a:p>
          <a:p>
            <a:pPr marL="457200" indent="-457200">
              <a:spcBef>
                <a:spcPts val="672"/>
              </a:spcBef>
              <a:spcAft>
                <a:spcPts val="1800"/>
              </a:spcAft>
              <a:buFont typeface="Arial" pitchFamily="34" charset="0"/>
              <a:buChar char="•"/>
            </a:pPr>
            <a:r>
              <a:rPr lang="en-GB" sz="2800" dirty="0" smtClean="0"/>
              <a:t>Over 12,000 students registered on UK University awards in Trinidad and Tobago (HESA 2013-14)</a:t>
            </a:r>
          </a:p>
          <a:p>
            <a:pPr marL="457200" indent="-457200">
              <a:spcBef>
                <a:spcPts val="672"/>
              </a:spcBef>
              <a:spcAft>
                <a:spcPts val="1800"/>
              </a:spcAft>
              <a:buFont typeface="Arial" pitchFamily="34" charset="0"/>
              <a:buChar char="•"/>
            </a:pPr>
            <a:r>
              <a:rPr lang="en-GB" sz="2800" dirty="0" smtClean="0"/>
              <a:t>Accreditation Council of Trinidad and Tobago (ACTT)</a:t>
            </a:r>
            <a:endParaRPr lang="en-GB" dirty="0"/>
          </a:p>
          <a:p>
            <a:pPr marL="457200" indent="-457200">
              <a:spcBef>
                <a:spcPts val="672"/>
              </a:spcBef>
              <a:spcAft>
                <a:spcPts val="1800"/>
              </a:spcAft>
              <a:buFont typeface="Arial" pitchFamily="34" charset="0"/>
              <a:buChar char="•"/>
            </a:pPr>
            <a:endParaRPr lang="en-GB" sz="2800" dirty="0" smtClean="0"/>
          </a:p>
        </p:txBody>
      </p:sp>
    </p:spTree>
    <p:extLst>
      <p:ext uri="{BB962C8B-B14F-4D97-AF65-F5344CB8AC3E}">
        <p14:creationId xmlns:p14="http://schemas.microsoft.com/office/powerpoint/2010/main" val="22955141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LightBlueBottom.png"/>
          <p:cNvPicPr>
            <a:picLocks noChangeAspect="1"/>
          </p:cNvPicPr>
          <p:nvPr/>
        </p:nvPicPr>
        <p:blipFill>
          <a:blip r:embed="rId3" cstate="print"/>
          <a:stretch>
            <a:fillRect/>
          </a:stretch>
        </p:blipFill>
        <p:spPr>
          <a:xfrm>
            <a:off x="0" y="0"/>
            <a:ext cx="9144000" cy="6858000"/>
          </a:xfrm>
          <a:prstGeom prst="rect">
            <a:avLst/>
          </a:prstGeom>
        </p:spPr>
      </p:pic>
      <p:sp>
        <p:nvSpPr>
          <p:cNvPr id="12" name="Text Placeholder 11"/>
          <p:cNvSpPr>
            <a:spLocks noGrp="1"/>
          </p:cNvSpPr>
          <p:nvPr>
            <p:ph type="body" sz="quarter" idx="13"/>
          </p:nvPr>
        </p:nvSpPr>
        <p:spPr>
          <a:xfrm>
            <a:off x="827584" y="836712"/>
            <a:ext cx="7561263" cy="576287"/>
          </a:xfrm>
        </p:spPr>
        <p:txBody>
          <a:bodyPr/>
          <a:lstStyle/>
          <a:p>
            <a:r>
              <a:rPr lang="en-GB" dirty="0" smtClean="0"/>
              <a:t>Review process</a:t>
            </a:r>
            <a:endParaRPr lang="en-GB" dirty="0"/>
          </a:p>
        </p:txBody>
      </p:sp>
      <p:sp>
        <p:nvSpPr>
          <p:cNvPr id="14" name="Text Placeholder 13"/>
          <p:cNvSpPr>
            <a:spLocks noGrp="1"/>
          </p:cNvSpPr>
          <p:nvPr>
            <p:ph type="body" sz="quarter" idx="15"/>
          </p:nvPr>
        </p:nvSpPr>
        <p:spPr>
          <a:xfrm>
            <a:off x="827584" y="1556792"/>
            <a:ext cx="7848872" cy="4608512"/>
          </a:xfrm>
        </p:spPr>
        <p:txBody>
          <a:bodyPr/>
          <a:lstStyle/>
          <a:p>
            <a:pPr marL="457200" indent="-457200">
              <a:spcBef>
                <a:spcPts val="672"/>
              </a:spcBef>
              <a:spcAft>
                <a:spcPts val="1800"/>
              </a:spcAft>
              <a:buFont typeface="Arial" pitchFamily="34" charset="0"/>
              <a:buChar char="•"/>
            </a:pPr>
            <a:r>
              <a:rPr lang="en-GB" dirty="0" smtClean="0"/>
              <a:t>Similar methodology to previous QAA reviews</a:t>
            </a:r>
          </a:p>
          <a:p>
            <a:pPr marL="1200150" lvl="1" indent="-457200">
              <a:spcBef>
                <a:spcPts val="600"/>
              </a:spcBef>
              <a:spcAft>
                <a:spcPts val="600"/>
              </a:spcAft>
              <a:buFont typeface="Arial" pitchFamily="34" charset="0"/>
              <a:buChar char="•"/>
            </a:pPr>
            <a:r>
              <a:rPr lang="en-GB" sz="2000" dirty="0" smtClean="0"/>
              <a:t>Desk-based analysis</a:t>
            </a:r>
          </a:p>
          <a:p>
            <a:pPr marL="1200150" lvl="1" indent="-457200">
              <a:spcBef>
                <a:spcPts val="600"/>
              </a:spcBef>
              <a:spcAft>
                <a:spcPts val="600"/>
              </a:spcAft>
              <a:buFont typeface="Arial" pitchFamily="34" charset="0"/>
              <a:buChar char="•"/>
            </a:pPr>
            <a:r>
              <a:rPr lang="en-GB" sz="2000" dirty="0" smtClean="0"/>
              <a:t>UK visits to selected institutions</a:t>
            </a:r>
            <a:endParaRPr lang="en-GB" sz="2000" dirty="0"/>
          </a:p>
          <a:p>
            <a:pPr marL="1200150" lvl="1" indent="-457200">
              <a:spcBef>
                <a:spcPts val="600"/>
              </a:spcBef>
              <a:spcAft>
                <a:spcPts val="600"/>
              </a:spcAft>
              <a:buFont typeface="Arial" pitchFamily="34" charset="0"/>
              <a:buChar char="•"/>
            </a:pPr>
            <a:r>
              <a:rPr lang="en-GB" sz="2000" dirty="0" smtClean="0"/>
              <a:t>Overseas visit to Trinidad </a:t>
            </a:r>
          </a:p>
          <a:p>
            <a:pPr marL="1200150" lvl="1" indent="-457200">
              <a:spcBef>
                <a:spcPts val="600"/>
              </a:spcBef>
              <a:spcAft>
                <a:spcPts val="600"/>
              </a:spcAft>
              <a:buFont typeface="Arial" pitchFamily="34" charset="0"/>
              <a:buChar char="•"/>
            </a:pPr>
            <a:r>
              <a:rPr lang="en-GB" sz="2000" dirty="0" smtClean="0"/>
              <a:t>Published findings (18 March 2015)</a:t>
            </a:r>
          </a:p>
          <a:p>
            <a:pPr marL="457200" indent="-457200">
              <a:spcBef>
                <a:spcPts val="600"/>
              </a:spcBef>
              <a:spcAft>
                <a:spcPts val="600"/>
              </a:spcAft>
              <a:buFont typeface="Arial" pitchFamily="34" charset="0"/>
              <a:buChar char="•"/>
            </a:pPr>
            <a:r>
              <a:rPr lang="en-GB" dirty="0" smtClean="0"/>
              <a:t>Peer review</a:t>
            </a:r>
          </a:p>
          <a:p>
            <a:pPr marL="457200" indent="-457200">
              <a:spcBef>
                <a:spcPts val="600"/>
              </a:spcBef>
              <a:spcAft>
                <a:spcPts val="1800"/>
              </a:spcAft>
              <a:buFont typeface="Arial" pitchFamily="34" charset="0"/>
              <a:buChar char="•"/>
            </a:pPr>
            <a:r>
              <a:rPr lang="en-GB" dirty="0" smtClean="0"/>
              <a:t>Close working relationship with the Accreditation Council of Trinidad and Tobago</a:t>
            </a:r>
          </a:p>
        </p:txBody>
      </p:sp>
    </p:spTree>
    <p:extLst>
      <p:ext uri="{BB962C8B-B14F-4D97-AF65-F5344CB8AC3E}">
        <p14:creationId xmlns:p14="http://schemas.microsoft.com/office/powerpoint/2010/main" val="22955141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LightBlueBottom.png"/>
          <p:cNvPicPr>
            <a:picLocks noChangeAspect="1"/>
          </p:cNvPicPr>
          <p:nvPr/>
        </p:nvPicPr>
        <p:blipFill>
          <a:blip r:embed="rId3" cstate="print"/>
          <a:stretch>
            <a:fillRect/>
          </a:stretch>
        </p:blipFill>
        <p:spPr>
          <a:xfrm>
            <a:off x="0" y="0"/>
            <a:ext cx="9144000" cy="6858000"/>
          </a:xfrm>
          <a:prstGeom prst="rect">
            <a:avLst/>
          </a:prstGeom>
        </p:spPr>
      </p:pic>
      <p:sp>
        <p:nvSpPr>
          <p:cNvPr id="12" name="Text Placeholder 11"/>
          <p:cNvSpPr>
            <a:spLocks noGrp="1"/>
          </p:cNvSpPr>
          <p:nvPr>
            <p:ph type="body" sz="quarter" idx="13"/>
          </p:nvPr>
        </p:nvSpPr>
        <p:spPr>
          <a:xfrm>
            <a:off x="827584" y="836712"/>
            <a:ext cx="7561263" cy="576287"/>
          </a:xfrm>
        </p:spPr>
        <p:txBody>
          <a:bodyPr/>
          <a:lstStyle/>
          <a:p>
            <a:r>
              <a:rPr lang="en-GB" dirty="0" smtClean="0"/>
              <a:t>Notable features</a:t>
            </a:r>
            <a:endParaRPr lang="en-GB" dirty="0"/>
          </a:p>
        </p:txBody>
      </p:sp>
      <p:sp>
        <p:nvSpPr>
          <p:cNvPr id="14" name="Text Placeholder 13"/>
          <p:cNvSpPr>
            <a:spLocks noGrp="1"/>
          </p:cNvSpPr>
          <p:nvPr>
            <p:ph type="body" sz="quarter" idx="15"/>
          </p:nvPr>
        </p:nvSpPr>
        <p:spPr>
          <a:xfrm>
            <a:off x="827584" y="1916832"/>
            <a:ext cx="7848872" cy="4032498"/>
          </a:xfrm>
        </p:spPr>
        <p:txBody>
          <a:bodyPr/>
          <a:lstStyle/>
          <a:p>
            <a:pPr marL="457200" indent="-457200">
              <a:spcBef>
                <a:spcPts val="672"/>
              </a:spcBef>
              <a:spcAft>
                <a:spcPts val="1800"/>
              </a:spcAft>
              <a:buFont typeface="Arial" pitchFamily="34" charset="0"/>
              <a:buChar char="•"/>
            </a:pPr>
            <a:r>
              <a:rPr lang="en-GB" dirty="0" smtClean="0"/>
              <a:t>Government funding of foreign tertiary education</a:t>
            </a:r>
          </a:p>
          <a:p>
            <a:pPr marL="457200" indent="-457200">
              <a:spcBef>
                <a:spcPts val="672"/>
              </a:spcBef>
              <a:spcAft>
                <a:spcPts val="1800"/>
              </a:spcAft>
              <a:buFont typeface="Arial" pitchFamily="34" charset="0"/>
              <a:buChar char="•"/>
            </a:pPr>
            <a:r>
              <a:rPr lang="en-GB" dirty="0" smtClean="0"/>
              <a:t>Most common type of provision is some form of locally supported learning</a:t>
            </a:r>
          </a:p>
          <a:p>
            <a:pPr marL="457200" indent="-457200">
              <a:spcBef>
                <a:spcPts val="672"/>
              </a:spcBef>
              <a:spcAft>
                <a:spcPts val="1800"/>
              </a:spcAft>
              <a:buFont typeface="Arial" pitchFamily="34" charset="0"/>
              <a:buChar char="•"/>
            </a:pPr>
            <a:r>
              <a:rPr lang="en-GB" dirty="0" smtClean="0"/>
              <a:t>Over 80% studying part-time</a:t>
            </a:r>
          </a:p>
          <a:p>
            <a:endParaRPr lang="en-GB" dirty="0"/>
          </a:p>
        </p:txBody>
      </p:sp>
    </p:spTree>
    <p:extLst>
      <p:ext uri="{BB962C8B-B14F-4D97-AF65-F5344CB8AC3E}">
        <p14:creationId xmlns:p14="http://schemas.microsoft.com/office/powerpoint/2010/main" val="22955141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QAA Brand">
      <a:dk1>
        <a:srgbClr val="53565A"/>
      </a:dk1>
      <a:lt1>
        <a:sysClr val="window" lastClr="FFFFFF"/>
      </a:lt1>
      <a:dk2>
        <a:srgbClr val="53565A"/>
      </a:dk2>
      <a:lt2>
        <a:srgbClr val="FFFFFF"/>
      </a:lt2>
      <a:accent1>
        <a:srgbClr val="064B7C"/>
      </a:accent1>
      <a:accent2>
        <a:srgbClr val="077286"/>
      </a:accent2>
      <a:accent3>
        <a:srgbClr val="BB9709"/>
      </a:accent3>
      <a:accent4>
        <a:srgbClr val="1065A2"/>
      </a:accent4>
      <a:accent5>
        <a:srgbClr val="55A0D5"/>
      </a:accent5>
      <a:accent6>
        <a:srgbClr val="BB3A00"/>
      </a:accent6>
      <a:hlink>
        <a:srgbClr val="17365D"/>
      </a:hlink>
      <a:folHlink>
        <a:srgbClr val="8DB3E2"/>
      </a:folHlink>
    </a:clrScheme>
    <a:fontScheme name="QAA font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QAA Hold Item Deleting</Name>
    <Type>3</Type>
    <SequenceNumber>1000</SequenceNumber>
    <Assembly>BlueSource.QAA.LegalHold, Version=1.0.0.0, Culture=neutral, PublicKeyToken=98e5a19c401bc91c</Assembly>
    <Class>BlueSource.QAA.LegalHold.StopOnHoldDeleteEvents</Class>
    <Data/>
    <Filter/>
  </Receiver>
</spe:Receivers>
</file>

<file path=customXml/item3.xml><?xml version="1.0" encoding="utf-8"?>
<ct:contentTypeSchema xmlns:ct="http://schemas.microsoft.com/office/2006/metadata/contentType" xmlns:ma="http://schemas.microsoft.com/office/2006/metadata/properties/metaAttributes" ct:_="" ma:_="" ma:contentTypeName="Training" ma:contentTypeID="0x0101003C205E2742E71E42A94BC689729E6FB800167BAD84E31C58409E8309101C30A8DE" ma:contentTypeVersion="7" ma:contentTypeDescription="" ma:contentTypeScope="" ma:versionID="aa76b1ea0d4e340f311c005f86201448">
  <xsd:schema xmlns:xsd="http://www.w3.org/2001/XMLSchema" xmlns:p="http://schemas.microsoft.com/office/2006/metadata/properties" xmlns:ns2="3fc784a3-bc43-4222-9eca-d68bfe674f67" targetNamespace="http://schemas.microsoft.com/office/2006/metadata/properties" ma:root="true" ma:fieldsID="f4020d3e14d2786eddb26f22752d9c1b" ns2:_="">
    <xsd:import namespace="3fc784a3-bc43-4222-9eca-d68bfe674f67"/>
    <xsd:element name="properties">
      <xsd:complexType>
        <xsd:sequence>
          <xsd:element name="documentManagement">
            <xsd:complexType>
              <xsd:all>
                <xsd:element ref="ns2:_dlc_Exempt" minOccurs="0"/>
                <xsd:element ref="ns2:_dlc_ExpireDateSaved" minOccurs="0"/>
                <xsd:element ref="ns2:_dlc_ExpireDate" minOccurs="0"/>
              </xsd:all>
            </xsd:complexType>
          </xsd:element>
        </xsd:sequence>
      </xsd:complexType>
    </xsd:element>
  </xsd:schema>
  <xsd:schema xmlns:xsd="http://www.w3.org/2001/XMLSchema" xmlns:dms="http://schemas.microsoft.com/office/2006/documentManagement/types" targetNamespace="3fc784a3-bc43-4222-9eca-d68bfe674f67" elementFormDefault="qualified">
    <xsd:import namespace="http://schemas.microsoft.com/office/2006/documentManagement/types"/>
    <xsd:element name="_dlc_Exempt" ma:index="8" nillable="true" ma:displayName="Exempt from Policy" ma:description="" ma:hidden="true" ma:internalName="_dlc_Exempt" ma:readOnly="true">
      <xsd:simpleType>
        <xsd:restriction base="dms:Unknown"/>
      </xsd:simpleType>
    </xsd:element>
    <xsd:element name="_dlc_ExpireDateSaved" ma:index="9" nillable="true" ma:displayName="Original Expiration Date" ma:description="" ma:hidden="true" ma:internalName="_dlc_ExpireDateSaved" ma:readOnly="true">
      <xsd:simpleType>
        <xsd:restriction base="dms:DateTime"/>
      </xsd:simpleType>
    </xsd:element>
    <xsd:element name="_dlc_ExpireDate" ma:index="10" nillable="true" ma:displayName="Expiration Date" ma:description="" ma:hidden="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p:Policy xmlns:p="office.server.policy" id="775e76b8-f721-4883-81df-58fda0178d3b" local="false">
  <p:Name>6 years from creation</p:Name>
  <p:Description>Destroy document 6 years after creation</p:Description>
  <p:Statement>Destroy document 6 years after creation</p:Statement>
  <p:PolicyItems>
    <p:PolicyItem featureId="Microsoft.Office.RecordsManagement.PolicyFeatures.Expiration">
      <p:Name>Expiration</p:Name>
      <p:Description>Automatic scheduling of content for processing, and expiry of content that has reached its due date.</p:Description>
      <p:CustomData>
        <data>
          <formula id="Microsoft.Office.RecordsManagement.PolicyFeatures.Expiration.Formula.BuiltIn">
            <number>6</number>
            <property>Created</property>
            <period>years</period>
          </formula>
          <action type="action" id="BlueSource.QAA.RetentionWorkflow.ExpirationPolicy"/>
        </data>
      </p:CustomData>
    </p:PolicyItem>
  </p:PolicyItems>
</p:Policy>
</file>

<file path=customXml/item5.xml><?xml version="1.0" encoding="utf-8"?>
<p:properties xmlns:p="http://schemas.microsoft.com/office/2006/metadata/properties" xmlns:xsi="http://www.w3.org/2001/XMLSchema-instance">
  <documentManagement>
    <_dlc_ExpireDate xmlns="3fc784a3-bc43-4222-9eca-d68bfe674f67">2021-02-12T15:38:17+00:00</_dlc_ExpireDate>
    <_dlc_ExpireDateSaved xmlns="3fc784a3-bc43-4222-9eca-d68bfe674f67" xsi:nil="true"/>
  </documentManagement>
</p:properties>
</file>

<file path=customXml/itemProps1.xml><?xml version="1.0" encoding="utf-8"?>
<ds:datastoreItem xmlns:ds="http://schemas.openxmlformats.org/officeDocument/2006/customXml" ds:itemID="{2D68797C-E833-443B-86EF-C1B35BB3CF7D}">
  <ds:schemaRefs>
    <ds:schemaRef ds:uri="http://schemas.microsoft.com/sharepoint/v3/contenttype/forms"/>
  </ds:schemaRefs>
</ds:datastoreItem>
</file>

<file path=customXml/itemProps2.xml><?xml version="1.0" encoding="utf-8"?>
<ds:datastoreItem xmlns:ds="http://schemas.openxmlformats.org/officeDocument/2006/customXml" ds:itemID="{736A1DE1-0BE1-4EEF-88D7-CC127A9FA420}">
  <ds:schemaRefs>
    <ds:schemaRef ds:uri="http://schemas.microsoft.com/sharepoint/events"/>
  </ds:schemaRefs>
</ds:datastoreItem>
</file>

<file path=customXml/itemProps3.xml><?xml version="1.0" encoding="utf-8"?>
<ds:datastoreItem xmlns:ds="http://schemas.openxmlformats.org/officeDocument/2006/customXml" ds:itemID="{27D5B642-C10F-4D20-8861-A064CD684A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c784a3-bc43-4222-9eca-d68bfe674f67"/>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B1F76A17-28C0-4629-9011-C6C48463F164}">
  <ds:schemaRefs>
    <ds:schemaRef ds:uri="office.server.policy"/>
  </ds:schemaRefs>
</ds:datastoreItem>
</file>

<file path=customXml/itemProps5.xml><?xml version="1.0" encoding="utf-8"?>
<ds:datastoreItem xmlns:ds="http://schemas.openxmlformats.org/officeDocument/2006/customXml" ds:itemID="{F09C27D8-4E81-4B7D-AF49-F55854201072}">
  <ds:schemaRefs>
    <ds:schemaRef ds:uri="http://schemas.microsoft.com/office/2006/documentManagement/types"/>
    <ds:schemaRef ds:uri="http://www.w3.org/XML/1998/namespace"/>
    <ds:schemaRef ds:uri="http://schemas.openxmlformats.org/package/2006/metadata/core-properties"/>
    <ds:schemaRef ds:uri="http://purl.org/dc/elements/1.1/"/>
    <ds:schemaRef ds:uri="http://purl.org/dc/terms/"/>
    <ds:schemaRef ds:uri="3fc784a3-bc43-4222-9eca-d68bfe674f67"/>
    <ds:schemaRef ds:uri="http://purl.org/dc/dcmityp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5269</TotalTime>
  <Words>1797</Words>
  <Application>Microsoft Macintosh PowerPoint</Application>
  <PresentationFormat>On-screen Show (4:3)</PresentationFormat>
  <Paragraphs>246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Code Master Powerpoint</dc:title>
  <dc:creator>v.bartlett</dc:creator>
  <cp:lastModifiedBy>Stephen Jackson</cp:lastModifiedBy>
  <cp:revision>524</cp:revision>
  <cp:lastPrinted>2015-04-08T19:31:33Z</cp:lastPrinted>
  <dcterms:created xsi:type="dcterms:W3CDTF">2014-07-22T15:09:27Z</dcterms:created>
  <dcterms:modified xsi:type="dcterms:W3CDTF">2015-04-08T19:35:56Z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0x0101003C205E2742E71E42A94BC689729E6FB800167BAD84E31C58409E8309101C30A8DE</vt:lpwstr>
  </property>
  <property fmtid="{D5CDD505-2E9C-101B-9397-08002B2CF9AE}" pid="3" name="Method">
    <vt:lpwstr>HER</vt:lpwstr>
  </property>
  <property fmtid="{D5CDD505-2E9C-101B-9397-08002B2CF9AE}" pid="4" name="Event type">
    <vt:lpwstr>Sector briefing</vt:lpwstr>
  </property>
  <property fmtid="{D5CDD505-2E9C-101B-9397-08002B2CF9AE}" pid="5" name="Event date">
    <vt:lpwstr>2014-11-25T00:00:00+00:00</vt:lpwstr>
  </property>
</Properties>
</file>