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84" r:id="rId2"/>
    <p:sldId id="286" r:id="rId3"/>
    <p:sldId id="285" r:id="rId4"/>
    <p:sldId id="323" r:id="rId5"/>
    <p:sldId id="325" r:id="rId6"/>
    <p:sldId id="324" r:id="rId7"/>
    <p:sldId id="301" r:id="rId8"/>
    <p:sldId id="311" r:id="rId9"/>
    <p:sldId id="312" r:id="rId10"/>
    <p:sldId id="297" r:id="rId11"/>
    <p:sldId id="313" r:id="rId12"/>
    <p:sldId id="303" r:id="rId13"/>
    <p:sldId id="292" r:id="rId14"/>
    <p:sldId id="321" r:id="rId15"/>
    <p:sldId id="315" r:id="rId16"/>
    <p:sldId id="320" r:id="rId17"/>
    <p:sldId id="294" r:id="rId18"/>
    <p:sldId id="304" r:id="rId19"/>
    <p:sldId id="309" r:id="rId20"/>
    <p:sldId id="306" r:id="rId21"/>
    <p:sldId id="307" r:id="rId22"/>
    <p:sldId id="322" r:id="rId23"/>
    <p:sldId id="264" r:id="rId24"/>
    <p:sldId id="269" r:id="rId25"/>
    <p:sldId id="271" r:id="rId26"/>
    <p:sldId id="280" r:id="rId27"/>
    <p:sldId id="326" r:id="rId28"/>
    <p:sldId id="275" r:id="rId29"/>
    <p:sldId id="317" r:id="rId30"/>
    <p:sldId id="318" r:id="rId31"/>
    <p:sldId id="272" r:id="rId32"/>
    <p:sldId id="276" r:id="rId33"/>
    <p:sldId id="281" r:id="rId34"/>
    <p:sldId id="282" r:id="rId35"/>
    <p:sldId id="310" r:id="rId36"/>
    <p:sldId id="314" r:id="rId37"/>
    <p:sldId id="316" r:id="rId38"/>
    <p:sldId id="279" r:id="rId39"/>
    <p:sldId id="327" r:id="rId40"/>
    <p:sldId id="278" r:id="rId41"/>
    <p:sldId id="27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8" autoAdjust="0"/>
    <p:restoredTop sz="94660"/>
  </p:normalViewPr>
  <p:slideViewPr>
    <p:cSldViewPr>
      <p:cViewPr varScale="1">
        <p:scale>
          <a:sx n="51" d="100"/>
          <a:sy n="51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2007_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TT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7679676042015658E-2"/>
          <c:y val="0.15081630435569987"/>
          <c:w val="0.71382838551993544"/>
          <c:h val="0.7940435642416823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800"/>
                    </a:pPr>
                    <a:r>
                      <a:rPr lang="en-US" sz="2800" smtClean="0"/>
                      <a:t>7</a:t>
                    </a:r>
                    <a:endParaRPr lang="en-US" sz="280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800"/>
                  </a:pPr>
                  <a:endParaRPr lang="en-US"/>
                </a:p>
              </c:txPr>
            </c:dLbl>
            <c:spPr>
              <a:noFill/>
              <a:ln>
                <a:noFill/>
              </a:ln>
              <a:effectLst/>
            </c:spPr>
            <c:dLblPos val="outEnd"/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  <c:dispBlanksAs val="zero"/>
  </c:chart>
  <c:spPr>
    <a:solidFill>
      <a:schemeClr val="accent1">
        <a:lumMod val="20000"/>
        <a:lumOff val="80000"/>
      </a:schemeClr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TT"/>
  <c:chart>
    <c:autoTitleDeleted val="1"/>
    <c:view3D>
      <c:rotX val="75"/>
      <c:perspective val="30"/>
    </c:view3D>
    <c:sideWall>
      <c:spPr>
        <a:noFill/>
        <a:ln>
          <a:noFill/>
        </a:ln>
        <a:effectLst/>
      </c:spPr>
    </c:sideWall>
    <c:backWall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102</c:v>
                </c:pt>
                <c:pt idx="1">
                  <c:v>76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9513232720909888"/>
          <c:y val="0.3805094403804859"/>
          <c:w val="0.18480594439583944"/>
          <c:h val="0.2120649153244998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FD3AA4-122E-48C7-AC39-B93C6BE8521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C94303-CF39-4E23-820E-A5552E9927CD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Leadership of women at HEIs assessed based on a 4-pronged approach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07926A-4892-448F-B78E-8D1558B9EC4A}" type="parTrans" cxnId="{1CCCEC34-749F-4AA2-9DFD-50957616F19C}">
      <dgm:prSet/>
      <dgm:spPr/>
      <dgm:t>
        <a:bodyPr/>
        <a:lstStyle/>
        <a:p>
          <a:endParaRPr lang="en-US"/>
        </a:p>
      </dgm:t>
    </dgm:pt>
    <dgm:pt modelId="{AD9E234A-BCA0-4C81-86EC-57CCF09BD891}" type="sibTrans" cxnId="{1CCCEC34-749F-4AA2-9DFD-50957616F19C}">
      <dgm:prSet/>
      <dgm:spPr/>
      <dgm:t>
        <a:bodyPr/>
        <a:lstStyle/>
        <a:p>
          <a:endParaRPr lang="en-US"/>
        </a:p>
      </dgm:t>
    </dgm:pt>
    <dgm:pt modelId="{82CE550A-EDF7-4C1D-BFA9-6DEA750227A1}">
      <dgm:prSet/>
      <dgm:spPr/>
      <dgm:t>
        <a:bodyPr/>
        <a:lstStyle/>
        <a:p>
          <a:pPr rtl="0"/>
          <a:r>
            <a:rPr lang="en-US" sz="2600" dirty="0" smtClean="0">
              <a:latin typeface="Arial" panose="020B0604020202020204" pitchFamily="34" charset="0"/>
              <a:cs typeface="Arial" panose="020B0604020202020204" pitchFamily="34" charset="0"/>
            </a:rPr>
            <a:t>Self Efficacy </a:t>
          </a:r>
          <a:endParaRPr lang="en-US" sz="2600" dirty="0"/>
        </a:p>
      </dgm:t>
    </dgm:pt>
    <dgm:pt modelId="{D38E7359-2EDC-456B-B82E-E3B5A101CE73}" type="parTrans" cxnId="{BFE1965A-8CF9-4669-A9E0-5CEA60F845EE}">
      <dgm:prSet/>
      <dgm:spPr/>
      <dgm:t>
        <a:bodyPr/>
        <a:lstStyle/>
        <a:p>
          <a:endParaRPr lang="en-US"/>
        </a:p>
      </dgm:t>
    </dgm:pt>
    <dgm:pt modelId="{16EFDA63-11D5-46C3-A437-DC087CEC4E95}" type="sibTrans" cxnId="{BFE1965A-8CF9-4669-A9E0-5CEA60F845EE}">
      <dgm:prSet/>
      <dgm:spPr/>
      <dgm:t>
        <a:bodyPr/>
        <a:lstStyle/>
        <a:p>
          <a:endParaRPr lang="en-US"/>
        </a:p>
      </dgm:t>
    </dgm:pt>
    <dgm:pt modelId="{1FE46B44-6CA8-426B-BA2C-828818284FBD}">
      <dgm:prSet custT="1"/>
      <dgm:spPr/>
      <dgm:t>
        <a:bodyPr/>
        <a:lstStyle/>
        <a:p>
          <a:pPr rtl="0"/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Experiences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543963-D0C2-48BA-A0B0-583E4E272322}" type="parTrans" cxnId="{4391DD08-AAA2-4B87-9F5D-6AF45ACE1700}">
      <dgm:prSet/>
      <dgm:spPr/>
      <dgm:t>
        <a:bodyPr/>
        <a:lstStyle/>
        <a:p>
          <a:endParaRPr lang="en-US"/>
        </a:p>
      </dgm:t>
    </dgm:pt>
    <dgm:pt modelId="{D9C29DBD-6D2E-43F9-B6C5-2E260A2384AD}" type="sibTrans" cxnId="{4391DD08-AAA2-4B87-9F5D-6AF45ACE1700}">
      <dgm:prSet/>
      <dgm:spPr/>
      <dgm:t>
        <a:bodyPr/>
        <a:lstStyle/>
        <a:p>
          <a:endParaRPr lang="en-US"/>
        </a:p>
      </dgm:t>
    </dgm:pt>
    <dgm:pt modelId="{8DD91F99-33E1-47A2-BDA9-20B9B8BD023C}">
      <dgm:prSet custT="1"/>
      <dgm:spPr/>
      <dgm:t>
        <a:bodyPr/>
        <a:lstStyle/>
        <a:p>
          <a:pPr rtl="0"/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Leadership Style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0FD574-FC87-48FA-AA66-F56458807BF1}" type="parTrans" cxnId="{3A8FE026-1DC4-46E6-B797-0C3F9E32854B}">
      <dgm:prSet/>
      <dgm:spPr/>
      <dgm:t>
        <a:bodyPr/>
        <a:lstStyle/>
        <a:p>
          <a:endParaRPr lang="en-US"/>
        </a:p>
      </dgm:t>
    </dgm:pt>
    <dgm:pt modelId="{E0C020E0-6FFF-4C28-ACCE-15C345029616}" type="sibTrans" cxnId="{3A8FE026-1DC4-46E6-B797-0C3F9E32854B}">
      <dgm:prSet/>
      <dgm:spPr/>
      <dgm:t>
        <a:bodyPr/>
        <a:lstStyle/>
        <a:p>
          <a:endParaRPr lang="en-US"/>
        </a:p>
      </dgm:t>
    </dgm:pt>
    <dgm:pt modelId="{3B68656F-7644-492F-95F3-1D504ECF1B06}">
      <dgm:prSet custT="1"/>
      <dgm:spPr/>
      <dgm:t>
        <a:bodyPr/>
        <a:lstStyle/>
        <a:p>
          <a:pPr rtl="0"/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Values and attitudes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B88746-AD35-4AEA-98E9-6A446C6496DB}" type="parTrans" cxnId="{F7E3E5D3-FE56-4090-9A3A-E2BB446C684A}">
      <dgm:prSet/>
      <dgm:spPr/>
      <dgm:t>
        <a:bodyPr/>
        <a:lstStyle/>
        <a:p>
          <a:endParaRPr lang="en-US"/>
        </a:p>
      </dgm:t>
    </dgm:pt>
    <dgm:pt modelId="{AEFDC93B-C6F3-4EB2-BA17-1A95441470FE}" type="sibTrans" cxnId="{F7E3E5D3-FE56-4090-9A3A-E2BB446C684A}">
      <dgm:prSet/>
      <dgm:spPr/>
      <dgm:t>
        <a:bodyPr/>
        <a:lstStyle/>
        <a:p>
          <a:endParaRPr lang="en-US"/>
        </a:p>
      </dgm:t>
    </dgm:pt>
    <dgm:pt modelId="{0F199236-2B95-46E5-B7A0-41AFEDA07FDB}" type="pres">
      <dgm:prSet presAssocID="{5BFD3AA4-122E-48C7-AC39-B93C6BE852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DF9899-23A6-4F89-BF72-9495A5A6665A}" type="pres">
      <dgm:prSet presAssocID="{4DC94303-CF39-4E23-820E-A5552E9927C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84090-F3B0-4584-ABC7-730C988D622B}" type="pres">
      <dgm:prSet presAssocID="{AD9E234A-BCA0-4C81-86EC-57CCF09BD89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36EE9AB-EAF8-487C-AE26-B4F65EFA4A8D}" type="pres">
      <dgm:prSet presAssocID="{AD9E234A-BCA0-4C81-86EC-57CCF09BD891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8DECABD-2369-4758-8BF8-94F13A54715A}" type="pres">
      <dgm:prSet presAssocID="{82CE550A-EDF7-4C1D-BFA9-6DEA750227A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8D5F6-F954-4D6E-89CB-32E0A2896341}" type="pres">
      <dgm:prSet presAssocID="{16EFDA63-11D5-46C3-A437-DC087CEC4E9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7DEE1AA-AEE4-46DE-A030-ACFDB7ABA1CD}" type="pres">
      <dgm:prSet presAssocID="{16EFDA63-11D5-46C3-A437-DC087CEC4E95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06947F2A-A7E8-4A89-BAB1-C9520D8E2CC7}" type="presOf" srcId="{AD9E234A-BCA0-4C81-86EC-57CCF09BD891}" destId="{10184090-F3B0-4584-ABC7-730C988D622B}" srcOrd="0" destOrd="0" presId="urn:microsoft.com/office/officeart/2005/8/layout/cycle2"/>
    <dgm:cxn modelId="{6CA4FE1E-AC98-44D1-867D-292CCF07CDE7}" type="presOf" srcId="{8DD91F99-33E1-47A2-BDA9-20B9B8BD023C}" destId="{F8DECABD-2369-4758-8BF8-94F13A54715A}" srcOrd="0" destOrd="2" presId="urn:microsoft.com/office/officeart/2005/8/layout/cycle2"/>
    <dgm:cxn modelId="{6F6555F2-5DFB-42BE-84E5-ED7B72BAD248}" type="presOf" srcId="{82CE550A-EDF7-4C1D-BFA9-6DEA750227A1}" destId="{F8DECABD-2369-4758-8BF8-94F13A54715A}" srcOrd="0" destOrd="0" presId="urn:microsoft.com/office/officeart/2005/8/layout/cycle2"/>
    <dgm:cxn modelId="{4391DD08-AAA2-4B87-9F5D-6AF45ACE1700}" srcId="{82CE550A-EDF7-4C1D-BFA9-6DEA750227A1}" destId="{1FE46B44-6CA8-426B-BA2C-828818284FBD}" srcOrd="0" destOrd="0" parTransId="{25543963-D0C2-48BA-A0B0-583E4E272322}" sibTransId="{D9C29DBD-6D2E-43F9-B6C5-2E260A2384AD}"/>
    <dgm:cxn modelId="{48180265-E1E3-450A-A429-362A6D2F7873}" type="presOf" srcId="{5BFD3AA4-122E-48C7-AC39-B93C6BE8521C}" destId="{0F199236-2B95-46E5-B7A0-41AFEDA07FDB}" srcOrd="0" destOrd="0" presId="urn:microsoft.com/office/officeart/2005/8/layout/cycle2"/>
    <dgm:cxn modelId="{9228EB71-2245-4554-A257-32E6DFC15229}" type="presOf" srcId="{3B68656F-7644-492F-95F3-1D504ECF1B06}" destId="{F8DECABD-2369-4758-8BF8-94F13A54715A}" srcOrd="0" destOrd="3" presId="urn:microsoft.com/office/officeart/2005/8/layout/cycle2"/>
    <dgm:cxn modelId="{4F1779D2-CEB5-4BCF-AA9C-B4D4685A8164}" type="presOf" srcId="{16EFDA63-11D5-46C3-A437-DC087CEC4E95}" destId="{57DEE1AA-AEE4-46DE-A030-ACFDB7ABA1CD}" srcOrd="1" destOrd="0" presId="urn:microsoft.com/office/officeart/2005/8/layout/cycle2"/>
    <dgm:cxn modelId="{1CCCEC34-749F-4AA2-9DFD-50957616F19C}" srcId="{5BFD3AA4-122E-48C7-AC39-B93C6BE8521C}" destId="{4DC94303-CF39-4E23-820E-A5552E9927CD}" srcOrd="0" destOrd="0" parTransId="{8C07926A-4892-448F-B78E-8D1558B9EC4A}" sibTransId="{AD9E234A-BCA0-4C81-86EC-57CCF09BD891}"/>
    <dgm:cxn modelId="{BFE1965A-8CF9-4669-A9E0-5CEA60F845EE}" srcId="{5BFD3AA4-122E-48C7-AC39-B93C6BE8521C}" destId="{82CE550A-EDF7-4C1D-BFA9-6DEA750227A1}" srcOrd="1" destOrd="0" parTransId="{D38E7359-2EDC-456B-B82E-E3B5A101CE73}" sibTransId="{16EFDA63-11D5-46C3-A437-DC087CEC4E95}"/>
    <dgm:cxn modelId="{641DFCD3-6CA8-4D5C-A0F8-81B5F391D0BF}" type="presOf" srcId="{1FE46B44-6CA8-426B-BA2C-828818284FBD}" destId="{F8DECABD-2369-4758-8BF8-94F13A54715A}" srcOrd="0" destOrd="1" presId="urn:microsoft.com/office/officeart/2005/8/layout/cycle2"/>
    <dgm:cxn modelId="{48C2C903-526B-480C-80E1-3B79A929BF10}" type="presOf" srcId="{AD9E234A-BCA0-4C81-86EC-57CCF09BD891}" destId="{F36EE9AB-EAF8-487C-AE26-B4F65EFA4A8D}" srcOrd="1" destOrd="0" presId="urn:microsoft.com/office/officeart/2005/8/layout/cycle2"/>
    <dgm:cxn modelId="{8BA05C18-3FAF-40CD-8005-72E6CD56925D}" type="presOf" srcId="{4DC94303-CF39-4E23-820E-A5552E9927CD}" destId="{29DF9899-23A6-4F89-BF72-9495A5A6665A}" srcOrd="0" destOrd="0" presId="urn:microsoft.com/office/officeart/2005/8/layout/cycle2"/>
    <dgm:cxn modelId="{F7E3E5D3-FE56-4090-9A3A-E2BB446C684A}" srcId="{82CE550A-EDF7-4C1D-BFA9-6DEA750227A1}" destId="{3B68656F-7644-492F-95F3-1D504ECF1B06}" srcOrd="2" destOrd="0" parTransId="{29B88746-AD35-4AEA-98E9-6A446C6496DB}" sibTransId="{AEFDC93B-C6F3-4EB2-BA17-1A95441470FE}"/>
    <dgm:cxn modelId="{3A8FE026-1DC4-46E6-B797-0C3F9E32854B}" srcId="{82CE550A-EDF7-4C1D-BFA9-6DEA750227A1}" destId="{8DD91F99-33E1-47A2-BDA9-20B9B8BD023C}" srcOrd="1" destOrd="0" parTransId="{240FD574-FC87-48FA-AA66-F56458807BF1}" sibTransId="{E0C020E0-6FFF-4C28-ACCE-15C345029616}"/>
    <dgm:cxn modelId="{55408CCC-090E-4B82-9FF8-AA2EB8E717CB}" type="presOf" srcId="{16EFDA63-11D5-46C3-A437-DC087CEC4E95}" destId="{9258D5F6-F954-4D6E-89CB-32E0A2896341}" srcOrd="0" destOrd="0" presId="urn:microsoft.com/office/officeart/2005/8/layout/cycle2"/>
    <dgm:cxn modelId="{432CEC73-31AE-4C55-B22E-81879C4B55D9}" type="presParOf" srcId="{0F199236-2B95-46E5-B7A0-41AFEDA07FDB}" destId="{29DF9899-23A6-4F89-BF72-9495A5A6665A}" srcOrd="0" destOrd="0" presId="urn:microsoft.com/office/officeart/2005/8/layout/cycle2"/>
    <dgm:cxn modelId="{9F8CE21C-A2FF-4D71-8366-00FA294B2D18}" type="presParOf" srcId="{0F199236-2B95-46E5-B7A0-41AFEDA07FDB}" destId="{10184090-F3B0-4584-ABC7-730C988D622B}" srcOrd="1" destOrd="0" presId="urn:microsoft.com/office/officeart/2005/8/layout/cycle2"/>
    <dgm:cxn modelId="{0A43DFFA-5EC2-4C00-A7ED-A6C7829C7AD7}" type="presParOf" srcId="{10184090-F3B0-4584-ABC7-730C988D622B}" destId="{F36EE9AB-EAF8-487C-AE26-B4F65EFA4A8D}" srcOrd="0" destOrd="0" presId="urn:microsoft.com/office/officeart/2005/8/layout/cycle2"/>
    <dgm:cxn modelId="{4A91EB20-4D11-451B-882D-C1F7DE0D5E2F}" type="presParOf" srcId="{0F199236-2B95-46E5-B7A0-41AFEDA07FDB}" destId="{F8DECABD-2369-4758-8BF8-94F13A54715A}" srcOrd="2" destOrd="0" presId="urn:microsoft.com/office/officeart/2005/8/layout/cycle2"/>
    <dgm:cxn modelId="{381494E4-E8A7-42F7-B10F-D7B8EB69E163}" type="presParOf" srcId="{0F199236-2B95-46E5-B7A0-41AFEDA07FDB}" destId="{9258D5F6-F954-4D6E-89CB-32E0A2896341}" srcOrd="3" destOrd="0" presId="urn:microsoft.com/office/officeart/2005/8/layout/cycle2"/>
    <dgm:cxn modelId="{01165678-E71D-4D61-9140-B48BCDE509CB}" type="presParOf" srcId="{9258D5F6-F954-4D6E-89CB-32E0A2896341}" destId="{57DEE1AA-AEE4-46DE-A030-ACFDB7ABA1C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7F4CE9-2170-4F71-AE0C-C94E4E3F0745}" type="doc">
      <dgm:prSet loTypeId="urn:microsoft.com/office/officeart/2005/8/layout/hierarchy3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6B9387-0D82-43BB-907B-66B52EC0D63B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chemeClr val="bg1"/>
              </a:solidFill>
            </a:rPr>
            <a:t>Have a clear sense of purpose and achievement</a:t>
          </a:r>
          <a:endParaRPr lang="en-US" b="1" dirty="0">
            <a:solidFill>
              <a:schemeClr val="bg1"/>
            </a:solidFill>
          </a:endParaRPr>
        </a:p>
      </dgm:t>
    </dgm:pt>
    <dgm:pt modelId="{224E91D3-1905-4503-8815-7470B4E57D07}" type="parTrans" cxnId="{6C687931-14CA-4ABB-A63F-915A126E78F1}">
      <dgm:prSet/>
      <dgm:spPr/>
      <dgm:t>
        <a:bodyPr/>
        <a:lstStyle/>
        <a:p>
          <a:endParaRPr lang="en-US"/>
        </a:p>
      </dgm:t>
    </dgm:pt>
    <dgm:pt modelId="{AC313C54-1FE7-4820-802C-B0434BE9543A}" type="sibTrans" cxnId="{6C687931-14CA-4ABB-A63F-915A126E78F1}">
      <dgm:prSet/>
      <dgm:spPr/>
      <dgm:t>
        <a:bodyPr/>
        <a:lstStyle/>
        <a:p>
          <a:endParaRPr lang="en-US"/>
        </a:p>
      </dgm:t>
    </dgm:pt>
    <dgm:pt modelId="{19A7E5E3-1701-4F81-A06A-EF4981F17F30}">
      <dgm:prSet phldrT="[Text]"/>
      <dgm:spPr/>
      <dgm:t>
        <a:bodyPr/>
        <a:lstStyle/>
        <a:p>
          <a:r>
            <a:rPr lang="en-US" dirty="0" smtClean="0"/>
            <a:t>75% Strongly Agree</a:t>
          </a:r>
          <a:endParaRPr lang="en-US" dirty="0"/>
        </a:p>
      </dgm:t>
    </dgm:pt>
    <dgm:pt modelId="{F9276904-6ED1-4AF3-9BD7-11FF2EF2627F}" type="parTrans" cxnId="{D6962B5F-22EC-492A-9C84-2ADDE0C124C0}">
      <dgm:prSet/>
      <dgm:spPr/>
      <dgm:t>
        <a:bodyPr/>
        <a:lstStyle/>
        <a:p>
          <a:endParaRPr lang="en-US"/>
        </a:p>
      </dgm:t>
    </dgm:pt>
    <dgm:pt modelId="{14EC8052-A6C4-4D6F-8760-280F74C8B945}" type="sibTrans" cxnId="{D6962B5F-22EC-492A-9C84-2ADDE0C124C0}">
      <dgm:prSet/>
      <dgm:spPr/>
      <dgm:t>
        <a:bodyPr/>
        <a:lstStyle/>
        <a:p>
          <a:endParaRPr lang="en-US"/>
        </a:p>
      </dgm:t>
    </dgm:pt>
    <dgm:pt modelId="{557B5BC7-EB4F-48A8-9E48-089124CD9745}">
      <dgm:prSet phldrT="[Text]"/>
      <dgm:spPr/>
      <dgm:t>
        <a:bodyPr/>
        <a:lstStyle/>
        <a:p>
          <a:r>
            <a:rPr lang="en-US" dirty="0" smtClean="0"/>
            <a:t>25% Agree</a:t>
          </a:r>
          <a:endParaRPr lang="en-US" dirty="0"/>
        </a:p>
      </dgm:t>
    </dgm:pt>
    <dgm:pt modelId="{78D05753-C74A-431C-9F0B-4ABA04731B1F}" type="parTrans" cxnId="{06C23A12-5AAE-47F2-AC4D-8AA1D7A812F4}">
      <dgm:prSet/>
      <dgm:spPr/>
      <dgm:t>
        <a:bodyPr/>
        <a:lstStyle/>
        <a:p>
          <a:endParaRPr lang="en-US"/>
        </a:p>
      </dgm:t>
    </dgm:pt>
    <dgm:pt modelId="{55468C49-2D3E-4EF1-A78E-A77ECE30C040}" type="sibTrans" cxnId="{06C23A12-5AAE-47F2-AC4D-8AA1D7A812F4}">
      <dgm:prSet/>
      <dgm:spPr/>
      <dgm:t>
        <a:bodyPr/>
        <a:lstStyle/>
        <a:p>
          <a:endParaRPr lang="en-US"/>
        </a:p>
      </dgm:t>
    </dgm:pt>
    <dgm:pt modelId="{CBBDCCB6-DF96-46AB-A6C0-E72592C4A678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Always seek the welfare of employees</a:t>
          </a:r>
          <a:r>
            <a:rPr lang="en-US" dirty="0" smtClean="0"/>
            <a:t>	</a:t>
          </a:r>
          <a:endParaRPr lang="en-US" dirty="0"/>
        </a:p>
      </dgm:t>
    </dgm:pt>
    <dgm:pt modelId="{FD69970A-E697-49C7-A1A2-9027B705FCB5}" type="parTrans" cxnId="{06BE83FD-AA08-4FE9-8071-7F1883327A6F}">
      <dgm:prSet/>
      <dgm:spPr/>
      <dgm:t>
        <a:bodyPr/>
        <a:lstStyle/>
        <a:p>
          <a:endParaRPr lang="en-US"/>
        </a:p>
      </dgm:t>
    </dgm:pt>
    <dgm:pt modelId="{696C6AC6-85DC-4B9E-BC8A-5BDF7079EDC0}" type="sibTrans" cxnId="{06BE83FD-AA08-4FE9-8071-7F1883327A6F}">
      <dgm:prSet/>
      <dgm:spPr/>
      <dgm:t>
        <a:bodyPr/>
        <a:lstStyle/>
        <a:p>
          <a:endParaRPr lang="en-US"/>
        </a:p>
      </dgm:t>
    </dgm:pt>
    <dgm:pt modelId="{16C9B4A8-3801-4D0E-8806-0E4FAF3D7E00}">
      <dgm:prSet phldrT="[Text]"/>
      <dgm:spPr/>
      <dgm:t>
        <a:bodyPr/>
        <a:lstStyle/>
        <a:p>
          <a:r>
            <a:rPr lang="en-US" dirty="0" smtClean="0"/>
            <a:t>75% Strongly Agree</a:t>
          </a:r>
          <a:endParaRPr lang="en-US" dirty="0"/>
        </a:p>
      </dgm:t>
    </dgm:pt>
    <dgm:pt modelId="{C43B92C8-15CA-42BE-9B23-8A8B4AF273D9}" type="parTrans" cxnId="{F55B2E27-3685-48E9-B9B9-8F0275C4B7AA}">
      <dgm:prSet/>
      <dgm:spPr/>
      <dgm:t>
        <a:bodyPr/>
        <a:lstStyle/>
        <a:p>
          <a:endParaRPr lang="en-US"/>
        </a:p>
      </dgm:t>
    </dgm:pt>
    <dgm:pt modelId="{2AAA3E76-2B8D-4387-A78C-CE0BC1FA412A}" type="sibTrans" cxnId="{F55B2E27-3685-48E9-B9B9-8F0275C4B7AA}">
      <dgm:prSet/>
      <dgm:spPr/>
      <dgm:t>
        <a:bodyPr/>
        <a:lstStyle/>
        <a:p>
          <a:endParaRPr lang="en-US"/>
        </a:p>
      </dgm:t>
    </dgm:pt>
    <dgm:pt modelId="{D0CF82EC-EB08-495E-BF9F-4ADA1EB834AB}">
      <dgm:prSet phldrT="[Text]"/>
      <dgm:spPr/>
      <dgm:t>
        <a:bodyPr/>
        <a:lstStyle/>
        <a:p>
          <a:r>
            <a:rPr lang="en-US" dirty="0" smtClean="0"/>
            <a:t>25% Agree</a:t>
          </a:r>
          <a:endParaRPr lang="en-US" dirty="0"/>
        </a:p>
      </dgm:t>
    </dgm:pt>
    <dgm:pt modelId="{89142D5E-B3C0-40A6-BAA9-60CBA8003961}" type="parTrans" cxnId="{A01CCAD0-E3E4-4D7A-9505-33786C418BE1}">
      <dgm:prSet/>
      <dgm:spPr/>
      <dgm:t>
        <a:bodyPr/>
        <a:lstStyle/>
        <a:p>
          <a:endParaRPr lang="en-US"/>
        </a:p>
      </dgm:t>
    </dgm:pt>
    <dgm:pt modelId="{BF68EDAF-3D8E-4866-A306-C294E2C03E41}" type="sibTrans" cxnId="{A01CCAD0-E3E4-4D7A-9505-33786C418BE1}">
      <dgm:prSet/>
      <dgm:spPr/>
      <dgm:t>
        <a:bodyPr/>
        <a:lstStyle/>
        <a:p>
          <a:endParaRPr lang="en-US"/>
        </a:p>
      </dgm:t>
    </dgm:pt>
    <dgm:pt modelId="{117810FD-D2B9-48E9-BACC-31CCB19085D1}">
      <dgm:prSet/>
      <dgm:spPr/>
      <dgm:t>
        <a:bodyPr/>
        <a:lstStyle/>
        <a:p>
          <a:pPr algn="r"/>
          <a:r>
            <a:rPr lang="en-US" b="1" dirty="0" smtClean="0">
              <a:solidFill>
                <a:schemeClr val="bg1"/>
              </a:solidFill>
            </a:rPr>
            <a:t>Motivates employees through rewards and incentives</a:t>
          </a:r>
          <a:r>
            <a:rPr lang="en-US" dirty="0" smtClean="0"/>
            <a:t>			</a:t>
          </a:r>
          <a:endParaRPr lang="en-US" dirty="0"/>
        </a:p>
      </dgm:t>
    </dgm:pt>
    <dgm:pt modelId="{EAA1F99A-B002-4849-AAD1-7E95FFEBD75B}" type="parTrans" cxnId="{A157E2A8-F85E-455F-B604-688F5598977C}">
      <dgm:prSet/>
      <dgm:spPr/>
      <dgm:t>
        <a:bodyPr/>
        <a:lstStyle/>
        <a:p>
          <a:endParaRPr lang="en-US"/>
        </a:p>
      </dgm:t>
    </dgm:pt>
    <dgm:pt modelId="{10B659B0-9F31-42AF-93AA-07785124CA08}" type="sibTrans" cxnId="{A157E2A8-F85E-455F-B604-688F5598977C}">
      <dgm:prSet/>
      <dgm:spPr/>
      <dgm:t>
        <a:bodyPr/>
        <a:lstStyle/>
        <a:p>
          <a:endParaRPr lang="en-US"/>
        </a:p>
      </dgm:t>
    </dgm:pt>
    <dgm:pt modelId="{49E21EAC-E2B9-4ED0-BE57-C193D3F8BD69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Adheres to ethical practices</a:t>
          </a:r>
          <a:endParaRPr lang="en-US" b="1" dirty="0">
            <a:solidFill>
              <a:schemeClr val="bg1"/>
            </a:solidFill>
          </a:endParaRPr>
        </a:p>
      </dgm:t>
    </dgm:pt>
    <dgm:pt modelId="{78E968A4-76A7-42A9-B1CB-6FF2982E1ECB}" type="parTrans" cxnId="{D393F1EE-F185-4C1A-8CCA-7EF110682C9B}">
      <dgm:prSet/>
      <dgm:spPr/>
      <dgm:t>
        <a:bodyPr/>
        <a:lstStyle/>
        <a:p>
          <a:endParaRPr lang="en-US"/>
        </a:p>
      </dgm:t>
    </dgm:pt>
    <dgm:pt modelId="{A69AB47A-E75A-438D-A324-90A7069567FD}" type="sibTrans" cxnId="{D393F1EE-F185-4C1A-8CCA-7EF110682C9B}">
      <dgm:prSet/>
      <dgm:spPr/>
      <dgm:t>
        <a:bodyPr/>
        <a:lstStyle/>
        <a:p>
          <a:endParaRPr lang="en-US"/>
        </a:p>
      </dgm:t>
    </dgm:pt>
    <dgm:pt modelId="{C71B3743-2142-41B5-A4C7-F75966DF8597}">
      <dgm:prSet/>
      <dgm:spPr/>
      <dgm:t>
        <a:bodyPr/>
        <a:lstStyle/>
        <a:p>
          <a:r>
            <a:rPr lang="en-US" dirty="0" smtClean="0"/>
            <a:t>6% Disagree</a:t>
          </a:r>
          <a:endParaRPr lang="en-US" dirty="0"/>
        </a:p>
      </dgm:t>
    </dgm:pt>
    <dgm:pt modelId="{59C46BF7-6467-4F77-BB69-73B5F696E0D9}" type="parTrans" cxnId="{607D4C66-0573-4509-B614-4CCA634CE594}">
      <dgm:prSet/>
      <dgm:spPr/>
      <dgm:t>
        <a:bodyPr/>
        <a:lstStyle/>
        <a:p>
          <a:endParaRPr lang="en-US"/>
        </a:p>
      </dgm:t>
    </dgm:pt>
    <dgm:pt modelId="{D1D078C7-8F1B-4AD3-9A18-7D3E502AAAD5}" type="sibTrans" cxnId="{607D4C66-0573-4509-B614-4CCA634CE594}">
      <dgm:prSet/>
      <dgm:spPr/>
      <dgm:t>
        <a:bodyPr/>
        <a:lstStyle/>
        <a:p>
          <a:endParaRPr lang="en-US"/>
        </a:p>
      </dgm:t>
    </dgm:pt>
    <dgm:pt modelId="{932ED23C-C7DA-4EB3-80EA-8FAAA5F2A453}">
      <dgm:prSet/>
      <dgm:spPr/>
      <dgm:t>
        <a:bodyPr/>
        <a:lstStyle/>
        <a:p>
          <a:r>
            <a:rPr lang="en-US" dirty="0" smtClean="0"/>
            <a:t>31% Strongly Agree</a:t>
          </a:r>
          <a:endParaRPr lang="en-US" dirty="0"/>
        </a:p>
      </dgm:t>
    </dgm:pt>
    <dgm:pt modelId="{2A48EAA1-0184-4B3F-8CCB-08089B24B640}" type="parTrans" cxnId="{B9454F19-FB65-47DC-86F5-1CC4849F0BF9}">
      <dgm:prSet/>
      <dgm:spPr/>
      <dgm:t>
        <a:bodyPr/>
        <a:lstStyle/>
        <a:p>
          <a:endParaRPr lang="en-US"/>
        </a:p>
      </dgm:t>
    </dgm:pt>
    <dgm:pt modelId="{21389EFD-64EC-40EA-9AFE-BFC44C756176}" type="sibTrans" cxnId="{B9454F19-FB65-47DC-86F5-1CC4849F0BF9}">
      <dgm:prSet/>
      <dgm:spPr/>
      <dgm:t>
        <a:bodyPr/>
        <a:lstStyle/>
        <a:p>
          <a:endParaRPr lang="en-US"/>
        </a:p>
      </dgm:t>
    </dgm:pt>
    <dgm:pt modelId="{33DD5CBB-7D6B-488E-A293-BFAF5604A251}">
      <dgm:prSet/>
      <dgm:spPr/>
      <dgm:t>
        <a:bodyPr/>
        <a:lstStyle/>
        <a:p>
          <a:r>
            <a:rPr lang="en-US" dirty="0" smtClean="0"/>
            <a:t>13% Agree</a:t>
          </a:r>
          <a:endParaRPr lang="en-US" dirty="0"/>
        </a:p>
      </dgm:t>
    </dgm:pt>
    <dgm:pt modelId="{CF015C0D-FD62-4B94-B8D7-D66E13B096F3}" type="parTrans" cxnId="{C69E77A0-4C82-45A4-AE4F-014AC7AE1B84}">
      <dgm:prSet/>
      <dgm:spPr/>
      <dgm:t>
        <a:bodyPr/>
        <a:lstStyle/>
        <a:p>
          <a:endParaRPr lang="en-US"/>
        </a:p>
      </dgm:t>
    </dgm:pt>
    <dgm:pt modelId="{E2712B10-EA5B-4C6D-BCFC-FD400D8996FD}" type="sibTrans" cxnId="{C69E77A0-4C82-45A4-AE4F-014AC7AE1B84}">
      <dgm:prSet/>
      <dgm:spPr/>
      <dgm:t>
        <a:bodyPr/>
        <a:lstStyle/>
        <a:p>
          <a:endParaRPr lang="en-US"/>
        </a:p>
      </dgm:t>
    </dgm:pt>
    <dgm:pt modelId="{5B9C683C-1C82-4A84-A837-F8AF83E82BCE}">
      <dgm:prSet/>
      <dgm:spPr/>
      <dgm:t>
        <a:bodyPr/>
        <a:lstStyle/>
        <a:p>
          <a:r>
            <a:rPr lang="en-US" dirty="0" smtClean="0"/>
            <a:t>87% Strongly Agree</a:t>
          </a:r>
          <a:endParaRPr lang="en-US" dirty="0"/>
        </a:p>
      </dgm:t>
    </dgm:pt>
    <dgm:pt modelId="{427785BE-7072-420B-8446-D2EE6923A53F}" type="parTrans" cxnId="{9F621BAE-9639-40EC-805D-3D59B67A2720}">
      <dgm:prSet/>
      <dgm:spPr/>
      <dgm:t>
        <a:bodyPr/>
        <a:lstStyle/>
        <a:p>
          <a:endParaRPr lang="en-US"/>
        </a:p>
      </dgm:t>
    </dgm:pt>
    <dgm:pt modelId="{A2945687-F7C9-40E6-A320-55C5B2769C1D}" type="sibTrans" cxnId="{9F621BAE-9639-40EC-805D-3D59B67A2720}">
      <dgm:prSet/>
      <dgm:spPr/>
      <dgm:t>
        <a:bodyPr/>
        <a:lstStyle/>
        <a:p>
          <a:endParaRPr lang="en-US"/>
        </a:p>
      </dgm:t>
    </dgm:pt>
    <dgm:pt modelId="{2F7AF7D6-756F-4F0E-A62A-EE02DD0CFC58}">
      <dgm:prSet/>
      <dgm:spPr/>
      <dgm:t>
        <a:bodyPr/>
        <a:lstStyle/>
        <a:p>
          <a:r>
            <a:rPr lang="en-US" dirty="0" smtClean="0"/>
            <a:t>19% Neutral</a:t>
          </a:r>
          <a:endParaRPr lang="en-US" dirty="0"/>
        </a:p>
      </dgm:t>
    </dgm:pt>
    <dgm:pt modelId="{2F20A5FC-FC30-4003-B62B-93BE8DB39945}" type="parTrans" cxnId="{6DEECA47-33B1-41E7-B5F6-F6CBB8893A72}">
      <dgm:prSet/>
      <dgm:spPr/>
      <dgm:t>
        <a:bodyPr/>
        <a:lstStyle/>
        <a:p>
          <a:endParaRPr lang="en-US"/>
        </a:p>
      </dgm:t>
    </dgm:pt>
    <dgm:pt modelId="{611DB60A-0DA0-446F-8C6C-F9C47793AF44}" type="sibTrans" cxnId="{6DEECA47-33B1-41E7-B5F6-F6CBB8893A72}">
      <dgm:prSet/>
      <dgm:spPr/>
      <dgm:t>
        <a:bodyPr/>
        <a:lstStyle/>
        <a:p>
          <a:endParaRPr lang="en-US"/>
        </a:p>
      </dgm:t>
    </dgm:pt>
    <dgm:pt modelId="{86126FCE-2EC8-4FBA-BFBB-5CF54D2EB9F6}">
      <dgm:prSet/>
      <dgm:spPr/>
      <dgm:t>
        <a:bodyPr/>
        <a:lstStyle/>
        <a:p>
          <a:r>
            <a:rPr lang="en-US" dirty="0" smtClean="0"/>
            <a:t>44% Agree</a:t>
          </a:r>
          <a:endParaRPr lang="en-US" dirty="0"/>
        </a:p>
      </dgm:t>
    </dgm:pt>
    <dgm:pt modelId="{FB700A33-C590-46E7-9567-40DF77C3C64F}" type="parTrans" cxnId="{25100E61-6DC5-433E-B546-7822F54C4FF8}">
      <dgm:prSet/>
      <dgm:spPr/>
      <dgm:t>
        <a:bodyPr/>
        <a:lstStyle/>
        <a:p>
          <a:endParaRPr lang="en-US"/>
        </a:p>
      </dgm:t>
    </dgm:pt>
    <dgm:pt modelId="{9392D95D-B9FE-4332-B404-4C2A5BD2A17D}" type="sibTrans" cxnId="{25100E61-6DC5-433E-B546-7822F54C4FF8}">
      <dgm:prSet/>
      <dgm:spPr/>
      <dgm:t>
        <a:bodyPr/>
        <a:lstStyle/>
        <a:p>
          <a:endParaRPr lang="en-US"/>
        </a:p>
      </dgm:t>
    </dgm:pt>
    <dgm:pt modelId="{5E570AFD-69B3-4033-9F39-B89C581B6492}" type="pres">
      <dgm:prSet presAssocID="{5C7F4CE9-2170-4F71-AE0C-C94E4E3F074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AEB46DB-00CB-4C4E-AE35-0175296568BB}" type="pres">
      <dgm:prSet presAssocID="{536B9387-0D82-43BB-907B-66B52EC0D63B}" presName="root" presStyleCnt="0"/>
      <dgm:spPr/>
    </dgm:pt>
    <dgm:pt modelId="{5A4BA522-432A-4F91-B910-BB39ED6B0AA9}" type="pres">
      <dgm:prSet presAssocID="{536B9387-0D82-43BB-907B-66B52EC0D63B}" presName="rootComposite" presStyleCnt="0"/>
      <dgm:spPr/>
    </dgm:pt>
    <dgm:pt modelId="{C8980598-3055-46C5-81C0-81FDAE9F5659}" type="pres">
      <dgm:prSet presAssocID="{536B9387-0D82-43BB-907B-66B52EC0D63B}" presName="rootText" presStyleLbl="node1" presStyleIdx="0" presStyleCnt="4"/>
      <dgm:spPr/>
      <dgm:t>
        <a:bodyPr/>
        <a:lstStyle/>
        <a:p>
          <a:endParaRPr lang="en-US"/>
        </a:p>
      </dgm:t>
    </dgm:pt>
    <dgm:pt modelId="{05959F68-D0BA-494C-88D4-78752B66321B}" type="pres">
      <dgm:prSet presAssocID="{536B9387-0D82-43BB-907B-66B52EC0D63B}" presName="rootConnector" presStyleLbl="node1" presStyleIdx="0" presStyleCnt="4"/>
      <dgm:spPr/>
      <dgm:t>
        <a:bodyPr/>
        <a:lstStyle/>
        <a:p>
          <a:endParaRPr lang="en-US"/>
        </a:p>
      </dgm:t>
    </dgm:pt>
    <dgm:pt modelId="{DB016A38-5ED6-4C8D-AD7E-8CCA9DFF1351}" type="pres">
      <dgm:prSet presAssocID="{536B9387-0D82-43BB-907B-66B52EC0D63B}" presName="childShape" presStyleCnt="0"/>
      <dgm:spPr/>
    </dgm:pt>
    <dgm:pt modelId="{1FFA4CF5-BA79-4565-8927-EFF28E967360}" type="pres">
      <dgm:prSet presAssocID="{F9276904-6ED1-4AF3-9BD7-11FF2EF2627F}" presName="Name13" presStyleLbl="parChTrans1D2" presStyleIdx="0" presStyleCnt="10"/>
      <dgm:spPr/>
      <dgm:t>
        <a:bodyPr/>
        <a:lstStyle/>
        <a:p>
          <a:endParaRPr lang="en-US"/>
        </a:p>
      </dgm:t>
    </dgm:pt>
    <dgm:pt modelId="{CED7462B-F164-493E-B25D-EDE345285BA6}" type="pres">
      <dgm:prSet presAssocID="{19A7E5E3-1701-4F81-A06A-EF4981F17F30}" presName="childText" presStyleLbl="bgAcc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420407-11F7-444E-9E3A-1760481FCE6F}" type="pres">
      <dgm:prSet presAssocID="{78D05753-C74A-431C-9F0B-4ABA04731B1F}" presName="Name13" presStyleLbl="parChTrans1D2" presStyleIdx="1" presStyleCnt="10"/>
      <dgm:spPr/>
      <dgm:t>
        <a:bodyPr/>
        <a:lstStyle/>
        <a:p>
          <a:endParaRPr lang="en-US"/>
        </a:p>
      </dgm:t>
    </dgm:pt>
    <dgm:pt modelId="{FE2DD932-8142-49CB-A380-5E527B8BE92E}" type="pres">
      <dgm:prSet presAssocID="{557B5BC7-EB4F-48A8-9E48-089124CD9745}" presName="childText" presStyleLbl="bgAcc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7F0D51-E124-46C4-92B8-37FA352CA1B2}" type="pres">
      <dgm:prSet presAssocID="{CBBDCCB6-DF96-46AB-A6C0-E72592C4A678}" presName="root" presStyleCnt="0"/>
      <dgm:spPr/>
    </dgm:pt>
    <dgm:pt modelId="{7B05F6B6-EEF8-417B-8184-8610CB635EF5}" type="pres">
      <dgm:prSet presAssocID="{CBBDCCB6-DF96-46AB-A6C0-E72592C4A678}" presName="rootComposite" presStyleCnt="0"/>
      <dgm:spPr/>
    </dgm:pt>
    <dgm:pt modelId="{645655FF-B363-482F-AB32-73022B59083D}" type="pres">
      <dgm:prSet presAssocID="{CBBDCCB6-DF96-46AB-A6C0-E72592C4A678}" presName="rootText" presStyleLbl="node1" presStyleIdx="1" presStyleCnt="4"/>
      <dgm:spPr/>
      <dgm:t>
        <a:bodyPr/>
        <a:lstStyle/>
        <a:p>
          <a:endParaRPr lang="en-US"/>
        </a:p>
      </dgm:t>
    </dgm:pt>
    <dgm:pt modelId="{1D2D722F-36F5-4BC4-8ABC-C06C40F25B3B}" type="pres">
      <dgm:prSet presAssocID="{CBBDCCB6-DF96-46AB-A6C0-E72592C4A678}" presName="rootConnector" presStyleLbl="node1" presStyleIdx="1" presStyleCnt="4"/>
      <dgm:spPr/>
      <dgm:t>
        <a:bodyPr/>
        <a:lstStyle/>
        <a:p>
          <a:endParaRPr lang="en-US"/>
        </a:p>
      </dgm:t>
    </dgm:pt>
    <dgm:pt modelId="{E408F243-FA0C-41AA-86E5-02D349F210CF}" type="pres">
      <dgm:prSet presAssocID="{CBBDCCB6-DF96-46AB-A6C0-E72592C4A678}" presName="childShape" presStyleCnt="0"/>
      <dgm:spPr/>
    </dgm:pt>
    <dgm:pt modelId="{528DF164-76D1-456E-9842-C837AE09985B}" type="pres">
      <dgm:prSet presAssocID="{C43B92C8-15CA-42BE-9B23-8A8B4AF273D9}" presName="Name13" presStyleLbl="parChTrans1D2" presStyleIdx="2" presStyleCnt="10"/>
      <dgm:spPr/>
      <dgm:t>
        <a:bodyPr/>
        <a:lstStyle/>
        <a:p>
          <a:endParaRPr lang="en-US"/>
        </a:p>
      </dgm:t>
    </dgm:pt>
    <dgm:pt modelId="{2E89A0EC-5D21-44FA-BE0C-6B58746AF4B0}" type="pres">
      <dgm:prSet presAssocID="{16C9B4A8-3801-4D0E-8806-0E4FAF3D7E00}" presName="childText" presStyleLbl="bgAcc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6BF39B-5761-4153-BE18-1E9C86A13455}" type="pres">
      <dgm:prSet presAssocID="{89142D5E-B3C0-40A6-BAA9-60CBA8003961}" presName="Name13" presStyleLbl="parChTrans1D2" presStyleIdx="3" presStyleCnt="10"/>
      <dgm:spPr/>
      <dgm:t>
        <a:bodyPr/>
        <a:lstStyle/>
        <a:p>
          <a:endParaRPr lang="en-US"/>
        </a:p>
      </dgm:t>
    </dgm:pt>
    <dgm:pt modelId="{10DF140F-2126-4067-9306-399895AD354D}" type="pres">
      <dgm:prSet presAssocID="{D0CF82EC-EB08-495E-BF9F-4ADA1EB834AB}" presName="childText" presStyleLbl="bgAcc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CB90F-410C-44CF-AB11-F77190DD78A0}" type="pres">
      <dgm:prSet presAssocID="{117810FD-D2B9-48E9-BACC-31CCB19085D1}" presName="root" presStyleCnt="0"/>
      <dgm:spPr/>
    </dgm:pt>
    <dgm:pt modelId="{2689B507-06A3-4BD8-8332-20514880B875}" type="pres">
      <dgm:prSet presAssocID="{117810FD-D2B9-48E9-BACC-31CCB19085D1}" presName="rootComposite" presStyleCnt="0"/>
      <dgm:spPr/>
    </dgm:pt>
    <dgm:pt modelId="{AE51A0BA-84A1-48B8-81B2-36E53A615E26}" type="pres">
      <dgm:prSet presAssocID="{117810FD-D2B9-48E9-BACC-31CCB19085D1}" presName="rootText" presStyleLbl="node1" presStyleIdx="2" presStyleCnt="4"/>
      <dgm:spPr/>
      <dgm:t>
        <a:bodyPr/>
        <a:lstStyle/>
        <a:p>
          <a:endParaRPr lang="en-US"/>
        </a:p>
      </dgm:t>
    </dgm:pt>
    <dgm:pt modelId="{27EE980F-46C7-4A10-B927-153C5DD50870}" type="pres">
      <dgm:prSet presAssocID="{117810FD-D2B9-48E9-BACC-31CCB19085D1}" presName="rootConnector" presStyleLbl="node1" presStyleIdx="2" presStyleCnt="4"/>
      <dgm:spPr/>
      <dgm:t>
        <a:bodyPr/>
        <a:lstStyle/>
        <a:p>
          <a:endParaRPr lang="en-US"/>
        </a:p>
      </dgm:t>
    </dgm:pt>
    <dgm:pt modelId="{5A6A5395-CDCB-49A4-B323-B7CDFC87DB81}" type="pres">
      <dgm:prSet presAssocID="{117810FD-D2B9-48E9-BACC-31CCB19085D1}" presName="childShape" presStyleCnt="0"/>
      <dgm:spPr/>
    </dgm:pt>
    <dgm:pt modelId="{38B3642E-3D83-4EF3-B455-13080A46CB64}" type="pres">
      <dgm:prSet presAssocID="{2A48EAA1-0184-4B3F-8CCB-08089B24B640}" presName="Name13" presStyleLbl="parChTrans1D2" presStyleIdx="4" presStyleCnt="10"/>
      <dgm:spPr/>
      <dgm:t>
        <a:bodyPr/>
        <a:lstStyle/>
        <a:p>
          <a:endParaRPr lang="en-US"/>
        </a:p>
      </dgm:t>
    </dgm:pt>
    <dgm:pt modelId="{68BA6FB4-A77D-4CEE-8F59-9059F7A410F2}" type="pres">
      <dgm:prSet presAssocID="{932ED23C-C7DA-4EB3-80EA-8FAAA5F2A453}" presName="childText" presStyleLbl="bgAcc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552C9-1BB5-422A-9A33-0AC7E254E66E}" type="pres">
      <dgm:prSet presAssocID="{FB700A33-C590-46E7-9567-40DF77C3C64F}" presName="Name13" presStyleLbl="parChTrans1D2" presStyleIdx="5" presStyleCnt="10"/>
      <dgm:spPr/>
      <dgm:t>
        <a:bodyPr/>
        <a:lstStyle/>
        <a:p>
          <a:endParaRPr lang="en-US"/>
        </a:p>
      </dgm:t>
    </dgm:pt>
    <dgm:pt modelId="{F579F257-47A0-40A3-B689-3888247C29F7}" type="pres">
      <dgm:prSet presAssocID="{86126FCE-2EC8-4FBA-BFBB-5CF54D2EB9F6}" presName="childText" presStyleLbl="bgAcc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419B3-E2D5-4535-AA8A-7E65D4D19A95}" type="pres">
      <dgm:prSet presAssocID="{2F20A5FC-FC30-4003-B62B-93BE8DB39945}" presName="Name13" presStyleLbl="parChTrans1D2" presStyleIdx="6" presStyleCnt="10"/>
      <dgm:spPr/>
      <dgm:t>
        <a:bodyPr/>
        <a:lstStyle/>
        <a:p>
          <a:endParaRPr lang="en-US"/>
        </a:p>
      </dgm:t>
    </dgm:pt>
    <dgm:pt modelId="{2F6CE841-FF04-4C9C-8FAC-DF4C31849A8D}" type="pres">
      <dgm:prSet presAssocID="{2F7AF7D6-756F-4F0E-A62A-EE02DD0CFC58}" presName="childText" presStyleLbl="bgAcc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6763C-E2C3-4BAC-93EE-21E8E9BE7564}" type="pres">
      <dgm:prSet presAssocID="{59C46BF7-6467-4F77-BB69-73B5F696E0D9}" presName="Name13" presStyleLbl="parChTrans1D2" presStyleIdx="7" presStyleCnt="10"/>
      <dgm:spPr/>
      <dgm:t>
        <a:bodyPr/>
        <a:lstStyle/>
        <a:p>
          <a:endParaRPr lang="en-US"/>
        </a:p>
      </dgm:t>
    </dgm:pt>
    <dgm:pt modelId="{3BF1F0F1-FEE4-441C-82CB-130B13753DC6}" type="pres">
      <dgm:prSet presAssocID="{C71B3743-2142-41B5-A4C7-F75966DF8597}" presName="childText" presStyleLbl="bgAcc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8BC402-C350-4F0D-A4A0-13E74158E00C}" type="pres">
      <dgm:prSet presAssocID="{49E21EAC-E2B9-4ED0-BE57-C193D3F8BD69}" presName="root" presStyleCnt="0"/>
      <dgm:spPr/>
    </dgm:pt>
    <dgm:pt modelId="{599F226B-D9FE-461F-B75B-43F033FAE728}" type="pres">
      <dgm:prSet presAssocID="{49E21EAC-E2B9-4ED0-BE57-C193D3F8BD69}" presName="rootComposite" presStyleCnt="0"/>
      <dgm:spPr/>
    </dgm:pt>
    <dgm:pt modelId="{503CFE03-47D6-4C85-8272-D9973DFDE0C6}" type="pres">
      <dgm:prSet presAssocID="{49E21EAC-E2B9-4ED0-BE57-C193D3F8BD69}" presName="rootText" presStyleLbl="node1" presStyleIdx="3" presStyleCnt="4"/>
      <dgm:spPr/>
      <dgm:t>
        <a:bodyPr/>
        <a:lstStyle/>
        <a:p>
          <a:endParaRPr lang="en-US"/>
        </a:p>
      </dgm:t>
    </dgm:pt>
    <dgm:pt modelId="{954063B4-E927-4C26-8C9B-FEF0413CC21B}" type="pres">
      <dgm:prSet presAssocID="{49E21EAC-E2B9-4ED0-BE57-C193D3F8BD69}" presName="rootConnector" presStyleLbl="node1" presStyleIdx="3" presStyleCnt="4"/>
      <dgm:spPr/>
      <dgm:t>
        <a:bodyPr/>
        <a:lstStyle/>
        <a:p>
          <a:endParaRPr lang="en-US"/>
        </a:p>
      </dgm:t>
    </dgm:pt>
    <dgm:pt modelId="{D3B542E3-06F3-4B57-B048-6836ECCBA7FC}" type="pres">
      <dgm:prSet presAssocID="{49E21EAC-E2B9-4ED0-BE57-C193D3F8BD69}" presName="childShape" presStyleCnt="0"/>
      <dgm:spPr/>
    </dgm:pt>
    <dgm:pt modelId="{2E69333E-60DC-4691-AFA8-71BF09DC9626}" type="pres">
      <dgm:prSet presAssocID="{427785BE-7072-420B-8446-D2EE6923A53F}" presName="Name13" presStyleLbl="parChTrans1D2" presStyleIdx="8" presStyleCnt="10"/>
      <dgm:spPr/>
      <dgm:t>
        <a:bodyPr/>
        <a:lstStyle/>
        <a:p>
          <a:endParaRPr lang="en-US"/>
        </a:p>
      </dgm:t>
    </dgm:pt>
    <dgm:pt modelId="{57314B79-048E-4210-9074-948B7DB67177}" type="pres">
      <dgm:prSet presAssocID="{5B9C683C-1C82-4A84-A837-F8AF83E82BCE}" presName="childText" presStyleLbl="bgAcc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BCE86-6AB4-40EA-9AC9-13D78E9DCE78}" type="pres">
      <dgm:prSet presAssocID="{CF015C0D-FD62-4B94-B8D7-D66E13B096F3}" presName="Name13" presStyleLbl="parChTrans1D2" presStyleIdx="9" presStyleCnt="10"/>
      <dgm:spPr/>
      <dgm:t>
        <a:bodyPr/>
        <a:lstStyle/>
        <a:p>
          <a:endParaRPr lang="en-US"/>
        </a:p>
      </dgm:t>
    </dgm:pt>
    <dgm:pt modelId="{35415142-C822-41B9-81D7-CB7D14168F52}" type="pres">
      <dgm:prSet presAssocID="{33DD5CBB-7D6B-488E-A293-BFAF5604A251}" presName="childText" presStyleLbl="bgAcc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0A27FD-B657-4AC5-B0BF-F3016BA089BB}" type="presOf" srcId="{536B9387-0D82-43BB-907B-66B52EC0D63B}" destId="{C8980598-3055-46C5-81C0-81FDAE9F5659}" srcOrd="0" destOrd="0" presId="urn:microsoft.com/office/officeart/2005/8/layout/hierarchy3"/>
    <dgm:cxn modelId="{D6962B5F-22EC-492A-9C84-2ADDE0C124C0}" srcId="{536B9387-0D82-43BB-907B-66B52EC0D63B}" destId="{19A7E5E3-1701-4F81-A06A-EF4981F17F30}" srcOrd="0" destOrd="0" parTransId="{F9276904-6ED1-4AF3-9BD7-11FF2EF2627F}" sibTransId="{14EC8052-A6C4-4D6F-8760-280F74C8B945}"/>
    <dgm:cxn modelId="{ED0B591F-38AD-45E3-B566-59B05170749C}" type="presOf" srcId="{86126FCE-2EC8-4FBA-BFBB-5CF54D2EB9F6}" destId="{F579F257-47A0-40A3-B689-3888247C29F7}" srcOrd="0" destOrd="0" presId="urn:microsoft.com/office/officeart/2005/8/layout/hierarchy3"/>
    <dgm:cxn modelId="{218417AE-8575-4541-85ED-CA98CA4E6226}" type="presOf" srcId="{16C9B4A8-3801-4D0E-8806-0E4FAF3D7E00}" destId="{2E89A0EC-5D21-44FA-BE0C-6B58746AF4B0}" srcOrd="0" destOrd="0" presId="urn:microsoft.com/office/officeart/2005/8/layout/hierarchy3"/>
    <dgm:cxn modelId="{E25F6ACC-51E4-44D9-B2D5-320324710F15}" type="presOf" srcId="{CF015C0D-FD62-4B94-B8D7-D66E13B096F3}" destId="{C58BCE86-6AB4-40EA-9AC9-13D78E9DCE78}" srcOrd="0" destOrd="0" presId="urn:microsoft.com/office/officeart/2005/8/layout/hierarchy3"/>
    <dgm:cxn modelId="{25100E61-6DC5-433E-B546-7822F54C4FF8}" srcId="{117810FD-D2B9-48E9-BACC-31CCB19085D1}" destId="{86126FCE-2EC8-4FBA-BFBB-5CF54D2EB9F6}" srcOrd="1" destOrd="0" parTransId="{FB700A33-C590-46E7-9567-40DF77C3C64F}" sibTransId="{9392D95D-B9FE-4332-B404-4C2A5BD2A17D}"/>
    <dgm:cxn modelId="{036E32F0-83C2-41F9-91BC-88D2FEEBC56C}" type="presOf" srcId="{117810FD-D2B9-48E9-BACC-31CCB19085D1}" destId="{27EE980F-46C7-4A10-B927-153C5DD50870}" srcOrd="1" destOrd="0" presId="urn:microsoft.com/office/officeart/2005/8/layout/hierarchy3"/>
    <dgm:cxn modelId="{584DC3A1-9AED-4A0D-8939-DC5C4CFE58FA}" type="presOf" srcId="{59C46BF7-6467-4F77-BB69-73B5F696E0D9}" destId="{9386763C-E2C3-4BAC-93EE-21E8E9BE7564}" srcOrd="0" destOrd="0" presId="urn:microsoft.com/office/officeart/2005/8/layout/hierarchy3"/>
    <dgm:cxn modelId="{949C1BA4-E479-4F4E-BA6E-ABB3CD077F90}" type="presOf" srcId="{89142D5E-B3C0-40A6-BAA9-60CBA8003961}" destId="{486BF39B-5761-4153-BE18-1E9C86A13455}" srcOrd="0" destOrd="0" presId="urn:microsoft.com/office/officeart/2005/8/layout/hierarchy3"/>
    <dgm:cxn modelId="{D8DDE893-59B0-4B8F-B2A9-94C1CCF0BB64}" type="presOf" srcId="{427785BE-7072-420B-8446-D2EE6923A53F}" destId="{2E69333E-60DC-4691-AFA8-71BF09DC9626}" srcOrd="0" destOrd="0" presId="urn:microsoft.com/office/officeart/2005/8/layout/hierarchy3"/>
    <dgm:cxn modelId="{47F68BB8-F01A-4DFD-AC36-A28B4A35EDBC}" type="presOf" srcId="{FB700A33-C590-46E7-9567-40DF77C3C64F}" destId="{A03552C9-1BB5-422A-9A33-0AC7E254E66E}" srcOrd="0" destOrd="0" presId="urn:microsoft.com/office/officeart/2005/8/layout/hierarchy3"/>
    <dgm:cxn modelId="{F089FE87-ABD5-4B16-8327-7408497DDB78}" type="presOf" srcId="{117810FD-D2B9-48E9-BACC-31CCB19085D1}" destId="{AE51A0BA-84A1-48B8-81B2-36E53A615E26}" srcOrd="0" destOrd="0" presId="urn:microsoft.com/office/officeart/2005/8/layout/hierarchy3"/>
    <dgm:cxn modelId="{D393F1EE-F185-4C1A-8CCA-7EF110682C9B}" srcId="{5C7F4CE9-2170-4F71-AE0C-C94E4E3F0745}" destId="{49E21EAC-E2B9-4ED0-BE57-C193D3F8BD69}" srcOrd="3" destOrd="0" parTransId="{78E968A4-76A7-42A9-B1CB-6FF2982E1ECB}" sibTransId="{A69AB47A-E75A-438D-A324-90A7069567FD}"/>
    <dgm:cxn modelId="{9F621BAE-9639-40EC-805D-3D59B67A2720}" srcId="{49E21EAC-E2B9-4ED0-BE57-C193D3F8BD69}" destId="{5B9C683C-1C82-4A84-A837-F8AF83E82BCE}" srcOrd="0" destOrd="0" parTransId="{427785BE-7072-420B-8446-D2EE6923A53F}" sibTransId="{A2945687-F7C9-40E6-A320-55C5B2769C1D}"/>
    <dgm:cxn modelId="{17C6F271-CB50-42F6-96C0-FBBC05BEF40D}" type="presOf" srcId="{2F20A5FC-FC30-4003-B62B-93BE8DB39945}" destId="{689419B3-E2D5-4535-AA8A-7E65D4D19A95}" srcOrd="0" destOrd="0" presId="urn:microsoft.com/office/officeart/2005/8/layout/hierarchy3"/>
    <dgm:cxn modelId="{F74E7DD2-F0E9-4537-8AA0-490D0CCB2DAC}" type="presOf" srcId="{49E21EAC-E2B9-4ED0-BE57-C193D3F8BD69}" destId="{503CFE03-47D6-4C85-8272-D9973DFDE0C6}" srcOrd="0" destOrd="0" presId="urn:microsoft.com/office/officeart/2005/8/layout/hierarchy3"/>
    <dgm:cxn modelId="{F67FFD8E-564D-411E-9D4E-9E3F27C1A485}" type="presOf" srcId="{932ED23C-C7DA-4EB3-80EA-8FAAA5F2A453}" destId="{68BA6FB4-A77D-4CEE-8F59-9059F7A410F2}" srcOrd="0" destOrd="0" presId="urn:microsoft.com/office/officeart/2005/8/layout/hierarchy3"/>
    <dgm:cxn modelId="{58363614-A309-4039-9F26-835A8D849FE3}" type="presOf" srcId="{2A48EAA1-0184-4B3F-8CCB-08089B24B640}" destId="{38B3642E-3D83-4EF3-B455-13080A46CB64}" srcOrd="0" destOrd="0" presId="urn:microsoft.com/office/officeart/2005/8/layout/hierarchy3"/>
    <dgm:cxn modelId="{351451ED-066D-4008-B4C7-530D9A76C364}" type="presOf" srcId="{CBBDCCB6-DF96-46AB-A6C0-E72592C4A678}" destId="{1D2D722F-36F5-4BC4-8ABC-C06C40F25B3B}" srcOrd="1" destOrd="0" presId="urn:microsoft.com/office/officeart/2005/8/layout/hierarchy3"/>
    <dgm:cxn modelId="{BB0BE4C8-0A28-4686-A8FF-F26530745380}" type="presOf" srcId="{C43B92C8-15CA-42BE-9B23-8A8B4AF273D9}" destId="{528DF164-76D1-456E-9842-C837AE09985B}" srcOrd="0" destOrd="0" presId="urn:microsoft.com/office/officeart/2005/8/layout/hierarchy3"/>
    <dgm:cxn modelId="{C653925F-C2E9-4597-8B1D-423327F96613}" type="presOf" srcId="{F9276904-6ED1-4AF3-9BD7-11FF2EF2627F}" destId="{1FFA4CF5-BA79-4565-8927-EFF28E967360}" srcOrd="0" destOrd="0" presId="urn:microsoft.com/office/officeart/2005/8/layout/hierarchy3"/>
    <dgm:cxn modelId="{A157E2A8-F85E-455F-B604-688F5598977C}" srcId="{5C7F4CE9-2170-4F71-AE0C-C94E4E3F0745}" destId="{117810FD-D2B9-48E9-BACC-31CCB19085D1}" srcOrd="2" destOrd="0" parTransId="{EAA1F99A-B002-4849-AAD1-7E95FFEBD75B}" sibTransId="{10B659B0-9F31-42AF-93AA-07785124CA08}"/>
    <dgm:cxn modelId="{4D0B40C9-BBBB-4FED-853F-A14429A719FA}" type="presOf" srcId="{19A7E5E3-1701-4F81-A06A-EF4981F17F30}" destId="{CED7462B-F164-493E-B25D-EDE345285BA6}" srcOrd="0" destOrd="0" presId="urn:microsoft.com/office/officeart/2005/8/layout/hierarchy3"/>
    <dgm:cxn modelId="{C69E77A0-4C82-45A4-AE4F-014AC7AE1B84}" srcId="{49E21EAC-E2B9-4ED0-BE57-C193D3F8BD69}" destId="{33DD5CBB-7D6B-488E-A293-BFAF5604A251}" srcOrd="1" destOrd="0" parTransId="{CF015C0D-FD62-4B94-B8D7-D66E13B096F3}" sibTransId="{E2712B10-EA5B-4C6D-BCFC-FD400D8996FD}"/>
    <dgm:cxn modelId="{7C69F67C-4B46-42F2-8434-387BAA38FA1B}" type="presOf" srcId="{536B9387-0D82-43BB-907B-66B52EC0D63B}" destId="{05959F68-D0BA-494C-88D4-78752B66321B}" srcOrd="1" destOrd="0" presId="urn:microsoft.com/office/officeart/2005/8/layout/hierarchy3"/>
    <dgm:cxn modelId="{E57C0079-F8BB-40CB-88DC-AAD260BBA99F}" type="presOf" srcId="{C71B3743-2142-41B5-A4C7-F75966DF8597}" destId="{3BF1F0F1-FEE4-441C-82CB-130B13753DC6}" srcOrd="0" destOrd="0" presId="urn:microsoft.com/office/officeart/2005/8/layout/hierarchy3"/>
    <dgm:cxn modelId="{06C23A12-5AAE-47F2-AC4D-8AA1D7A812F4}" srcId="{536B9387-0D82-43BB-907B-66B52EC0D63B}" destId="{557B5BC7-EB4F-48A8-9E48-089124CD9745}" srcOrd="1" destOrd="0" parTransId="{78D05753-C74A-431C-9F0B-4ABA04731B1F}" sibTransId="{55468C49-2D3E-4EF1-A78E-A77ECE30C040}"/>
    <dgm:cxn modelId="{BFADD8ED-D81F-41FE-B52C-B9509E91019C}" type="presOf" srcId="{49E21EAC-E2B9-4ED0-BE57-C193D3F8BD69}" destId="{954063B4-E927-4C26-8C9B-FEF0413CC21B}" srcOrd="1" destOrd="0" presId="urn:microsoft.com/office/officeart/2005/8/layout/hierarchy3"/>
    <dgm:cxn modelId="{D0B8B15C-935C-4B07-9383-E3D09BE0D3B5}" type="presOf" srcId="{2F7AF7D6-756F-4F0E-A62A-EE02DD0CFC58}" destId="{2F6CE841-FF04-4C9C-8FAC-DF4C31849A8D}" srcOrd="0" destOrd="0" presId="urn:microsoft.com/office/officeart/2005/8/layout/hierarchy3"/>
    <dgm:cxn modelId="{9FE2EF34-A4E4-4853-A20D-B8BA6C307E43}" type="presOf" srcId="{D0CF82EC-EB08-495E-BF9F-4ADA1EB834AB}" destId="{10DF140F-2126-4067-9306-399895AD354D}" srcOrd="0" destOrd="0" presId="urn:microsoft.com/office/officeart/2005/8/layout/hierarchy3"/>
    <dgm:cxn modelId="{09E35E1E-C52B-4652-AD95-52AA161DB467}" type="presOf" srcId="{33DD5CBB-7D6B-488E-A293-BFAF5604A251}" destId="{35415142-C822-41B9-81D7-CB7D14168F52}" srcOrd="0" destOrd="0" presId="urn:microsoft.com/office/officeart/2005/8/layout/hierarchy3"/>
    <dgm:cxn modelId="{6DEECA47-33B1-41E7-B5F6-F6CBB8893A72}" srcId="{117810FD-D2B9-48E9-BACC-31CCB19085D1}" destId="{2F7AF7D6-756F-4F0E-A62A-EE02DD0CFC58}" srcOrd="2" destOrd="0" parTransId="{2F20A5FC-FC30-4003-B62B-93BE8DB39945}" sibTransId="{611DB60A-0DA0-446F-8C6C-F9C47793AF44}"/>
    <dgm:cxn modelId="{CB90394F-8AFE-4503-BCBC-BA134010139E}" type="presOf" srcId="{557B5BC7-EB4F-48A8-9E48-089124CD9745}" destId="{FE2DD932-8142-49CB-A380-5E527B8BE92E}" srcOrd="0" destOrd="0" presId="urn:microsoft.com/office/officeart/2005/8/layout/hierarchy3"/>
    <dgm:cxn modelId="{607D4C66-0573-4509-B614-4CCA634CE594}" srcId="{117810FD-D2B9-48E9-BACC-31CCB19085D1}" destId="{C71B3743-2142-41B5-A4C7-F75966DF8597}" srcOrd="3" destOrd="0" parTransId="{59C46BF7-6467-4F77-BB69-73B5F696E0D9}" sibTransId="{D1D078C7-8F1B-4AD3-9A18-7D3E502AAAD5}"/>
    <dgm:cxn modelId="{A01CCAD0-E3E4-4D7A-9505-33786C418BE1}" srcId="{CBBDCCB6-DF96-46AB-A6C0-E72592C4A678}" destId="{D0CF82EC-EB08-495E-BF9F-4ADA1EB834AB}" srcOrd="1" destOrd="0" parTransId="{89142D5E-B3C0-40A6-BAA9-60CBA8003961}" sibTransId="{BF68EDAF-3D8E-4866-A306-C294E2C03E41}"/>
    <dgm:cxn modelId="{88044955-F1CD-4564-9681-306872C03773}" type="presOf" srcId="{78D05753-C74A-431C-9F0B-4ABA04731B1F}" destId="{CD420407-11F7-444E-9E3A-1760481FCE6F}" srcOrd="0" destOrd="0" presId="urn:microsoft.com/office/officeart/2005/8/layout/hierarchy3"/>
    <dgm:cxn modelId="{6C687931-14CA-4ABB-A63F-915A126E78F1}" srcId="{5C7F4CE9-2170-4F71-AE0C-C94E4E3F0745}" destId="{536B9387-0D82-43BB-907B-66B52EC0D63B}" srcOrd="0" destOrd="0" parTransId="{224E91D3-1905-4503-8815-7470B4E57D07}" sibTransId="{AC313C54-1FE7-4820-802C-B0434BE9543A}"/>
    <dgm:cxn modelId="{E9F36C39-2C77-48BF-AC7B-7C646212FC5B}" type="presOf" srcId="{CBBDCCB6-DF96-46AB-A6C0-E72592C4A678}" destId="{645655FF-B363-482F-AB32-73022B59083D}" srcOrd="0" destOrd="0" presId="urn:microsoft.com/office/officeart/2005/8/layout/hierarchy3"/>
    <dgm:cxn modelId="{B9454F19-FB65-47DC-86F5-1CC4849F0BF9}" srcId="{117810FD-D2B9-48E9-BACC-31CCB19085D1}" destId="{932ED23C-C7DA-4EB3-80EA-8FAAA5F2A453}" srcOrd="0" destOrd="0" parTransId="{2A48EAA1-0184-4B3F-8CCB-08089B24B640}" sibTransId="{21389EFD-64EC-40EA-9AFE-BFC44C756176}"/>
    <dgm:cxn modelId="{06BE83FD-AA08-4FE9-8071-7F1883327A6F}" srcId="{5C7F4CE9-2170-4F71-AE0C-C94E4E3F0745}" destId="{CBBDCCB6-DF96-46AB-A6C0-E72592C4A678}" srcOrd="1" destOrd="0" parTransId="{FD69970A-E697-49C7-A1A2-9027B705FCB5}" sibTransId="{696C6AC6-85DC-4B9E-BC8A-5BDF7079EDC0}"/>
    <dgm:cxn modelId="{70C7234D-70E1-4569-AC54-806FA8F520E8}" type="presOf" srcId="{5B9C683C-1C82-4A84-A837-F8AF83E82BCE}" destId="{57314B79-048E-4210-9074-948B7DB67177}" srcOrd="0" destOrd="0" presId="urn:microsoft.com/office/officeart/2005/8/layout/hierarchy3"/>
    <dgm:cxn modelId="{162D98D0-1B5A-46FE-86BC-05E339D92872}" type="presOf" srcId="{5C7F4CE9-2170-4F71-AE0C-C94E4E3F0745}" destId="{5E570AFD-69B3-4033-9F39-B89C581B6492}" srcOrd="0" destOrd="0" presId="urn:microsoft.com/office/officeart/2005/8/layout/hierarchy3"/>
    <dgm:cxn modelId="{F55B2E27-3685-48E9-B9B9-8F0275C4B7AA}" srcId="{CBBDCCB6-DF96-46AB-A6C0-E72592C4A678}" destId="{16C9B4A8-3801-4D0E-8806-0E4FAF3D7E00}" srcOrd="0" destOrd="0" parTransId="{C43B92C8-15CA-42BE-9B23-8A8B4AF273D9}" sibTransId="{2AAA3E76-2B8D-4387-A78C-CE0BC1FA412A}"/>
    <dgm:cxn modelId="{9C33D9EE-751E-4210-95E8-CA3807F57D4B}" type="presParOf" srcId="{5E570AFD-69B3-4033-9F39-B89C581B6492}" destId="{BAEB46DB-00CB-4C4E-AE35-0175296568BB}" srcOrd="0" destOrd="0" presId="urn:microsoft.com/office/officeart/2005/8/layout/hierarchy3"/>
    <dgm:cxn modelId="{8B36C86E-2493-459A-9A3D-5FD3FACD7D1B}" type="presParOf" srcId="{BAEB46DB-00CB-4C4E-AE35-0175296568BB}" destId="{5A4BA522-432A-4F91-B910-BB39ED6B0AA9}" srcOrd="0" destOrd="0" presId="urn:microsoft.com/office/officeart/2005/8/layout/hierarchy3"/>
    <dgm:cxn modelId="{77710B42-93A9-4F7F-A553-920CDFA8BD27}" type="presParOf" srcId="{5A4BA522-432A-4F91-B910-BB39ED6B0AA9}" destId="{C8980598-3055-46C5-81C0-81FDAE9F5659}" srcOrd="0" destOrd="0" presId="urn:microsoft.com/office/officeart/2005/8/layout/hierarchy3"/>
    <dgm:cxn modelId="{F3890E2C-3542-4EEF-9BEE-BE1AB6EA78BA}" type="presParOf" srcId="{5A4BA522-432A-4F91-B910-BB39ED6B0AA9}" destId="{05959F68-D0BA-494C-88D4-78752B66321B}" srcOrd="1" destOrd="0" presId="urn:microsoft.com/office/officeart/2005/8/layout/hierarchy3"/>
    <dgm:cxn modelId="{BBCF29A1-D65E-4410-A972-D057A65F5CB1}" type="presParOf" srcId="{BAEB46DB-00CB-4C4E-AE35-0175296568BB}" destId="{DB016A38-5ED6-4C8D-AD7E-8CCA9DFF1351}" srcOrd="1" destOrd="0" presId="urn:microsoft.com/office/officeart/2005/8/layout/hierarchy3"/>
    <dgm:cxn modelId="{324D5CC4-883C-4A26-8A69-31E6BD0FBEDB}" type="presParOf" srcId="{DB016A38-5ED6-4C8D-AD7E-8CCA9DFF1351}" destId="{1FFA4CF5-BA79-4565-8927-EFF28E967360}" srcOrd="0" destOrd="0" presId="urn:microsoft.com/office/officeart/2005/8/layout/hierarchy3"/>
    <dgm:cxn modelId="{DDA9CB52-6ABD-491C-9829-C7FBA8616903}" type="presParOf" srcId="{DB016A38-5ED6-4C8D-AD7E-8CCA9DFF1351}" destId="{CED7462B-F164-493E-B25D-EDE345285BA6}" srcOrd="1" destOrd="0" presId="urn:microsoft.com/office/officeart/2005/8/layout/hierarchy3"/>
    <dgm:cxn modelId="{A807DEF7-BD61-4209-A342-46A4956BDC97}" type="presParOf" srcId="{DB016A38-5ED6-4C8D-AD7E-8CCA9DFF1351}" destId="{CD420407-11F7-444E-9E3A-1760481FCE6F}" srcOrd="2" destOrd="0" presId="urn:microsoft.com/office/officeart/2005/8/layout/hierarchy3"/>
    <dgm:cxn modelId="{DEE0182B-4CAA-4629-9C65-9211A62D095D}" type="presParOf" srcId="{DB016A38-5ED6-4C8D-AD7E-8CCA9DFF1351}" destId="{FE2DD932-8142-49CB-A380-5E527B8BE92E}" srcOrd="3" destOrd="0" presId="urn:microsoft.com/office/officeart/2005/8/layout/hierarchy3"/>
    <dgm:cxn modelId="{E81683A6-691D-4C12-80C8-964193AA2CCD}" type="presParOf" srcId="{5E570AFD-69B3-4033-9F39-B89C581B6492}" destId="{4B7F0D51-E124-46C4-92B8-37FA352CA1B2}" srcOrd="1" destOrd="0" presId="urn:microsoft.com/office/officeart/2005/8/layout/hierarchy3"/>
    <dgm:cxn modelId="{BF74132E-78BB-41B8-A81E-6CB6DCC87E9D}" type="presParOf" srcId="{4B7F0D51-E124-46C4-92B8-37FA352CA1B2}" destId="{7B05F6B6-EEF8-417B-8184-8610CB635EF5}" srcOrd="0" destOrd="0" presId="urn:microsoft.com/office/officeart/2005/8/layout/hierarchy3"/>
    <dgm:cxn modelId="{F92A6240-22B8-4AA8-A9B1-FE4A682F2FD6}" type="presParOf" srcId="{7B05F6B6-EEF8-417B-8184-8610CB635EF5}" destId="{645655FF-B363-482F-AB32-73022B59083D}" srcOrd="0" destOrd="0" presId="urn:microsoft.com/office/officeart/2005/8/layout/hierarchy3"/>
    <dgm:cxn modelId="{735F7FFF-0619-427D-8680-61281288F089}" type="presParOf" srcId="{7B05F6B6-EEF8-417B-8184-8610CB635EF5}" destId="{1D2D722F-36F5-4BC4-8ABC-C06C40F25B3B}" srcOrd="1" destOrd="0" presId="urn:microsoft.com/office/officeart/2005/8/layout/hierarchy3"/>
    <dgm:cxn modelId="{96710A61-25A1-48D3-B7FC-7CD75CA107B0}" type="presParOf" srcId="{4B7F0D51-E124-46C4-92B8-37FA352CA1B2}" destId="{E408F243-FA0C-41AA-86E5-02D349F210CF}" srcOrd="1" destOrd="0" presId="urn:microsoft.com/office/officeart/2005/8/layout/hierarchy3"/>
    <dgm:cxn modelId="{1987A178-6BF3-44FF-837D-EDA397B7E29C}" type="presParOf" srcId="{E408F243-FA0C-41AA-86E5-02D349F210CF}" destId="{528DF164-76D1-456E-9842-C837AE09985B}" srcOrd="0" destOrd="0" presId="urn:microsoft.com/office/officeart/2005/8/layout/hierarchy3"/>
    <dgm:cxn modelId="{05A56D37-9AC8-4218-A00F-AB32F7D21182}" type="presParOf" srcId="{E408F243-FA0C-41AA-86E5-02D349F210CF}" destId="{2E89A0EC-5D21-44FA-BE0C-6B58746AF4B0}" srcOrd="1" destOrd="0" presId="urn:microsoft.com/office/officeart/2005/8/layout/hierarchy3"/>
    <dgm:cxn modelId="{1C0681E9-1288-45FA-BDF0-87025EFE1057}" type="presParOf" srcId="{E408F243-FA0C-41AA-86E5-02D349F210CF}" destId="{486BF39B-5761-4153-BE18-1E9C86A13455}" srcOrd="2" destOrd="0" presId="urn:microsoft.com/office/officeart/2005/8/layout/hierarchy3"/>
    <dgm:cxn modelId="{C2F4A691-A13D-4F6C-81EA-4B85C6F2FEE4}" type="presParOf" srcId="{E408F243-FA0C-41AA-86E5-02D349F210CF}" destId="{10DF140F-2126-4067-9306-399895AD354D}" srcOrd="3" destOrd="0" presId="urn:microsoft.com/office/officeart/2005/8/layout/hierarchy3"/>
    <dgm:cxn modelId="{41530EF9-5D9C-48A1-8BE4-2F101924C8E7}" type="presParOf" srcId="{5E570AFD-69B3-4033-9F39-B89C581B6492}" destId="{673CB90F-410C-44CF-AB11-F77190DD78A0}" srcOrd="2" destOrd="0" presId="urn:microsoft.com/office/officeart/2005/8/layout/hierarchy3"/>
    <dgm:cxn modelId="{3C78E61A-232D-4F0C-A3D9-BE8D1B299823}" type="presParOf" srcId="{673CB90F-410C-44CF-AB11-F77190DD78A0}" destId="{2689B507-06A3-4BD8-8332-20514880B875}" srcOrd="0" destOrd="0" presId="urn:microsoft.com/office/officeart/2005/8/layout/hierarchy3"/>
    <dgm:cxn modelId="{D88CED8F-76EE-45CE-9721-6A8AE6ED8569}" type="presParOf" srcId="{2689B507-06A3-4BD8-8332-20514880B875}" destId="{AE51A0BA-84A1-48B8-81B2-36E53A615E26}" srcOrd="0" destOrd="0" presId="urn:microsoft.com/office/officeart/2005/8/layout/hierarchy3"/>
    <dgm:cxn modelId="{C5DE4E4E-34CC-418D-9425-26F0F5221F85}" type="presParOf" srcId="{2689B507-06A3-4BD8-8332-20514880B875}" destId="{27EE980F-46C7-4A10-B927-153C5DD50870}" srcOrd="1" destOrd="0" presId="urn:microsoft.com/office/officeart/2005/8/layout/hierarchy3"/>
    <dgm:cxn modelId="{52406860-9066-446A-AC4E-DE313A30BEC2}" type="presParOf" srcId="{673CB90F-410C-44CF-AB11-F77190DD78A0}" destId="{5A6A5395-CDCB-49A4-B323-B7CDFC87DB81}" srcOrd="1" destOrd="0" presId="urn:microsoft.com/office/officeart/2005/8/layout/hierarchy3"/>
    <dgm:cxn modelId="{A853EE24-3A57-4684-944B-DDACA9A6292E}" type="presParOf" srcId="{5A6A5395-CDCB-49A4-B323-B7CDFC87DB81}" destId="{38B3642E-3D83-4EF3-B455-13080A46CB64}" srcOrd="0" destOrd="0" presId="urn:microsoft.com/office/officeart/2005/8/layout/hierarchy3"/>
    <dgm:cxn modelId="{B1217094-FEE3-44DB-A63C-4C6A53916FB2}" type="presParOf" srcId="{5A6A5395-CDCB-49A4-B323-B7CDFC87DB81}" destId="{68BA6FB4-A77D-4CEE-8F59-9059F7A410F2}" srcOrd="1" destOrd="0" presId="urn:microsoft.com/office/officeart/2005/8/layout/hierarchy3"/>
    <dgm:cxn modelId="{DD08AD00-D539-41CC-83C8-73E22CF7973A}" type="presParOf" srcId="{5A6A5395-CDCB-49A4-B323-B7CDFC87DB81}" destId="{A03552C9-1BB5-422A-9A33-0AC7E254E66E}" srcOrd="2" destOrd="0" presId="urn:microsoft.com/office/officeart/2005/8/layout/hierarchy3"/>
    <dgm:cxn modelId="{0599B70E-20FD-4040-B5C4-658BF2FEA9DE}" type="presParOf" srcId="{5A6A5395-CDCB-49A4-B323-B7CDFC87DB81}" destId="{F579F257-47A0-40A3-B689-3888247C29F7}" srcOrd="3" destOrd="0" presId="urn:microsoft.com/office/officeart/2005/8/layout/hierarchy3"/>
    <dgm:cxn modelId="{BB0A2EFF-586B-453D-A133-36F034BC6A8F}" type="presParOf" srcId="{5A6A5395-CDCB-49A4-B323-B7CDFC87DB81}" destId="{689419B3-E2D5-4535-AA8A-7E65D4D19A95}" srcOrd="4" destOrd="0" presId="urn:microsoft.com/office/officeart/2005/8/layout/hierarchy3"/>
    <dgm:cxn modelId="{23D6688E-E689-4209-A903-5628C341C426}" type="presParOf" srcId="{5A6A5395-CDCB-49A4-B323-B7CDFC87DB81}" destId="{2F6CE841-FF04-4C9C-8FAC-DF4C31849A8D}" srcOrd="5" destOrd="0" presId="urn:microsoft.com/office/officeart/2005/8/layout/hierarchy3"/>
    <dgm:cxn modelId="{D95CEB4D-0D1E-474F-91A3-2BFD1E692148}" type="presParOf" srcId="{5A6A5395-CDCB-49A4-B323-B7CDFC87DB81}" destId="{9386763C-E2C3-4BAC-93EE-21E8E9BE7564}" srcOrd="6" destOrd="0" presId="urn:microsoft.com/office/officeart/2005/8/layout/hierarchy3"/>
    <dgm:cxn modelId="{D63E5DEA-491A-4B7F-A163-02F42D9D6CCF}" type="presParOf" srcId="{5A6A5395-CDCB-49A4-B323-B7CDFC87DB81}" destId="{3BF1F0F1-FEE4-441C-82CB-130B13753DC6}" srcOrd="7" destOrd="0" presId="urn:microsoft.com/office/officeart/2005/8/layout/hierarchy3"/>
    <dgm:cxn modelId="{2E65AB13-0CDB-44CE-A992-A4A1B10B3996}" type="presParOf" srcId="{5E570AFD-69B3-4033-9F39-B89C581B6492}" destId="{B28BC402-C350-4F0D-A4A0-13E74158E00C}" srcOrd="3" destOrd="0" presId="urn:microsoft.com/office/officeart/2005/8/layout/hierarchy3"/>
    <dgm:cxn modelId="{CB9F2EAB-A548-4217-AAB2-DEB07C2ACB76}" type="presParOf" srcId="{B28BC402-C350-4F0D-A4A0-13E74158E00C}" destId="{599F226B-D9FE-461F-B75B-43F033FAE728}" srcOrd="0" destOrd="0" presId="urn:microsoft.com/office/officeart/2005/8/layout/hierarchy3"/>
    <dgm:cxn modelId="{5979D525-5172-47C2-894A-B00A6F654233}" type="presParOf" srcId="{599F226B-D9FE-461F-B75B-43F033FAE728}" destId="{503CFE03-47D6-4C85-8272-D9973DFDE0C6}" srcOrd="0" destOrd="0" presId="urn:microsoft.com/office/officeart/2005/8/layout/hierarchy3"/>
    <dgm:cxn modelId="{D964883C-B746-4D91-8D52-4CC5E9DC2E35}" type="presParOf" srcId="{599F226B-D9FE-461F-B75B-43F033FAE728}" destId="{954063B4-E927-4C26-8C9B-FEF0413CC21B}" srcOrd="1" destOrd="0" presId="urn:microsoft.com/office/officeart/2005/8/layout/hierarchy3"/>
    <dgm:cxn modelId="{7BB73AD1-AF80-4EF4-A9D1-C416B2115BBF}" type="presParOf" srcId="{B28BC402-C350-4F0D-A4A0-13E74158E00C}" destId="{D3B542E3-06F3-4B57-B048-6836ECCBA7FC}" srcOrd="1" destOrd="0" presId="urn:microsoft.com/office/officeart/2005/8/layout/hierarchy3"/>
    <dgm:cxn modelId="{F6D119E2-59A7-41CA-9B0C-76659067A62D}" type="presParOf" srcId="{D3B542E3-06F3-4B57-B048-6836ECCBA7FC}" destId="{2E69333E-60DC-4691-AFA8-71BF09DC9626}" srcOrd="0" destOrd="0" presId="urn:microsoft.com/office/officeart/2005/8/layout/hierarchy3"/>
    <dgm:cxn modelId="{3EF4C09A-E73B-4DE7-9118-DC013ACF6257}" type="presParOf" srcId="{D3B542E3-06F3-4B57-B048-6836ECCBA7FC}" destId="{57314B79-048E-4210-9074-948B7DB67177}" srcOrd="1" destOrd="0" presId="urn:microsoft.com/office/officeart/2005/8/layout/hierarchy3"/>
    <dgm:cxn modelId="{34EDD8B0-6B9F-4144-BB01-4CC7255953C5}" type="presParOf" srcId="{D3B542E3-06F3-4B57-B048-6836ECCBA7FC}" destId="{C58BCE86-6AB4-40EA-9AC9-13D78E9DCE78}" srcOrd="2" destOrd="0" presId="urn:microsoft.com/office/officeart/2005/8/layout/hierarchy3"/>
    <dgm:cxn modelId="{62DC4065-A404-495E-9C0D-C9CC78F91863}" type="presParOf" srcId="{D3B542E3-06F3-4B57-B048-6836ECCBA7FC}" destId="{35415142-C822-41B9-81D7-CB7D14168F5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7612B0-8072-4003-854E-E19A7F5EF59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EDB8E1-6A5F-4202-93C2-F029E76B711A}">
      <dgm:prSet custT="1"/>
      <dgm:spPr/>
      <dgm:t>
        <a:bodyPr/>
        <a:lstStyle/>
        <a:p>
          <a:r>
            <a:rPr lang="en-US" sz="2000" b="1" dirty="0" smtClean="0"/>
            <a:t>Discrimination from </a:t>
          </a:r>
          <a:r>
            <a:rPr lang="en-US" sz="2000" b="1" u="sng" dirty="0" smtClean="0"/>
            <a:t>male leaders in other HEIs</a:t>
          </a:r>
          <a:endParaRPr lang="en-US" sz="2000" b="1" u="sng" dirty="0"/>
        </a:p>
      </dgm:t>
    </dgm:pt>
    <dgm:pt modelId="{46AD0D27-60C1-42BB-A37C-47E1EE3A14DF}" type="parTrans" cxnId="{531735ED-40B2-4D38-ACB8-1B6538D302AB}">
      <dgm:prSet/>
      <dgm:spPr/>
      <dgm:t>
        <a:bodyPr/>
        <a:lstStyle/>
        <a:p>
          <a:endParaRPr lang="en-US"/>
        </a:p>
      </dgm:t>
    </dgm:pt>
    <dgm:pt modelId="{76BBEAC4-31B8-4BB0-A197-4613150D412A}" type="sibTrans" cxnId="{531735ED-40B2-4D38-ACB8-1B6538D302AB}">
      <dgm:prSet/>
      <dgm:spPr/>
      <dgm:t>
        <a:bodyPr/>
        <a:lstStyle/>
        <a:p>
          <a:endParaRPr lang="en-US"/>
        </a:p>
      </dgm:t>
    </dgm:pt>
    <dgm:pt modelId="{DC0304B8-4231-4CF4-AEFF-801D6FEDFCDF}">
      <dgm:prSet custT="1"/>
      <dgm:spPr/>
      <dgm:t>
        <a:bodyPr/>
        <a:lstStyle/>
        <a:p>
          <a:r>
            <a:rPr lang="en-US" sz="2000" b="1" dirty="0" smtClean="0"/>
            <a:t>Challenges from </a:t>
          </a:r>
          <a:r>
            <a:rPr lang="en-US" sz="2000" b="1" u="sng" dirty="0" smtClean="0"/>
            <a:t>males within the organisation</a:t>
          </a:r>
          <a:endParaRPr lang="en-US" sz="2000" b="1" u="sng" dirty="0"/>
        </a:p>
      </dgm:t>
    </dgm:pt>
    <dgm:pt modelId="{D1168B7B-8C55-4E19-A283-DBDF9AC43D26}" type="parTrans" cxnId="{DDAE100F-4A6A-4F51-805D-E494021917D2}">
      <dgm:prSet/>
      <dgm:spPr/>
      <dgm:t>
        <a:bodyPr/>
        <a:lstStyle/>
        <a:p>
          <a:endParaRPr lang="en-US"/>
        </a:p>
      </dgm:t>
    </dgm:pt>
    <dgm:pt modelId="{E10981E1-B557-4DE9-9B35-1AF3074390A3}" type="sibTrans" cxnId="{DDAE100F-4A6A-4F51-805D-E494021917D2}">
      <dgm:prSet/>
      <dgm:spPr/>
      <dgm:t>
        <a:bodyPr/>
        <a:lstStyle/>
        <a:p>
          <a:endParaRPr lang="en-US"/>
        </a:p>
      </dgm:t>
    </dgm:pt>
    <dgm:pt modelId="{8B99F387-329D-4FE9-954E-E73455D7876C}">
      <dgm:prSet custT="1"/>
      <dgm:spPr/>
      <dgm:t>
        <a:bodyPr/>
        <a:lstStyle/>
        <a:p>
          <a:endParaRPr lang="en-US" sz="1400" dirty="0" smtClean="0"/>
        </a:p>
        <a:p>
          <a:r>
            <a:rPr lang="en-US" sz="2000" b="1" dirty="0" smtClean="0"/>
            <a:t>Face major challenges in </a:t>
          </a:r>
          <a:r>
            <a:rPr lang="en-US" sz="2000" b="1" u="sng" dirty="0" smtClean="0"/>
            <a:t>managing people </a:t>
          </a:r>
          <a:endParaRPr lang="en-US" sz="2000" b="1" u="sng" dirty="0"/>
        </a:p>
      </dgm:t>
    </dgm:pt>
    <dgm:pt modelId="{0A454972-63C6-405C-B9AD-70E949B3583B}" type="parTrans" cxnId="{BB9B78A5-0E32-4FE1-A6BC-2DDA762518C3}">
      <dgm:prSet/>
      <dgm:spPr/>
      <dgm:t>
        <a:bodyPr/>
        <a:lstStyle/>
        <a:p>
          <a:endParaRPr lang="en-US"/>
        </a:p>
      </dgm:t>
    </dgm:pt>
    <dgm:pt modelId="{CCFB44B4-9DFE-4422-9FBD-9A22E8D23CBD}" type="sibTrans" cxnId="{BB9B78A5-0E32-4FE1-A6BC-2DDA762518C3}">
      <dgm:prSet/>
      <dgm:spPr/>
      <dgm:t>
        <a:bodyPr/>
        <a:lstStyle/>
        <a:p>
          <a:endParaRPr lang="en-US"/>
        </a:p>
      </dgm:t>
    </dgm:pt>
    <dgm:pt modelId="{A956FC0B-F197-4475-A00E-546B51304AB8}" type="pres">
      <dgm:prSet presAssocID="{2F7612B0-8072-4003-854E-E19A7F5EF595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E0F24E-F0E2-492A-8327-AC7C2C83B6D2}" type="pres">
      <dgm:prSet presAssocID="{2F7612B0-8072-4003-854E-E19A7F5EF595}" presName="arrow" presStyleLbl="bgShp" presStyleIdx="0" presStyleCnt="1"/>
      <dgm:spPr/>
    </dgm:pt>
    <dgm:pt modelId="{EBB41B47-1A41-48B8-9741-D76C75438A6F}" type="pres">
      <dgm:prSet presAssocID="{2F7612B0-8072-4003-854E-E19A7F5EF595}" presName="arrowDiagram3" presStyleCnt="0"/>
      <dgm:spPr/>
    </dgm:pt>
    <dgm:pt modelId="{1148D1B3-09C6-42B6-82EA-C9C6C4052763}" type="pres">
      <dgm:prSet presAssocID="{8EEDB8E1-6A5F-4202-93C2-F029E76B711A}" presName="bullet3a" presStyleLbl="node1" presStyleIdx="0" presStyleCnt="3" custScaleX="334743" custScaleY="273720"/>
      <dgm:spPr/>
    </dgm:pt>
    <dgm:pt modelId="{0A153170-5973-48A7-9DD7-17398D2963F6}" type="pres">
      <dgm:prSet presAssocID="{8EEDB8E1-6A5F-4202-93C2-F029E76B711A}" presName="textBox3a" presStyleLbl="revTx" presStyleIdx="0" presStyleCnt="3" custScaleX="128874" custScaleY="81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00EA8-FAC9-4E81-8444-D89529AB4F68}" type="pres">
      <dgm:prSet presAssocID="{DC0304B8-4231-4CF4-AEFF-801D6FEDFCDF}" presName="bullet3b" presStyleLbl="node1" presStyleIdx="1" presStyleCnt="3" custScaleX="218845" custScaleY="202711"/>
      <dgm:spPr/>
    </dgm:pt>
    <dgm:pt modelId="{C625328A-A5B8-491A-B0F8-A5953079187D}" type="pres">
      <dgm:prSet presAssocID="{DC0304B8-4231-4CF4-AEFF-801D6FEDFCDF}" presName="textBox3b" presStyleLbl="revTx" presStyleIdx="1" presStyleCnt="3" custScaleX="159046" custScaleY="81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28260C-5D7D-4513-B217-42C08314A5C9}" type="pres">
      <dgm:prSet presAssocID="{8B99F387-329D-4FE9-954E-E73455D7876C}" presName="bullet3c" presStyleLbl="node1" presStyleIdx="2" presStyleCnt="3" custScaleX="183094" custScaleY="180790"/>
      <dgm:spPr/>
    </dgm:pt>
    <dgm:pt modelId="{EB4593D0-1676-41E9-9C54-CDA39A95A3C5}" type="pres">
      <dgm:prSet presAssocID="{8B99F387-329D-4FE9-954E-E73455D7876C}" presName="textBox3c" presStyleLbl="revTx" presStyleIdx="2" presStyleCnt="3" custScaleX="110413" custScaleY="78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9B78A5-0E32-4FE1-A6BC-2DDA762518C3}" srcId="{2F7612B0-8072-4003-854E-E19A7F5EF595}" destId="{8B99F387-329D-4FE9-954E-E73455D7876C}" srcOrd="2" destOrd="0" parTransId="{0A454972-63C6-405C-B9AD-70E949B3583B}" sibTransId="{CCFB44B4-9DFE-4422-9FBD-9A22E8D23CBD}"/>
    <dgm:cxn modelId="{6B036182-0128-4A2F-BBCE-AEB75A92178E}" type="presOf" srcId="{8EEDB8E1-6A5F-4202-93C2-F029E76B711A}" destId="{0A153170-5973-48A7-9DD7-17398D2963F6}" srcOrd="0" destOrd="0" presId="urn:microsoft.com/office/officeart/2005/8/layout/arrow2"/>
    <dgm:cxn modelId="{DDAE100F-4A6A-4F51-805D-E494021917D2}" srcId="{2F7612B0-8072-4003-854E-E19A7F5EF595}" destId="{DC0304B8-4231-4CF4-AEFF-801D6FEDFCDF}" srcOrd="1" destOrd="0" parTransId="{D1168B7B-8C55-4E19-A283-DBDF9AC43D26}" sibTransId="{E10981E1-B557-4DE9-9B35-1AF3074390A3}"/>
    <dgm:cxn modelId="{F9AC404D-2FC2-440A-9F93-7AD32B2D0592}" type="presOf" srcId="{8B99F387-329D-4FE9-954E-E73455D7876C}" destId="{EB4593D0-1676-41E9-9C54-CDA39A95A3C5}" srcOrd="0" destOrd="0" presId="urn:microsoft.com/office/officeart/2005/8/layout/arrow2"/>
    <dgm:cxn modelId="{CAF9FB1E-0345-44A8-8B07-CECBA1E425E3}" type="presOf" srcId="{2F7612B0-8072-4003-854E-E19A7F5EF595}" destId="{A956FC0B-F197-4475-A00E-546B51304AB8}" srcOrd="0" destOrd="0" presId="urn:microsoft.com/office/officeart/2005/8/layout/arrow2"/>
    <dgm:cxn modelId="{531735ED-40B2-4D38-ACB8-1B6538D302AB}" srcId="{2F7612B0-8072-4003-854E-E19A7F5EF595}" destId="{8EEDB8E1-6A5F-4202-93C2-F029E76B711A}" srcOrd="0" destOrd="0" parTransId="{46AD0D27-60C1-42BB-A37C-47E1EE3A14DF}" sibTransId="{76BBEAC4-31B8-4BB0-A197-4613150D412A}"/>
    <dgm:cxn modelId="{4CB026C9-1A66-44E4-96D1-BA8DC29FA3BD}" type="presOf" srcId="{DC0304B8-4231-4CF4-AEFF-801D6FEDFCDF}" destId="{C625328A-A5B8-491A-B0F8-A5953079187D}" srcOrd="0" destOrd="0" presId="urn:microsoft.com/office/officeart/2005/8/layout/arrow2"/>
    <dgm:cxn modelId="{10AF557F-6399-4291-B3A2-CF5821237BA8}" type="presParOf" srcId="{A956FC0B-F197-4475-A00E-546B51304AB8}" destId="{0CE0F24E-F0E2-492A-8327-AC7C2C83B6D2}" srcOrd="0" destOrd="0" presId="urn:microsoft.com/office/officeart/2005/8/layout/arrow2"/>
    <dgm:cxn modelId="{25FE1C78-4D79-4AFD-B6A0-27CC9C680407}" type="presParOf" srcId="{A956FC0B-F197-4475-A00E-546B51304AB8}" destId="{EBB41B47-1A41-48B8-9741-D76C75438A6F}" srcOrd="1" destOrd="0" presId="urn:microsoft.com/office/officeart/2005/8/layout/arrow2"/>
    <dgm:cxn modelId="{B52CD5F3-07C4-404F-A05E-587B46C45F9E}" type="presParOf" srcId="{EBB41B47-1A41-48B8-9741-D76C75438A6F}" destId="{1148D1B3-09C6-42B6-82EA-C9C6C4052763}" srcOrd="0" destOrd="0" presId="urn:microsoft.com/office/officeart/2005/8/layout/arrow2"/>
    <dgm:cxn modelId="{BF412125-3F40-4704-B407-A33B56961EF0}" type="presParOf" srcId="{EBB41B47-1A41-48B8-9741-D76C75438A6F}" destId="{0A153170-5973-48A7-9DD7-17398D2963F6}" srcOrd="1" destOrd="0" presId="urn:microsoft.com/office/officeart/2005/8/layout/arrow2"/>
    <dgm:cxn modelId="{FD303A4E-BE81-4A63-9C72-BC4E60DE186F}" type="presParOf" srcId="{EBB41B47-1A41-48B8-9741-D76C75438A6F}" destId="{E8400EA8-FAC9-4E81-8444-D89529AB4F68}" srcOrd="2" destOrd="0" presId="urn:microsoft.com/office/officeart/2005/8/layout/arrow2"/>
    <dgm:cxn modelId="{C7FDBEFC-C784-42F9-B00D-3A1A23C6E333}" type="presParOf" srcId="{EBB41B47-1A41-48B8-9741-D76C75438A6F}" destId="{C625328A-A5B8-491A-B0F8-A5953079187D}" srcOrd="3" destOrd="0" presId="urn:microsoft.com/office/officeart/2005/8/layout/arrow2"/>
    <dgm:cxn modelId="{5A08A2D7-52FA-4A43-8B50-90426A550D4F}" type="presParOf" srcId="{EBB41B47-1A41-48B8-9741-D76C75438A6F}" destId="{DE28260C-5D7D-4513-B217-42C08314A5C9}" srcOrd="4" destOrd="0" presId="urn:microsoft.com/office/officeart/2005/8/layout/arrow2"/>
    <dgm:cxn modelId="{761A4405-B567-45BC-BF99-DC992E92006A}" type="presParOf" srcId="{EBB41B47-1A41-48B8-9741-D76C75438A6F}" destId="{EB4593D0-1676-41E9-9C54-CDA39A95A3C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D4B52D-5ABF-C145-B1A9-03A2B6783D25}" type="doc">
      <dgm:prSet loTypeId="urn:microsoft.com/office/officeart/2005/8/layout/cycle6" loCatId="" qsTypeId="urn:microsoft.com/office/officeart/2005/8/quickstyle/3D2" qsCatId="3D" csTypeId="urn:microsoft.com/office/officeart/2005/8/colors/accent1_2" csCatId="accent1" phldr="1"/>
      <dgm:spPr/>
    </dgm:pt>
    <dgm:pt modelId="{191A4805-E37A-F341-BEB2-579B1BF65650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Disciplined</a:t>
          </a:r>
          <a:endParaRPr lang="en-US" sz="2400" b="1" dirty="0">
            <a:solidFill>
              <a:schemeClr val="bg1"/>
            </a:solidFill>
          </a:endParaRPr>
        </a:p>
      </dgm:t>
    </dgm:pt>
    <dgm:pt modelId="{02111978-1C66-5E47-837B-6B3F5D457AFA}" type="parTrans" cxnId="{0C297FA9-C09B-2C4E-BE92-67B0615AD97F}">
      <dgm:prSet/>
      <dgm:spPr/>
      <dgm:t>
        <a:bodyPr/>
        <a:lstStyle/>
        <a:p>
          <a:endParaRPr lang="en-US"/>
        </a:p>
      </dgm:t>
    </dgm:pt>
    <dgm:pt modelId="{0FC6AC6A-D0E7-E843-85D2-7E8DE5387A6B}" type="sibTrans" cxnId="{0C297FA9-C09B-2C4E-BE92-67B0615AD97F}">
      <dgm:prSet/>
      <dgm:spPr/>
      <dgm:t>
        <a:bodyPr/>
        <a:lstStyle/>
        <a:p>
          <a:endParaRPr lang="en-US"/>
        </a:p>
      </dgm:t>
    </dgm:pt>
    <dgm:pt modelId="{46D88D3C-37A1-0D46-8653-356B36B69CDB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Synthesizing</a:t>
          </a:r>
          <a:endParaRPr lang="en-US" b="1" dirty="0">
            <a:solidFill>
              <a:schemeClr val="bg1"/>
            </a:solidFill>
          </a:endParaRPr>
        </a:p>
      </dgm:t>
    </dgm:pt>
    <dgm:pt modelId="{FD66F454-8314-E743-95C3-7DBE8753E6BC}" type="parTrans" cxnId="{00C2B2A5-E139-424A-B661-B9E64D9F4950}">
      <dgm:prSet/>
      <dgm:spPr/>
      <dgm:t>
        <a:bodyPr/>
        <a:lstStyle/>
        <a:p>
          <a:endParaRPr lang="en-US"/>
        </a:p>
      </dgm:t>
    </dgm:pt>
    <dgm:pt modelId="{9823CB14-FB76-624C-8947-94BA47757C06}" type="sibTrans" cxnId="{00C2B2A5-E139-424A-B661-B9E64D9F4950}">
      <dgm:prSet/>
      <dgm:spPr/>
      <dgm:t>
        <a:bodyPr/>
        <a:lstStyle/>
        <a:p>
          <a:endParaRPr lang="en-US"/>
        </a:p>
      </dgm:t>
    </dgm:pt>
    <dgm:pt modelId="{DC8AFFC4-5021-5C4C-BC09-7460C1542C9B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Creating</a:t>
          </a:r>
          <a:endParaRPr lang="en-US" b="1" dirty="0">
            <a:solidFill>
              <a:schemeClr val="bg1"/>
            </a:solidFill>
          </a:endParaRPr>
        </a:p>
      </dgm:t>
    </dgm:pt>
    <dgm:pt modelId="{38535A58-1F1F-7A4A-8F7D-A926559C3466}" type="parTrans" cxnId="{1E48B109-6E88-1C45-AE35-1BEC31F7C46D}">
      <dgm:prSet/>
      <dgm:spPr/>
      <dgm:t>
        <a:bodyPr/>
        <a:lstStyle/>
        <a:p>
          <a:endParaRPr lang="en-US"/>
        </a:p>
      </dgm:t>
    </dgm:pt>
    <dgm:pt modelId="{8BB1076A-EC2E-FB4F-8C7E-1C08187C7D94}" type="sibTrans" cxnId="{1E48B109-6E88-1C45-AE35-1BEC31F7C46D}">
      <dgm:prSet/>
      <dgm:spPr/>
      <dgm:t>
        <a:bodyPr/>
        <a:lstStyle/>
        <a:p>
          <a:endParaRPr lang="en-US"/>
        </a:p>
      </dgm:t>
    </dgm:pt>
    <dgm:pt modelId="{720D6549-9F9C-5F44-B676-D0AFD562D6DA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Respectful</a:t>
          </a:r>
          <a:endParaRPr lang="en-US" sz="2400" b="1" dirty="0">
            <a:solidFill>
              <a:schemeClr val="bg1"/>
            </a:solidFill>
          </a:endParaRPr>
        </a:p>
      </dgm:t>
    </dgm:pt>
    <dgm:pt modelId="{DA83D0B1-542B-FF41-8C82-E31A42BCC0D9}" type="parTrans" cxnId="{908E7CBF-72BE-BF4B-933E-92101DD3DC44}">
      <dgm:prSet/>
      <dgm:spPr/>
      <dgm:t>
        <a:bodyPr/>
        <a:lstStyle/>
        <a:p>
          <a:endParaRPr lang="en-US"/>
        </a:p>
      </dgm:t>
    </dgm:pt>
    <dgm:pt modelId="{ABB84DEC-0251-8342-B5AE-DC04B1FBF9B3}" type="sibTrans" cxnId="{908E7CBF-72BE-BF4B-933E-92101DD3DC44}">
      <dgm:prSet/>
      <dgm:spPr/>
      <dgm:t>
        <a:bodyPr/>
        <a:lstStyle/>
        <a:p>
          <a:endParaRPr lang="en-US"/>
        </a:p>
      </dgm:t>
    </dgm:pt>
    <dgm:pt modelId="{050C7F27-F68C-D149-9D83-66AF5D669D5A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Ethical</a:t>
          </a:r>
          <a:endParaRPr lang="en-US" sz="2800" dirty="0">
            <a:solidFill>
              <a:schemeClr val="bg1"/>
            </a:solidFill>
          </a:endParaRPr>
        </a:p>
      </dgm:t>
    </dgm:pt>
    <dgm:pt modelId="{2F26AB95-05DF-CF47-8C6F-E826D29D29A6}" type="parTrans" cxnId="{A64A6EC7-E0F3-EC44-A180-DF3969F878C8}">
      <dgm:prSet/>
      <dgm:spPr/>
      <dgm:t>
        <a:bodyPr/>
        <a:lstStyle/>
        <a:p>
          <a:endParaRPr lang="en-US"/>
        </a:p>
      </dgm:t>
    </dgm:pt>
    <dgm:pt modelId="{55D911A5-F5F9-AC43-91EB-88490759BF0D}" type="sibTrans" cxnId="{A64A6EC7-E0F3-EC44-A180-DF3969F878C8}">
      <dgm:prSet/>
      <dgm:spPr/>
      <dgm:t>
        <a:bodyPr/>
        <a:lstStyle/>
        <a:p>
          <a:endParaRPr lang="en-US"/>
        </a:p>
      </dgm:t>
    </dgm:pt>
    <dgm:pt modelId="{45C810B4-8878-6D45-94E8-F28057CE6CCB}" type="pres">
      <dgm:prSet presAssocID="{0FD4B52D-5ABF-C145-B1A9-03A2B6783D25}" presName="cycle" presStyleCnt="0">
        <dgm:presLayoutVars>
          <dgm:dir/>
          <dgm:resizeHandles val="exact"/>
        </dgm:presLayoutVars>
      </dgm:prSet>
      <dgm:spPr/>
    </dgm:pt>
    <dgm:pt modelId="{B8736E9D-7063-0C4A-92DE-3C08FC8C115A}" type="pres">
      <dgm:prSet presAssocID="{191A4805-E37A-F341-BEB2-579B1BF65650}" presName="node" presStyleLbl="node1" presStyleIdx="0" presStyleCnt="5" custScaleX="139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E7222A-D5AE-A649-81C2-1CECF8AB0CF4}" type="pres">
      <dgm:prSet presAssocID="{191A4805-E37A-F341-BEB2-579B1BF65650}" presName="spNode" presStyleCnt="0"/>
      <dgm:spPr/>
    </dgm:pt>
    <dgm:pt modelId="{A2B7F479-9EC8-DC4D-A053-09BFFA76B5EC}" type="pres">
      <dgm:prSet presAssocID="{0FC6AC6A-D0E7-E843-85D2-7E8DE5387A6B}" presName="sibTrans" presStyleLbl="sibTrans1D1" presStyleIdx="0" presStyleCnt="5"/>
      <dgm:spPr/>
      <dgm:t>
        <a:bodyPr/>
        <a:lstStyle/>
        <a:p>
          <a:endParaRPr lang="en-US"/>
        </a:p>
      </dgm:t>
    </dgm:pt>
    <dgm:pt modelId="{8542E788-6433-BE4C-B4D6-0A2F5B35A148}" type="pres">
      <dgm:prSet presAssocID="{46D88D3C-37A1-0D46-8653-356B36B69CDB}" presName="node" presStyleLbl="node1" presStyleIdx="1" presStyleCnt="5" custScaleX="133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841A4F-3800-5246-B087-5041528345C9}" type="pres">
      <dgm:prSet presAssocID="{46D88D3C-37A1-0D46-8653-356B36B69CDB}" presName="spNode" presStyleCnt="0"/>
      <dgm:spPr/>
    </dgm:pt>
    <dgm:pt modelId="{26464ED5-2B32-5C40-9E57-7705F0BDF142}" type="pres">
      <dgm:prSet presAssocID="{9823CB14-FB76-624C-8947-94BA47757C06}" presName="sibTrans" presStyleLbl="sibTrans1D1" presStyleIdx="1" presStyleCnt="5"/>
      <dgm:spPr/>
      <dgm:t>
        <a:bodyPr/>
        <a:lstStyle/>
        <a:p>
          <a:endParaRPr lang="en-US"/>
        </a:p>
      </dgm:t>
    </dgm:pt>
    <dgm:pt modelId="{69D18399-6B2F-BA43-A5F8-8A9022F36216}" type="pres">
      <dgm:prSet presAssocID="{DC8AFFC4-5021-5C4C-BC09-7460C1542C9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7097AC-E525-744A-B98A-F74831789B70}" type="pres">
      <dgm:prSet presAssocID="{DC8AFFC4-5021-5C4C-BC09-7460C1542C9B}" presName="spNode" presStyleCnt="0"/>
      <dgm:spPr/>
    </dgm:pt>
    <dgm:pt modelId="{9601DE82-880F-D14F-B787-0BB54CFFD337}" type="pres">
      <dgm:prSet presAssocID="{8BB1076A-EC2E-FB4F-8C7E-1C08187C7D94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C5B6454-774A-EB49-98A0-CFD7CBBAD6F1}" type="pres">
      <dgm:prSet presAssocID="{720D6549-9F9C-5F44-B676-D0AFD562D6DA}" presName="node" presStyleLbl="node1" presStyleIdx="3" presStyleCnt="5" custScaleX="140668" custRadScaleRad="98351" custRadScaleInc="-73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29FC4-45DE-F14C-B746-30048AAD446A}" type="pres">
      <dgm:prSet presAssocID="{720D6549-9F9C-5F44-B676-D0AFD562D6DA}" presName="spNode" presStyleCnt="0"/>
      <dgm:spPr/>
    </dgm:pt>
    <dgm:pt modelId="{5377EF0C-EB36-F648-A1DB-8376C15CEF2D}" type="pres">
      <dgm:prSet presAssocID="{ABB84DEC-0251-8342-B5AE-DC04B1FBF9B3}" presName="sibTrans" presStyleLbl="sibTrans1D1" presStyleIdx="3" presStyleCnt="5"/>
      <dgm:spPr/>
      <dgm:t>
        <a:bodyPr/>
        <a:lstStyle/>
        <a:p>
          <a:endParaRPr lang="en-US"/>
        </a:p>
      </dgm:t>
    </dgm:pt>
    <dgm:pt modelId="{5F435C4D-FADE-D04E-BAFA-1B5DA3CB2086}" type="pres">
      <dgm:prSet presAssocID="{050C7F27-F68C-D149-9D83-66AF5D669D5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82DE31-FEC3-E44F-9DA7-C08EDDC138CA}" type="pres">
      <dgm:prSet presAssocID="{050C7F27-F68C-D149-9D83-66AF5D669D5A}" presName="spNode" presStyleCnt="0"/>
      <dgm:spPr/>
    </dgm:pt>
    <dgm:pt modelId="{03DF6C9F-962E-1F4C-9887-C4F9E7089CC6}" type="pres">
      <dgm:prSet presAssocID="{55D911A5-F5F9-AC43-91EB-88490759BF0D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89C2B8E9-1097-4C3F-B930-B3091A32A7CE}" type="presOf" srcId="{9823CB14-FB76-624C-8947-94BA47757C06}" destId="{26464ED5-2B32-5C40-9E57-7705F0BDF142}" srcOrd="0" destOrd="0" presId="urn:microsoft.com/office/officeart/2005/8/layout/cycle6"/>
    <dgm:cxn modelId="{CA5537E8-777C-4276-9B1F-5762B1A348CA}" type="presOf" srcId="{0FC6AC6A-D0E7-E843-85D2-7E8DE5387A6B}" destId="{A2B7F479-9EC8-DC4D-A053-09BFFA76B5EC}" srcOrd="0" destOrd="0" presId="urn:microsoft.com/office/officeart/2005/8/layout/cycle6"/>
    <dgm:cxn modelId="{53C2F809-F928-40CB-9568-EBEDF809B972}" type="presOf" srcId="{DC8AFFC4-5021-5C4C-BC09-7460C1542C9B}" destId="{69D18399-6B2F-BA43-A5F8-8A9022F36216}" srcOrd="0" destOrd="0" presId="urn:microsoft.com/office/officeart/2005/8/layout/cycle6"/>
    <dgm:cxn modelId="{F4E785B2-10D8-47A9-86F6-A369188AA3F6}" type="presOf" srcId="{55D911A5-F5F9-AC43-91EB-88490759BF0D}" destId="{03DF6C9F-962E-1F4C-9887-C4F9E7089CC6}" srcOrd="0" destOrd="0" presId="urn:microsoft.com/office/officeart/2005/8/layout/cycle6"/>
    <dgm:cxn modelId="{908E7CBF-72BE-BF4B-933E-92101DD3DC44}" srcId="{0FD4B52D-5ABF-C145-B1A9-03A2B6783D25}" destId="{720D6549-9F9C-5F44-B676-D0AFD562D6DA}" srcOrd="3" destOrd="0" parTransId="{DA83D0B1-542B-FF41-8C82-E31A42BCC0D9}" sibTransId="{ABB84DEC-0251-8342-B5AE-DC04B1FBF9B3}"/>
    <dgm:cxn modelId="{50656C92-7F8B-49D6-BFFC-3EDDC8E3C6F7}" type="presOf" srcId="{720D6549-9F9C-5F44-B676-D0AFD562D6DA}" destId="{FC5B6454-774A-EB49-98A0-CFD7CBBAD6F1}" srcOrd="0" destOrd="0" presId="urn:microsoft.com/office/officeart/2005/8/layout/cycle6"/>
    <dgm:cxn modelId="{1D782847-2DAB-4A31-B56F-96FC3DBE402A}" type="presOf" srcId="{191A4805-E37A-F341-BEB2-579B1BF65650}" destId="{B8736E9D-7063-0C4A-92DE-3C08FC8C115A}" srcOrd="0" destOrd="0" presId="urn:microsoft.com/office/officeart/2005/8/layout/cycle6"/>
    <dgm:cxn modelId="{19EFD122-D861-4E9C-A770-32FA6E0B9815}" type="presOf" srcId="{8BB1076A-EC2E-FB4F-8C7E-1C08187C7D94}" destId="{9601DE82-880F-D14F-B787-0BB54CFFD337}" srcOrd="0" destOrd="0" presId="urn:microsoft.com/office/officeart/2005/8/layout/cycle6"/>
    <dgm:cxn modelId="{DD586AC6-C140-4666-9075-E0F8765DCF8E}" type="presOf" srcId="{46D88D3C-37A1-0D46-8653-356B36B69CDB}" destId="{8542E788-6433-BE4C-B4D6-0A2F5B35A148}" srcOrd="0" destOrd="0" presId="urn:microsoft.com/office/officeart/2005/8/layout/cycle6"/>
    <dgm:cxn modelId="{00C2B2A5-E139-424A-B661-B9E64D9F4950}" srcId="{0FD4B52D-5ABF-C145-B1A9-03A2B6783D25}" destId="{46D88D3C-37A1-0D46-8653-356B36B69CDB}" srcOrd="1" destOrd="0" parTransId="{FD66F454-8314-E743-95C3-7DBE8753E6BC}" sibTransId="{9823CB14-FB76-624C-8947-94BA47757C06}"/>
    <dgm:cxn modelId="{BDA0EF38-F452-4018-99E2-9880B5339378}" type="presOf" srcId="{0FD4B52D-5ABF-C145-B1A9-03A2B6783D25}" destId="{45C810B4-8878-6D45-94E8-F28057CE6CCB}" srcOrd="0" destOrd="0" presId="urn:microsoft.com/office/officeart/2005/8/layout/cycle6"/>
    <dgm:cxn modelId="{1E48B109-6E88-1C45-AE35-1BEC31F7C46D}" srcId="{0FD4B52D-5ABF-C145-B1A9-03A2B6783D25}" destId="{DC8AFFC4-5021-5C4C-BC09-7460C1542C9B}" srcOrd="2" destOrd="0" parTransId="{38535A58-1F1F-7A4A-8F7D-A926559C3466}" sibTransId="{8BB1076A-EC2E-FB4F-8C7E-1C08187C7D94}"/>
    <dgm:cxn modelId="{5FF2ABC3-D587-4F3C-B0A6-40B171EC22CD}" type="presOf" srcId="{ABB84DEC-0251-8342-B5AE-DC04B1FBF9B3}" destId="{5377EF0C-EB36-F648-A1DB-8376C15CEF2D}" srcOrd="0" destOrd="0" presId="urn:microsoft.com/office/officeart/2005/8/layout/cycle6"/>
    <dgm:cxn modelId="{0C297FA9-C09B-2C4E-BE92-67B0615AD97F}" srcId="{0FD4B52D-5ABF-C145-B1A9-03A2B6783D25}" destId="{191A4805-E37A-F341-BEB2-579B1BF65650}" srcOrd="0" destOrd="0" parTransId="{02111978-1C66-5E47-837B-6B3F5D457AFA}" sibTransId="{0FC6AC6A-D0E7-E843-85D2-7E8DE5387A6B}"/>
    <dgm:cxn modelId="{E04BDE38-6D04-4D35-9AA9-BB2733F2B826}" type="presOf" srcId="{050C7F27-F68C-D149-9D83-66AF5D669D5A}" destId="{5F435C4D-FADE-D04E-BAFA-1B5DA3CB2086}" srcOrd="0" destOrd="0" presId="urn:microsoft.com/office/officeart/2005/8/layout/cycle6"/>
    <dgm:cxn modelId="{A64A6EC7-E0F3-EC44-A180-DF3969F878C8}" srcId="{0FD4B52D-5ABF-C145-B1A9-03A2B6783D25}" destId="{050C7F27-F68C-D149-9D83-66AF5D669D5A}" srcOrd="4" destOrd="0" parTransId="{2F26AB95-05DF-CF47-8C6F-E826D29D29A6}" sibTransId="{55D911A5-F5F9-AC43-91EB-88490759BF0D}"/>
    <dgm:cxn modelId="{8586F2CC-5AF2-4FB5-BCCE-F2E1A1915D46}" type="presParOf" srcId="{45C810B4-8878-6D45-94E8-F28057CE6CCB}" destId="{B8736E9D-7063-0C4A-92DE-3C08FC8C115A}" srcOrd="0" destOrd="0" presId="urn:microsoft.com/office/officeart/2005/8/layout/cycle6"/>
    <dgm:cxn modelId="{5437DA11-D37B-4DA2-8ACF-2F6EACFAC21B}" type="presParOf" srcId="{45C810B4-8878-6D45-94E8-F28057CE6CCB}" destId="{7BE7222A-D5AE-A649-81C2-1CECF8AB0CF4}" srcOrd="1" destOrd="0" presId="urn:microsoft.com/office/officeart/2005/8/layout/cycle6"/>
    <dgm:cxn modelId="{CCCA3E84-1A6A-409D-958B-0DE0662D245E}" type="presParOf" srcId="{45C810B4-8878-6D45-94E8-F28057CE6CCB}" destId="{A2B7F479-9EC8-DC4D-A053-09BFFA76B5EC}" srcOrd="2" destOrd="0" presId="urn:microsoft.com/office/officeart/2005/8/layout/cycle6"/>
    <dgm:cxn modelId="{EF8DAD04-FE82-422D-821C-33CE002F5EDE}" type="presParOf" srcId="{45C810B4-8878-6D45-94E8-F28057CE6CCB}" destId="{8542E788-6433-BE4C-B4D6-0A2F5B35A148}" srcOrd="3" destOrd="0" presId="urn:microsoft.com/office/officeart/2005/8/layout/cycle6"/>
    <dgm:cxn modelId="{BEEC05A1-DA04-4776-A34C-20BB420DD9CA}" type="presParOf" srcId="{45C810B4-8878-6D45-94E8-F28057CE6CCB}" destId="{18841A4F-3800-5246-B087-5041528345C9}" srcOrd="4" destOrd="0" presId="urn:microsoft.com/office/officeart/2005/8/layout/cycle6"/>
    <dgm:cxn modelId="{53540C66-A234-4CDE-BDFB-EFFEF21EC166}" type="presParOf" srcId="{45C810B4-8878-6D45-94E8-F28057CE6CCB}" destId="{26464ED5-2B32-5C40-9E57-7705F0BDF142}" srcOrd="5" destOrd="0" presId="urn:microsoft.com/office/officeart/2005/8/layout/cycle6"/>
    <dgm:cxn modelId="{18EAF515-F007-4A4C-AE56-FD085529097E}" type="presParOf" srcId="{45C810B4-8878-6D45-94E8-F28057CE6CCB}" destId="{69D18399-6B2F-BA43-A5F8-8A9022F36216}" srcOrd="6" destOrd="0" presId="urn:microsoft.com/office/officeart/2005/8/layout/cycle6"/>
    <dgm:cxn modelId="{09661620-2EFC-4181-876B-0AC802F343FD}" type="presParOf" srcId="{45C810B4-8878-6D45-94E8-F28057CE6CCB}" destId="{5A7097AC-E525-744A-B98A-F74831789B70}" srcOrd="7" destOrd="0" presId="urn:microsoft.com/office/officeart/2005/8/layout/cycle6"/>
    <dgm:cxn modelId="{F60E9B3E-81C4-4303-90CF-7D1E1DADEC64}" type="presParOf" srcId="{45C810B4-8878-6D45-94E8-F28057CE6CCB}" destId="{9601DE82-880F-D14F-B787-0BB54CFFD337}" srcOrd="8" destOrd="0" presId="urn:microsoft.com/office/officeart/2005/8/layout/cycle6"/>
    <dgm:cxn modelId="{6449FFB5-42F0-4F21-8A43-C41F24EE2F02}" type="presParOf" srcId="{45C810B4-8878-6D45-94E8-F28057CE6CCB}" destId="{FC5B6454-774A-EB49-98A0-CFD7CBBAD6F1}" srcOrd="9" destOrd="0" presId="urn:microsoft.com/office/officeart/2005/8/layout/cycle6"/>
    <dgm:cxn modelId="{73D29D23-0FE0-4375-8B46-C9EE1D12FC30}" type="presParOf" srcId="{45C810B4-8878-6D45-94E8-F28057CE6CCB}" destId="{0E929FC4-45DE-F14C-B746-30048AAD446A}" srcOrd="10" destOrd="0" presId="urn:microsoft.com/office/officeart/2005/8/layout/cycle6"/>
    <dgm:cxn modelId="{73338367-A1B7-43AA-AF52-58DE07B25556}" type="presParOf" srcId="{45C810B4-8878-6D45-94E8-F28057CE6CCB}" destId="{5377EF0C-EB36-F648-A1DB-8376C15CEF2D}" srcOrd="11" destOrd="0" presId="urn:microsoft.com/office/officeart/2005/8/layout/cycle6"/>
    <dgm:cxn modelId="{B8D7F710-7362-4FF0-AE2C-4D4440B6F20D}" type="presParOf" srcId="{45C810B4-8878-6D45-94E8-F28057CE6CCB}" destId="{5F435C4D-FADE-D04E-BAFA-1B5DA3CB2086}" srcOrd="12" destOrd="0" presId="urn:microsoft.com/office/officeart/2005/8/layout/cycle6"/>
    <dgm:cxn modelId="{50F374AC-5EA1-46A6-B7D1-ED2F3519282F}" type="presParOf" srcId="{45C810B4-8878-6D45-94E8-F28057CE6CCB}" destId="{D482DE31-FEC3-E44F-9DA7-C08EDDC138CA}" srcOrd="13" destOrd="0" presId="urn:microsoft.com/office/officeart/2005/8/layout/cycle6"/>
    <dgm:cxn modelId="{93AA8832-F80B-4B89-98C9-46BA94AA0CA4}" type="presParOf" srcId="{45C810B4-8878-6D45-94E8-F28057CE6CCB}" destId="{03DF6C9F-962E-1F4C-9887-C4F9E7089CC6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DF9899-23A6-4F89-BF72-9495A5A6665A}">
      <dsp:nvSpPr>
        <dsp:cNvPr id="0" name=""/>
        <dsp:cNvSpPr/>
      </dsp:nvSpPr>
      <dsp:spPr>
        <a:xfrm>
          <a:off x="2038" y="619472"/>
          <a:ext cx="3287017" cy="32870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Leadership of women at HEIs assessed based on a 4-pronged approach </a:t>
          </a:r>
          <a:endParaRPr lang="en-US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38" y="619472"/>
        <a:ext cx="3287017" cy="3287017"/>
      </dsp:txXfrm>
    </dsp:sp>
    <dsp:sp modelId="{10184090-F3B0-4584-ABC7-730C988D622B}">
      <dsp:nvSpPr>
        <dsp:cNvPr id="0" name=""/>
        <dsp:cNvSpPr/>
      </dsp:nvSpPr>
      <dsp:spPr>
        <a:xfrm>
          <a:off x="3032688" y="154962"/>
          <a:ext cx="2048282" cy="1109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3032688" y="154962"/>
        <a:ext cx="2048282" cy="1109368"/>
      </dsp:txXfrm>
    </dsp:sp>
    <dsp:sp modelId="{F8DECABD-2369-4758-8BF8-94F13A54715A}">
      <dsp:nvSpPr>
        <dsp:cNvPr id="0" name=""/>
        <dsp:cNvSpPr/>
      </dsp:nvSpPr>
      <dsp:spPr>
        <a:xfrm>
          <a:off x="4940543" y="619472"/>
          <a:ext cx="3287017" cy="32870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Self Efficacy </a:t>
          </a:r>
          <a:endParaRPr lang="en-US" sz="26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Experiences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Leadership Style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Values and attitudes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0543" y="619472"/>
        <a:ext cx="3287017" cy="3287017"/>
      </dsp:txXfrm>
    </dsp:sp>
    <dsp:sp modelId="{9258D5F6-F954-4D6E-89CB-32E0A2896341}">
      <dsp:nvSpPr>
        <dsp:cNvPr id="0" name=""/>
        <dsp:cNvSpPr/>
      </dsp:nvSpPr>
      <dsp:spPr>
        <a:xfrm rot="10800000">
          <a:off x="3148629" y="3261631"/>
          <a:ext cx="2048282" cy="1109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148629" y="3261631"/>
        <a:ext cx="2048282" cy="11093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980598-3055-46C5-81C0-81FDAE9F5659}">
      <dsp:nvSpPr>
        <dsp:cNvPr id="0" name=""/>
        <dsp:cNvSpPr/>
      </dsp:nvSpPr>
      <dsp:spPr>
        <a:xfrm>
          <a:off x="101714" y="935"/>
          <a:ext cx="1689720" cy="844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bg1"/>
              </a:solidFill>
            </a:rPr>
            <a:t>Have a clear sense of purpose and achievement</a:t>
          </a:r>
          <a:endParaRPr lang="en-US" sz="1300" b="1" kern="1200" dirty="0">
            <a:solidFill>
              <a:schemeClr val="bg1"/>
            </a:solidFill>
          </a:endParaRPr>
        </a:p>
      </dsp:txBody>
      <dsp:txXfrm>
        <a:off x="101714" y="935"/>
        <a:ext cx="1689720" cy="844860"/>
      </dsp:txXfrm>
    </dsp:sp>
    <dsp:sp modelId="{1FFA4CF5-BA79-4565-8927-EFF28E967360}">
      <dsp:nvSpPr>
        <dsp:cNvPr id="0" name=""/>
        <dsp:cNvSpPr/>
      </dsp:nvSpPr>
      <dsp:spPr>
        <a:xfrm>
          <a:off x="270686" y="845795"/>
          <a:ext cx="168972" cy="633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645"/>
              </a:lnTo>
              <a:lnTo>
                <a:pt x="168972" y="633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7462B-F164-493E-B25D-EDE345285BA6}">
      <dsp:nvSpPr>
        <dsp:cNvPr id="0" name=""/>
        <dsp:cNvSpPr/>
      </dsp:nvSpPr>
      <dsp:spPr>
        <a:xfrm>
          <a:off x="439658" y="1057010"/>
          <a:ext cx="1351776" cy="844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75% Strongly Agree</a:t>
          </a:r>
          <a:endParaRPr lang="en-US" sz="1800" kern="1200" dirty="0"/>
        </a:p>
      </dsp:txBody>
      <dsp:txXfrm>
        <a:off x="439658" y="1057010"/>
        <a:ext cx="1351776" cy="844860"/>
      </dsp:txXfrm>
    </dsp:sp>
    <dsp:sp modelId="{CD420407-11F7-444E-9E3A-1760481FCE6F}">
      <dsp:nvSpPr>
        <dsp:cNvPr id="0" name=""/>
        <dsp:cNvSpPr/>
      </dsp:nvSpPr>
      <dsp:spPr>
        <a:xfrm>
          <a:off x="270686" y="845795"/>
          <a:ext cx="168972" cy="1689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9720"/>
              </a:lnTo>
              <a:lnTo>
                <a:pt x="168972" y="1689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DD932-8142-49CB-A380-5E527B8BE92E}">
      <dsp:nvSpPr>
        <dsp:cNvPr id="0" name=""/>
        <dsp:cNvSpPr/>
      </dsp:nvSpPr>
      <dsp:spPr>
        <a:xfrm>
          <a:off x="439658" y="2113085"/>
          <a:ext cx="1351776" cy="844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25% Agree</a:t>
          </a:r>
          <a:endParaRPr lang="en-US" sz="1800" kern="1200" dirty="0"/>
        </a:p>
      </dsp:txBody>
      <dsp:txXfrm>
        <a:off x="439658" y="2113085"/>
        <a:ext cx="1351776" cy="844860"/>
      </dsp:txXfrm>
    </dsp:sp>
    <dsp:sp modelId="{645655FF-B363-482F-AB32-73022B59083D}">
      <dsp:nvSpPr>
        <dsp:cNvPr id="0" name=""/>
        <dsp:cNvSpPr/>
      </dsp:nvSpPr>
      <dsp:spPr>
        <a:xfrm>
          <a:off x="2213864" y="935"/>
          <a:ext cx="1689720" cy="844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bg1"/>
              </a:solidFill>
            </a:rPr>
            <a:t>Always seek the welfare of employees</a:t>
          </a:r>
          <a:r>
            <a:rPr lang="en-US" sz="1300" kern="1200" dirty="0" smtClean="0"/>
            <a:t>	</a:t>
          </a:r>
          <a:endParaRPr lang="en-US" sz="1300" kern="1200" dirty="0"/>
        </a:p>
      </dsp:txBody>
      <dsp:txXfrm>
        <a:off x="2213864" y="935"/>
        <a:ext cx="1689720" cy="844860"/>
      </dsp:txXfrm>
    </dsp:sp>
    <dsp:sp modelId="{528DF164-76D1-456E-9842-C837AE09985B}">
      <dsp:nvSpPr>
        <dsp:cNvPr id="0" name=""/>
        <dsp:cNvSpPr/>
      </dsp:nvSpPr>
      <dsp:spPr>
        <a:xfrm>
          <a:off x="2382836" y="845795"/>
          <a:ext cx="168972" cy="633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645"/>
              </a:lnTo>
              <a:lnTo>
                <a:pt x="168972" y="633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89A0EC-5D21-44FA-BE0C-6B58746AF4B0}">
      <dsp:nvSpPr>
        <dsp:cNvPr id="0" name=""/>
        <dsp:cNvSpPr/>
      </dsp:nvSpPr>
      <dsp:spPr>
        <a:xfrm>
          <a:off x="2551808" y="1057010"/>
          <a:ext cx="1351776" cy="844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75% Strongly Agree</a:t>
          </a:r>
          <a:endParaRPr lang="en-US" sz="1800" kern="1200" dirty="0"/>
        </a:p>
      </dsp:txBody>
      <dsp:txXfrm>
        <a:off x="2551808" y="1057010"/>
        <a:ext cx="1351776" cy="844860"/>
      </dsp:txXfrm>
    </dsp:sp>
    <dsp:sp modelId="{486BF39B-5761-4153-BE18-1E9C86A13455}">
      <dsp:nvSpPr>
        <dsp:cNvPr id="0" name=""/>
        <dsp:cNvSpPr/>
      </dsp:nvSpPr>
      <dsp:spPr>
        <a:xfrm>
          <a:off x="2382836" y="845795"/>
          <a:ext cx="168972" cy="1689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9720"/>
              </a:lnTo>
              <a:lnTo>
                <a:pt x="168972" y="1689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F140F-2126-4067-9306-399895AD354D}">
      <dsp:nvSpPr>
        <dsp:cNvPr id="0" name=""/>
        <dsp:cNvSpPr/>
      </dsp:nvSpPr>
      <dsp:spPr>
        <a:xfrm>
          <a:off x="2551808" y="2113085"/>
          <a:ext cx="1351776" cy="844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25% Agree</a:t>
          </a:r>
          <a:endParaRPr lang="en-US" sz="1800" kern="1200" dirty="0"/>
        </a:p>
      </dsp:txBody>
      <dsp:txXfrm>
        <a:off x="2551808" y="2113085"/>
        <a:ext cx="1351776" cy="844860"/>
      </dsp:txXfrm>
    </dsp:sp>
    <dsp:sp modelId="{AE51A0BA-84A1-48B8-81B2-36E53A615E26}">
      <dsp:nvSpPr>
        <dsp:cNvPr id="0" name=""/>
        <dsp:cNvSpPr/>
      </dsp:nvSpPr>
      <dsp:spPr>
        <a:xfrm>
          <a:off x="4326015" y="935"/>
          <a:ext cx="1689720" cy="844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bg1"/>
              </a:solidFill>
            </a:rPr>
            <a:t>Motivates employees through rewards and incentives</a:t>
          </a:r>
          <a:r>
            <a:rPr lang="en-US" sz="1300" kern="1200" dirty="0" smtClean="0"/>
            <a:t>			</a:t>
          </a:r>
          <a:endParaRPr lang="en-US" sz="1300" kern="1200" dirty="0"/>
        </a:p>
      </dsp:txBody>
      <dsp:txXfrm>
        <a:off x="4326015" y="935"/>
        <a:ext cx="1689720" cy="844860"/>
      </dsp:txXfrm>
    </dsp:sp>
    <dsp:sp modelId="{38B3642E-3D83-4EF3-B455-13080A46CB64}">
      <dsp:nvSpPr>
        <dsp:cNvPr id="0" name=""/>
        <dsp:cNvSpPr/>
      </dsp:nvSpPr>
      <dsp:spPr>
        <a:xfrm>
          <a:off x="4494987" y="845795"/>
          <a:ext cx="168972" cy="633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645"/>
              </a:lnTo>
              <a:lnTo>
                <a:pt x="168972" y="633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A6FB4-A77D-4CEE-8F59-9059F7A410F2}">
      <dsp:nvSpPr>
        <dsp:cNvPr id="0" name=""/>
        <dsp:cNvSpPr/>
      </dsp:nvSpPr>
      <dsp:spPr>
        <a:xfrm>
          <a:off x="4663959" y="1057010"/>
          <a:ext cx="1351776" cy="844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31% Strongly Agree</a:t>
          </a:r>
          <a:endParaRPr lang="en-US" sz="1800" kern="1200" dirty="0"/>
        </a:p>
      </dsp:txBody>
      <dsp:txXfrm>
        <a:off x="4663959" y="1057010"/>
        <a:ext cx="1351776" cy="844860"/>
      </dsp:txXfrm>
    </dsp:sp>
    <dsp:sp modelId="{A03552C9-1BB5-422A-9A33-0AC7E254E66E}">
      <dsp:nvSpPr>
        <dsp:cNvPr id="0" name=""/>
        <dsp:cNvSpPr/>
      </dsp:nvSpPr>
      <dsp:spPr>
        <a:xfrm>
          <a:off x="4494987" y="845795"/>
          <a:ext cx="168972" cy="1689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9720"/>
              </a:lnTo>
              <a:lnTo>
                <a:pt x="168972" y="1689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79F257-47A0-40A3-B689-3888247C29F7}">
      <dsp:nvSpPr>
        <dsp:cNvPr id="0" name=""/>
        <dsp:cNvSpPr/>
      </dsp:nvSpPr>
      <dsp:spPr>
        <a:xfrm>
          <a:off x="4663959" y="2113085"/>
          <a:ext cx="1351776" cy="844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44% Agree</a:t>
          </a:r>
          <a:endParaRPr lang="en-US" sz="1800" kern="1200" dirty="0"/>
        </a:p>
      </dsp:txBody>
      <dsp:txXfrm>
        <a:off x="4663959" y="2113085"/>
        <a:ext cx="1351776" cy="844860"/>
      </dsp:txXfrm>
    </dsp:sp>
    <dsp:sp modelId="{689419B3-E2D5-4535-AA8A-7E65D4D19A95}">
      <dsp:nvSpPr>
        <dsp:cNvPr id="0" name=""/>
        <dsp:cNvSpPr/>
      </dsp:nvSpPr>
      <dsp:spPr>
        <a:xfrm>
          <a:off x="4494987" y="845795"/>
          <a:ext cx="168972" cy="2745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5795"/>
              </a:lnTo>
              <a:lnTo>
                <a:pt x="168972" y="27457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CE841-FF04-4C9C-8FAC-DF4C31849A8D}">
      <dsp:nvSpPr>
        <dsp:cNvPr id="0" name=""/>
        <dsp:cNvSpPr/>
      </dsp:nvSpPr>
      <dsp:spPr>
        <a:xfrm>
          <a:off x="4663959" y="3169160"/>
          <a:ext cx="1351776" cy="844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19% Neutral</a:t>
          </a:r>
          <a:endParaRPr lang="en-US" sz="1800" kern="1200" dirty="0"/>
        </a:p>
      </dsp:txBody>
      <dsp:txXfrm>
        <a:off x="4663959" y="3169160"/>
        <a:ext cx="1351776" cy="844860"/>
      </dsp:txXfrm>
    </dsp:sp>
    <dsp:sp modelId="{9386763C-E2C3-4BAC-93EE-21E8E9BE7564}">
      <dsp:nvSpPr>
        <dsp:cNvPr id="0" name=""/>
        <dsp:cNvSpPr/>
      </dsp:nvSpPr>
      <dsp:spPr>
        <a:xfrm>
          <a:off x="4494987" y="845795"/>
          <a:ext cx="168972" cy="3801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1870"/>
              </a:lnTo>
              <a:lnTo>
                <a:pt x="168972" y="38018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1F0F1-FEE4-441C-82CB-130B13753DC6}">
      <dsp:nvSpPr>
        <dsp:cNvPr id="0" name=""/>
        <dsp:cNvSpPr/>
      </dsp:nvSpPr>
      <dsp:spPr>
        <a:xfrm>
          <a:off x="4663959" y="4225235"/>
          <a:ext cx="1351776" cy="844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6% Disagree</a:t>
          </a:r>
          <a:endParaRPr lang="en-US" sz="1800" kern="1200" dirty="0"/>
        </a:p>
      </dsp:txBody>
      <dsp:txXfrm>
        <a:off x="4663959" y="4225235"/>
        <a:ext cx="1351776" cy="844860"/>
      </dsp:txXfrm>
    </dsp:sp>
    <dsp:sp modelId="{503CFE03-47D6-4C85-8272-D9973DFDE0C6}">
      <dsp:nvSpPr>
        <dsp:cNvPr id="0" name=""/>
        <dsp:cNvSpPr/>
      </dsp:nvSpPr>
      <dsp:spPr>
        <a:xfrm>
          <a:off x="6438165" y="935"/>
          <a:ext cx="1689720" cy="844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bg1"/>
              </a:solidFill>
            </a:rPr>
            <a:t>Adheres to ethical practices</a:t>
          </a:r>
          <a:endParaRPr lang="en-US" sz="1300" b="1" kern="1200" dirty="0">
            <a:solidFill>
              <a:schemeClr val="bg1"/>
            </a:solidFill>
          </a:endParaRPr>
        </a:p>
      </dsp:txBody>
      <dsp:txXfrm>
        <a:off x="6438165" y="935"/>
        <a:ext cx="1689720" cy="844860"/>
      </dsp:txXfrm>
    </dsp:sp>
    <dsp:sp modelId="{2E69333E-60DC-4691-AFA8-71BF09DC9626}">
      <dsp:nvSpPr>
        <dsp:cNvPr id="0" name=""/>
        <dsp:cNvSpPr/>
      </dsp:nvSpPr>
      <dsp:spPr>
        <a:xfrm>
          <a:off x="6607137" y="845795"/>
          <a:ext cx="168972" cy="633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645"/>
              </a:lnTo>
              <a:lnTo>
                <a:pt x="168972" y="633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14B79-048E-4210-9074-948B7DB67177}">
      <dsp:nvSpPr>
        <dsp:cNvPr id="0" name=""/>
        <dsp:cNvSpPr/>
      </dsp:nvSpPr>
      <dsp:spPr>
        <a:xfrm>
          <a:off x="6776109" y="1057010"/>
          <a:ext cx="1351776" cy="844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87% Strongly Agree</a:t>
          </a:r>
          <a:endParaRPr lang="en-US" sz="1800" kern="1200" dirty="0"/>
        </a:p>
      </dsp:txBody>
      <dsp:txXfrm>
        <a:off x="6776109" y="1057010"/>
        <a:ext cx="1351776" cy="844860"/>
      </dsp:txXfrm>
    </dsp:sp>
    <dsp:sp modelId="{C58BCE86-6AB4-40EA-9AC9-13D78E9DCE78}">
      <dsp:nvSpPr>
        <dsp:cNvPr id="0" name=""/>
        <dsp:cNvSpPr/>
      </dsp:nvSpPr>
      <dsp:spPr>
        <a:xfrm>
          <a:off x="6607137" y="845795"/>
          <a:ext cx="168972" cy="1689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9720"/>
              </a:lnTo>
              <a:lnTo>
                <a:pt x="168972" y="1689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15142-C822-41B9-81D7-CB7D14168F52}">
      <dsp:nvSpPr>
        <dsp:cNvPr id="0" name=""/>
        <dsp:cNvSpPr/>
      </dsp:nvSpPr>
      <dsp:spPr>
        <a:xfrm>
          <a:off x="6776109" y="2113085"/>
          <a:ext cx="1351776" cy="844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13% Agree</a:t>
          </a:r>
          <a:endParaRPr lang="en-US" sz="1800" kern="1200" dirty="0"/>
        </a:p>
      </dsp:txBody>
      <dsp:txXfrm>
        <a:off x="6776109" y="2113085"/>
        <a:ext cx="1351776" cy="8448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E0F24E-F0E2-492A-8327-AC7C2C83B6D2}">
      <dsp:nvSpPr>
        <dsp:cNvPr id="0" name=""/>
        <dsp:cNvSpPr/>
      </dsp:nvSpPr>
      <dsp:spPr>
        <a:xfrm>
          <a:off x="615949" y="0"/>
          <a:ext cx="6388100" cy="39925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8D1B3-09C6-42B6-82EA-C9C6C4052763}">
      <dsp:nvSpPr>
        <dsp:cNvPr id="0" name=""/>
        <dsp:cNvSpPr/>
      </dsp:nvSpPr>
      <dsp:spPr>
        <a:xfrm>
          <a:off x="1232295" y="2611400"/>
          <a:ext cx="555976" cy="454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153170-5973-48A7-9DD7-17398D2963F6}">
      <dsp:nvSpPr>
        <dsp:cNvPr id="0" name=""/>
        <dsp:cNvSpPr/>
      </dsp:nvSpPr>
      <dsp:spPr>
        <a:xfrm>
          <a:off x="1295399" y="2945074"/>
          <a:ext cx="1918196" cy="941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008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Discrimination from </a:t>
          </a:r>
          <a:r>
            <a:rPr lang="en-US" sz="2000" b="1" u="sng" kern="1200" dirty="0" smtClean="0"/>
            <a:t>male leaders in other HEIs</a:t>
          </a:r>
          <a:endParaRPr lang="en-US" sz="2000" b="1" u="sng" kern="1200" dirty="0"/>
        </a:p>
      </dsp:txBody>
      <dsp:txXfrm>
        <a:off x="1295399" y="2945074"/>
        <a:ext cx="1918196" cy="941126"/>
      </dsp:txXfrm>
    </dsp:sp>
    <dsp:sp modelId="{E8400EA8-FAC9-4E81-8444-D89529AB4F68}">
      <dsp:nvSpPr>
        <dsp:cNvPr id="0" name=""/>
        <dsp:cNvSpPr/>
      </dsp:nvSpPr>
      <dsp:spPr>
        <a:xfrm>
          <a:off x="2714896" y="1516298"/>
          <a:ext cx="657061" cy="608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5328A-A5B8-491A-B0F8-A5953079187D}">
      <dsp:nvSpPr>
        <dsp:cNvPr id="0" name=""/>
        <dsp:cNvSpPr/>
      </dsp:nvSpPr>
      <dsp:spPr>
        <a:xfrm>
          <a:off x="2590797" y="2021731"/>
          <a:ext cx="2438404" cy="1769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091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Challenges from </a:t>
          </a:r>
          <a:r>
            <a:rPr lang="en-US" sz="2000" b="1" u="sng" kern="1200" dirty="0" smtClean="0"/>
            <a:t>males within the organisation</a:t>
          </a:r>
          <a:endParaRPr lang="en-US" sz="2000" b="1" u="sng" kern="1200" dirty="0"/>
        </a:p>
      </dsp:txBody>
      <dsp:txXfrm>
        <a:off x="2590797" y="2021731"/>
        <a:ext cx="2438404" cy="1769708"/>
      </dsp:txXfrm>
    </dsp:sp>
    <dsp:sp modelId="{DE28260C-5D7D-4513-B217-42C08314A5C9}">
      <dsp:nvSpPr>
        <dsp:cNvPr id="0" name=""/>
        <dsp:cNvSpPr/>
      </dsp:nvSpPr>
      <dsp:spPr>
        <a:xfrm>
          <a:off x="4483909" y="842387"/>
          <a:ext cx="760254" cy="7506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4593D0-1676-41E9-9C54-CDA39A95A3C5}">
      <dsp:nvSpPr>
        <dsp:cNvPr id="0" name=""/>
        <dsp:cNvSpPr/>
      </dsp:nvSpPr>
      <dsp:spPr>
        <a:xfrm>
          <a:off x="4784213" y="1516303"/>
          <a:ext cx="1692790" cy="2177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02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Face major challenges in </a:t>
          </a:r>
          <a:r>
            <a:rPr lang="en-US" sz="2000" b="1" u="sng" kern="1200" dirty="0" smtClean="0"/>
            <a:t>managing people </a:t>
          </a:r>
          <a:endParaRPr lang="en-US" sz="2000" b="1" u="sng" kern="1200" dirty="0"/>
        </a:p>
      </dsp:txBody>
      <dsp:txXfrm>
        <a:off x="4784213" y="1516303"/>
        <a:ext cx="1692790" cy="21776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736E9D-7063-0C4A-92DE-3C08FC8C115A}">
      <dsp:nvSpPr>
        <dsp:cNvPr id="0" name=""/>
        <dsp:cNvSpPr/>
      </dsp:nvSpPr>
      <dsp:spPr>
        <a:xfrm>
          <a:off x="2622330" y="2623"/>
          <a:ext cx="2084607" cy="9745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Disciplined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2622330" y="2623"/>
        <a:ext cx="2084607" cy="974577"/>
      </dsp:txXfrm>
    </dsp:sp>
    <dsp:sp modelId="{A2B7F479-9EC8-DC4D-A053-09BFFA76B5EC}">
      <dsp:nvSpPr>
        <dsp:cNvPr id="0" name=""/>
        <dsp:cNvSpPr/>
      </dsp:nvSpPr>
      <dsp:spPr>
        <a:xfrm>
          <a:off x="1717231" y="489912"/>
          <a:ext cx="3894805" cy="3894805"/>
        </a:xfrm>
        <a:custGeom>
          <a:avLst/>
          <a:gdLst/>
          <a:ahLst/>
          <a:cxnLst/>
          <a:rect l="0" t="0" r="0" b="0"/>
          <a:pathLst>
            <a:path>
              <a:moveTo>
                <a:pt x="2996435" y="306699"/>
              </a:moveTo>
              <a:arcTo wR="1947402" hR="1947402" stAng="18155642" swAng="139007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2E788-6433-BE4C-B4D6-0A2F5B35A148}">
      <dsp:nvSpPr>
        <dsp:cNvPr id="0" name=""/>
        <dsp:cNvSpPr/>
      </dsp:nvSpPr>
      <dsp:spPr>
        <a:xfrm>
          <a:off x="4514415" y="1348245"/>
          <a:ext cx="2004616" cy="9745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bg1"/>
              </a:solidFill>
            </a:rPr>
            <a:t>Synthesizing</a:t>
          </a:r>
          <a:endParaRPr lang="en-US" sz="2600" b="1" kern="1200" dirty="0">
            <a:solidFill>
              <a:schemeClr val="bg1"/>
            </a:solidFill>
          </a:endParaRPr>
        </a:p>
      </dsp:txBody>
      <dsp:txXfrm>
        <a:off x="4514415" y="1348245"/>
        <a:ext cx="2004616" cy="974577"/>
      </dsp:txXfrm>
    </dsp:sp>
    <dsp:sp modelId="{26464ED5-2B32-5C40-9E57-7705F0BDF142}">
      <dsp:nvSpPr>
        <dsp:cNvPr id="0" name=""/>
        <dsp:cNvSpPr/>
      </dsp:nvSpPr>
      <dsp:spPr>
        <a:xfrm>
          <a:off x="1717231" y="489912"/>
          <a:ext cx="3894805" cy="3894805"/>
        </a:xfrm>
        <a:custGeom>
          <a:avLst/>
          <a:gdLst/>
          <a:ahLst/>
          <a:cxnLst/>
          <a:rect l="0" t="0" r="0" b="0"/>
          <a:pathLst>
            <a:path>
              <a:moveTo>
                <a:pt x="3892130" y="1845360"/>
              </a:moveTo>
              <a:arcTo wR="1947402" hR="1947402" stAng="21419783" swAng="219654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D18399-6B2F-BA43-A5F8-8A9022F36216}">
      <dsp:nvSpPr>
        <dsp:cNvPr id="0" name=""/>
        <dsp:cNvSpPr/>
      </dsp:nvSpPr>
      <dsp:spPr>
        <a:xfrm>
          <a:off x="4059613" y="3525508"/>
          <a:ext cx="1499350" cy="9745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bg1"/>
              </a:solidFill>
            </a:rPr>
            <a:t>Creating</a:t>
          </a:r>
          <a:endParaRPr lang="en-US" sz="2600" b="1" kern="1200" dirty="0">
            <a:solidFill>
              <a:schemeClr val="bg1"/>
            </a:solidFill>
          </a:endParaRPr>
        </a:p>
      </dsp:txBody>
      <dsp:txXfrm>
        <a:off x="4059613" y="3525508"/>
        <a:ext cx="1499350" cy="974577"/>
      </dsp:txXfrm>
    </dsp:sp>
    <dsp:sp modelId="{9601DE82-880F-D14F-B787-0BB54CFFD337}">
      <dsp:nvSpPr>
        <dsp:cNvPr id="0" name=""/>
        <dsp:cNvSpPr/>
      </dsp:nvSpPr>
      <dsp:spPr>
        <a:xfrm>
          <a:off x="1865158" y="465170"/>
          <a:ext cx="3894805" cy="3894805"/>
        </a:xfrm>
        <a:custGeom>
          <a:avLst/>
          <a:gdLst/>
          <a:ahLst/>
          <a:cxnLst/>
          <a:rect l="0" t="0" r="0" b="0"/>
          <a:pathLst>
            <a:path>
              <a:moveTo>
                <a:pt x="2190308" y="3879597"/>
              </a:moveTo>
              <a:arcTo wR="1947402" hR="1947402" stAng="4970080" swAng="7245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B6454-774A-EB49-98A0-CFD7CBBAD6F1}">
      <dsp:nvSpPr>
        <dsp:cNvPr id="0" name=""/>
        <dsp:cNvSpPr/>
      </dsp:nvSpPr>
      <dsp:spPr>
        <a:xfrm>
          <a:off x="1532619" y="3533507"/>
          <a:ext cx="2109106" cy="9745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Respectful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1532619" y="3533507"/>
        <a:ext cx="2109106" cy="974577"/>
      </dsp:txXfrm>
    </dsp:sp>
    <dsp:sp modelId="{5377EF0C-EB36-F648-A1DB-8376C15CEF2D}">
      <dsp:nvSpPr>
        <dsp:cNvPr id="0" name=""/>
        <dsp:cNvSpPr/>
      </dsp:nvSpPr>
      <dsp:spPr>
        <a:xfrm>
          <a:off x="1719595" y="437955"/>
          <a:ext cx="3894805" cy="3894805"/>
        </a:xfrm>
        <a:custGeom>
          <a:avLst/>
          <a:gdLst/>
          <a:ahLst/>
          <a:cxnLst/>
          <a:rect l="0" t="0" r="0" b="0"/>
          <a:pathLst>
            <a:path>
              <a:moveTo>
                <a:pt x="367029" y="3085294"/>
              </a:moveTo>
              <a:arcTo wR="1947402" hR="1947402" stAng="8654734" swAng="223331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435C4D-FADE-D04E-BAFA-1B5DA3CB2086}">
      <dsp:nvSpPr>
        <dsp:cNvPr id="0" name=""/>
        <dsp:cNvSpPr/>
      </dsp:nvSpPr>
      <dsp:spPr>
        <a:xfrm>
          <a:off x="1062868" y="1348245"/>
          <a:ext cx="1499350" cy="9745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Ethical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62868" y="1348245"/>
        <a:ext cx="1499350" cy="974577"/>
      </dsp:txXfrm>
    </dsp:sp>
    <dsp:sp modelId="{03DF6C9F-962E-1F4C-9887-C4F9E7089CC6}">
      <dsp:nvSpPr>
        <dsp:cNvPr id="0" name=""/>
        <dsp:cNvSpPr/>
      </dsp:nvSpPr>
      <dsp:spPr>
        <a:xfrm>
          <a:off x="1717231" y="489912"/>
          <a:ext cx="3894805" cy="3894805"/>
        </a:xfrm>
        <a:custGeom>
          <a:avLst/>
          <a:gdLst/>
          <a:ahLst/>
          <a:cxnLst/>
          <a:rect l="0" t="0" r="0" b="0"/>
          <a:pathLst>
            <a:path>
              <a:moveTo>
                <a:pt x="337471" y="851729"/>
              </a:moveTo>
              <a:arcTo wR="1947402" hR="1947402" stAng="12854286" swAng="139007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0.04545</cdr:x>
      <cdr:y>0.91352</cdr:y>
    </cdr:from>
    <cdr:to>
      <cdr:x>0.37273</cdr:x>
      <cdr:y>0.97763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0" y="4343400"/>
          <a:ext cx="2743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TT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8AB05-DA09-4A68-8498-8BDAF0B4BC33}" type="datetimeFigureOut">
              <a:rPr lang="en-GB" smtClean="0"/>
              <a:pPr/>
              <a:t>17/04/2015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135C7-2466-4F58-AD34-4F433971BDF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21774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8352-1BD7-43F4-8FFD-BA2DAEB89BFB}" type="slidenum">
              <a:rPr lang="en-TT" smtClean="0"/>
              <a:pPr/>
              <a:t>7</a:t>
            </a:fld>
            <a:endParaRPr lang="en-TT"/>
          </a:p>
        </p:txBody>
      </p:sp>
    </p:spTree>
    <p:extLst>
      <p:ext uri="{BB962C8B-B14F-4D97-AF65-F5344CB8AC3E}">
        <p14:creationId xmlns="" xmlns:p14="http://schemas.microsoft.com/office/powerpoint/2010/main" val="3277390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8352-1BD7-43F4-8FFD-BA2DAEB89BFB}" type="slidenum">
              <a:rPr lang="en-TT" smtClean="0"/>
              <a:pPr/>
              <a:t>10</a:t>
            </a:fld>
            <a:endParaRPr lang="en-TT"/>
          </a:p>
        </p:txBody>
      </p:sp>
    </p:spTree>
    <p:extLst>
      <p:ext uri="{BB962C8B-B14F-4D97-AF65-F5344CB8AC3E}">
        <p14:creationId xmlns="" xmlns:p14="http://schemas.microsoft.com/office/powerpoint/2010/main" val="1739037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8352-1BD7-43F4-8FFD-BA2DAEB89BFB}" type="slidenum">
              <a:rPr lang="en-TT" smtClean="0"/>
              <a:pPr/>
              <a:t>32</a:t>
            </a:fld>
            <a:endParaRPr lang="en-TT"/>
          </a:p>
        </p:txBody>
      </p:sp>
    </p:spTree>
    <p:extLst>
      <p:ext uri="{BB962C8B-B14F-4D97-AF65-F5344CB8AC3E}">
        <p14:creationId xmlns="" xmlns:p14="http://schemas.microsoft.com/office/powerpoint/2010/main" val="548317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8BB3-8C15-4B83-8DD2-72767952BF7A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FF6-7E8F-4819-A204-2ED5867C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8BB3-8C15-4B83-8DD2-72767952BF7A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FF6-7E8F-4819-A204-2ED5867C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8BB3-8C15-4B83-8DD2-72767952BF7A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FF6-7E8F-4819-A204-2ED5867C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276600" y="6359570"/>
            <a:ext cx="2590800" cy="365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12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086600" y="6329407"/>
            <a:ext cx="1788886" cy="395288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lang="en-US" sz="1200" kern="1200" dirty="0" smtClean="0">
                <a:solidFill>
                  <a:srgbClr val="A6A6A6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NAME OF PRESENTER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C11E9-EA40-D54F-953A-82A4C72DAAAD}" type="slidenum">
              <a:rPr lang="en-US" smtClean="0"/>
              <a:pPr/>
              <a:t>‹#›</a:t>
            </a:fld>
            <a:r>
              <a:rPr lang="en-US" dirty="0" smtClean="0"/>
              <a:t> 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1344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8BB3-8C15-4B83-8DD2-72767952BF7A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FF6-7E8F-4819-A204-2ED5867C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8BB3-8C15-4B83-8DD2-72767952BF7A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FF6-7E8F-4819-A204-2ED5867C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8BB3-8C15-4B83-8DD2-72767952BF7A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FF6-7E8F-4819-A204-2ED5867C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8BB3-8C15-4B83-8DD2-72767952BF7A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FF6-7E8F-4819-A204-2ED5867C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8BB3-8C15-4B83-8DD2-72767952BF7A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FF6-7E8F-4819-A204-2ED5867C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8BB3-8C15-4B83-8DD2-72767952BF7A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FF6-7E8F-4819-A204-2ED5867C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8BB3-8C15-4B83-8DD2-72767952BF7A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FF6-7E8F-4819-A204-2ED5867C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8BB3-8C15-4B83-8DD2-72767952BF7A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FF6-7E8F-4819-A204-2ED5867C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18BB3-8C15-4B83-8DD2-72767952BF7A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FBFF6-7E8F-4819-A204-2ED5867C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5033" y="344384"/>
            <a:ext cx="7327076" cy="1650671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MERMAIDS IN A SEA OF SHARKS</a:t>
            </a:r>
            <a:endParaRPr lang="en-GB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642" y="2101932"/>
            <a:ext cx="7612083" cy="1959429"/>
          </a:xfrm>
        </p:spPr>
        <p:txBody>
          <a:bodyPr>
            <a:normAutofit/>
          </a:bodyPr>
          <a:lstStyle/>
          <a:p>
            <a:pPr algn="just"/>
            <a:r>
              <a:rPr lang="en-US" sz="2400" b="1" i="1" dirty="0" smtClean="0">
                <a:latin typeface="+mj-lt"/>
              </a:rPr>
              <a:t>A FIELD STUDY ON THE PERCEPTIONS OF WOMEN IN LEADERSHIP AND GOVERNANCE POSITIONS IN HIGHER EDUCATION INSTITUTIONS REGISTERED WITH THE ACCREDITATION COUNCIL OF TRINIDAD AND TOBAGO</a:t>
            </a:r>
            <a:endParaRPr lang="en-GB" sz="2400" b="1" i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292312"/>
            <a:ext cx="47214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ACTT 2 International Conference On Higher Education And Training</a:t>
            </a:r>
          </a:p>
          <a:p>
            <a:r>
              <a:rPr lang="en-US" sz="1600" b="1" dirty="0" smtClean="0"/>
              <a:t>April 15- 17, 2015</a:t>
            </a:r>
          </a:p>
          <a:p>
            <a:r>
              <a:rPr lang="en-US" sz="1600" b="1" dirty="0" smtClean="0"/>
              <a:t>HYATT REGENCY HOTEL PORT OF SPAIN, Trinidad</a:t>
            </a:r>
            <a:endParaRPr lang="en-GB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5013" y="3871493"/>
            <a:ext cx="840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 </a:t>
            </a:r>
            <a:r>
              <a:rPr lang="en-US" sz="2400" b="1" i="1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Jennifer Doyle:   Sarah </a:t>
            </a:r>
            <a:r>
              <a:rPr lang="en-US" sz="2400" b="1" i="1" dirty="0" err="1" smtClean="0">
                <a:solidFill>
                  <a:schemeClr val="tx2"/>
                </a:solidFill>
                <a:latin typeface="Cooper Black" panose="0208090404030B020404" pitchFamily="18" charset="0"/>
              </a:rPr>
              <a:t>Bullen</a:t>
            </a:r>
            <a:r>
              <a:rPr lang="en-US" sz="2400" b="1" i="1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:   Janelle Phillip</a:t>
            </a:r>
          </a:p>
          <a:p>
            <a:r>
              <a:rPr lang="en-US" sz="2400" b="1" i="1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The Accreditation Council of Trinidad and </a:t>
            </a:r>
            <a:r>
              <a:rPr lang="en-US" sz="2400" b="1" i="1" dirty="0">
                <a:solidFill>
                  <a:schemeClr val="tx2"/>
                </a:solidFill>
                <a:latin typeface="Cooper Black" panose="0208090404030B020404" pitchFamily="18" charset="0"/>
              </a:rPr>
              <a:t>T</a:t>
            </a:r>
            <a:r>
              <a:rPr lang="en-US" sz="2400" b="1" i="1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obago</a:t>
            </a:r>
            <a:endParaRPr lang="en-GB" sz="2400" b="1" i="1" dirty="0">
              <a:solidFill>
                <a:schemeClr val="tx2"/>
              </a:solidFill>
              <a:latin typeface="Cooper Black" panose="0208090404030B020404" pitchFamily="18" charset="0"/>
            </a:endParaRPr>
          </a:p>
        </p:txBody>
      </p:sp>
      <p:pic>
        <p:nvPicPr>
          <p:cNvPr id="7" name="Picture 8" descr="C:\Users\Owner\AppData\Local\Microsoft\Windows\Temporary Internet Files\Content.IE5\9RQ7VADP\chibi_mermaids_by_gaminggirl73-d5ovt1t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06" y="206037"/>
            <a:ext cx="1554480" cy="15544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2682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112166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Arrangements and structures that are in place to fulfill the mission statement  of the institution</a:t>
            </a:r>
          </a:p>
          <a:p>
            <a:pPr marL="0" indent="0">
              <a:buNone/>
            </a:pP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Field Study focused on Board of Directors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DEFINITION OF TERMS</a:t>
            </a:r>
            <a:endParaRPr lang="en-GB" sz="3600" b="1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990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glass ceiling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is defined as “…those artificial barriers based on attitudinal or organizational biases that prevent qualified individuals from advancing upward in their organizations into managerial-level positions</a:t>
            </a:r>
            <a:r>
              <a:rPr lang="en-GB" dirty="0"/>
              <a:t>” </a:t>
            </a:r>
          </a:p>
          <a:p>
            <a:pPr marL="0" indent="0" algn="just">
              <a:buNone/>
            </a:pPr>
            <a:r>
              <a:rPr lang="en-GB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</a:t>
            </a:r>
            <a:r>
              <a:rPr lang="en-GB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</a:t>
            </a:r>
            <a:r>
              <a:rPr lang="en-GB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1991)  (</a:t>
            </a:r>
            <a:r>
              <a:rPr lang="en-GB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GB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Women’s Access to Higher Education Leadership: Cultural and Structural Barriers Julia Ballenger, Professor, Stephen F. Austin State University)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1900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Owner\AppData\Local\Microsoft\Windows\Temporary Internet Files\Content.IE5\1W8WN6PU\chibi_mermaid_by_cherrilynne-d3hzn7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549" y="415636"/>
            <a:ext cx="1273314" cy="1737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07522" y="2152996"/>
            <a:ext cx="65551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i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golian Baiti" panose="03000500000000000000" pitchFamily="66" charset="0"/>
                <a:cs typeface="Mongolian Baiti" panose="03000500000000000000" pitchFamily="66" charset="0"/>
              </a:rPr>
              <a:t>FINDINGS</a:t>
            </a:r>
            <a:endParaRPr lang="en-US" sz="9600" b="1" i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126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BIO DATA ON WOMEN LEADERS</a:t>
            </a:r>
            <a:endParaRPr lang="en-TT" sz="36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794000" y="34369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Age</a:t>
            </a:r>
            <a:endParaRPr kumimoji="0" lang="en-GB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69884140"/>
              </p:ext>
            </p:extLst>
          </p:nvPr>
        </p:nvGraphicFramePr>
        <p:xfrm>
          <a:off x="457200" y="784168"/>
          <a:ext cx="8229600" cy="5810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4586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#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%</a:t>
                      </a:r>
                      <a:endParaRPr lang="en-GB" sz="2800" dirty="0"/>
                    </a:p>
                  </a:txBody>
                  <a:tcPr/>
                </a:tc>
              </a:tr>
              <a:tr h="422563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AGE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</a:tr>
              <a:tr h="43780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30-50 years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06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35</a:t>
                      </a:r>
                      <a:endParaRPr lang="en-GB" sz="2800" dirty="0"/>
                    </a:p>
                  </a:txBody>
                  <a:tcPr/>
                </a:tc>
              </a:tr>
              <a:tr h="34913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&gt; 50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65</a:t>
                      </a:r>
                      <a:endParaRPr lang="en-GB" sz="2800" dirty="0"/>
                    </a:p>
                  </a:txBody>
                  <a:tcPr/>
                </a:tc>
              </a:tr>
              <a:tr h="489065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MARITAL</a:t>
                      </a:r>
                      <a:r>
                        <a:rPr lang="en-US" sz="2800" b="1" baseline="0" dirty="0" smtClean="0"/>
                        <a:t> STATUS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</a:tr>
              <a:tr h="54586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Single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03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18</a:t>
                      </a:r>
                      <a:endParaRPr lang="en-GB" sz="2800" dirty="0"/>
                    </a:p>
                  </a:txBody>
                  <a:tcPr/>
                </a:tc>
              </a:tr>
              <a:tr h="54586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Married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59</a:t>
                      </a:r>
                      <a:endParaRPr lang="en-GB" sz="2800" dirty="0"/>
                    </a:p>
                  </a:txBody>
                  <a:tcPr/>
                </a:tc>
              </a:tr>
              <a:tr h="54586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other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23</a:t>
                      </a:r>
                      <a:endParaRPr lang="en-GB" sz="2800" dirty="0"/>
                    </a:p>
                  </a:txBody>
                  <a:tcPr/>
                </a:tc>
              </a:tr>
              <a:tr h="509847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CHILDREN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</a:tr>
              <a:tr h="22028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13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76</a:t>
                      </a:r>
                      <a:endParaRPr lang="en-GB" sz="2800" dirty="0"/>
                    </a:p>
                  </a:txBody>
                  <a:tcPr/>
                </a:tc>
              </a:tr>
              <a:tr h="38792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24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776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153400" cy="559276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24745795"/>
              </p:ext>
            </p:extLst>
          </p:nvPr>
        </p:nvGraphicFramePr>
        <p:xfrm>
          <a:off x="304800" y="381000"/>
          <a:ext cx="822960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518"/>
                <a:gridCol w="2823882"/>
                <a:gridCol w="2743200"/>
              </a:tblGrid>
              <a:tr h="48090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Institution Type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#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%</a:t>
                      </a:r>
                      <a:endParaRPr lang="en-GB" sz="2800" dirty="0"/>
                    </a:p>
                  </a:txBody>
                  <a:tcPr/>
                </a:tc>
              </a:tr>
              <a:tr h="40470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Tec. Vocational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07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41</a:t>
                      </a:r>
                      <a:endParaRPr lang="en-GB" sz="28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Religious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06</a:t>
                      </a:r>
                      <a:endParaRPr lang="en-GB" sz="2800" dirty="0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Academic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08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47</a:t>
                      </a:r>
                      <a:endParaRPr lang="en-GB" sz="28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Other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06</a:t>
                      </a:r>
                      <a:endParaRPr lang="en-GB" sz="28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 Status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</a:tr>
              <a:tr h="40470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State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06</a:t>
                      </a:r>
                      <a:endParaRPr lang="en-GB" sz="2800" dirty="0"/>
                    </a:p>
                  </a:txBody>
                  <a:tcPr/>
                </a:tc>
              </a:tr>
              <a:tr h="40470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Private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16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94</a:t>
                      </a:r>
                      <a:endParaRPr lang="en-GB" sz="2800" dirty="0"/>
                    </a:p>
                  </a:txBody>
                  <a:tcPr/>
                </a:tc>
              </a:tr>
              <a:tr h="404707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Size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</a:tr>
              <a:tr h="40470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&lt;50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06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35</a:t>
                      </a:r>
                      <a:endParaRPr lang="en-GB" sz="2800" dirty="0"/>
                    </a:p>
                  </a:txBody>
                  <a:tcPr/>
                </a:tc>
              </a:tr>
              <a:tr h="37252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51-100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24</a:t>
                      </a:r>
                      <a:endParaRPr lang="en-GB" sz="2800" dirty="0"/>
                    </a:p>
                  </a:txBody>
                  <a:tcPr/>
                </a:tc>
              </a:tr>
              <a:tr h="40470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&gt; 100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07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41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7328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TT" dirty="0" smtClean="0"/>
              <a:t>                                                                                    </a:t>
            </a:r>
          </a:p>
          <a:p>
            <a:pPr marL="0" indent="0">
              <a:buNone/>
            </a:pPr>
            <a:endParaRPr lang="en-TT" dirty="0"/>
          </a:p>
          <a:p>
            <a:pPr marL="0" indent="0">
              <a:buNone/>
            </a:pPr>
            <a:endParaRPr lang="en-TT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 perceptions of  our women leaders on governance arrangements and practices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institutions? 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TT" dirty="0" smtClean="0"/>
              <a:t>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TT" dirty="0"/>
          </a:p>
        </p:txBody>
      </p:sp>
      <p:sp>
        <p:nvSpPr>
          <p:cNvPr id="3" name="Rectangle 2"/>
          <p:cNvSpPr/>
          <p:nvPr/>
        </p:nvSpPr>
        <p:spPr>
          <a:xfrm>
            <a:off x="1014746" y="1371600"/>
            <a:ext cx="59959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anose="020B0A04020102020204" pitchFamily="34" charset="0"/>
              </a:rPr>
              <a:t>GOVERNANCE</a:t>
            </a:r>
            <a:endParaRPr lang="en-GB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Picture 8" descr="C:\Users\Owner\AppData\Local\Microsoft\Windows\Temporary Internet Files\Content.IE5\9RQ7VADP\chibi_mermaids_by_gaminggirl73-d5ovt1t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746" y="4495800"/>
            <a:ext cx="1554480" cy="15544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888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35"/>
          <p:cNvGrpSpPr>
            <a:grpSpLocks/>
          </p:cNvGrpSpPr>
          <p:nvPr/>
        </p:nvGrpSpPr>
        <p:grpSpPr bwMode="auto">
          <a:xfrm>
            <a:off x="2209800" y="1295400"/>
            <a:ext cx="4648200" cy="4800600"/>
            <a:chOff x="2378048" y="1065415"/>
            <a:chExt cx="4333204" cy="4907439"/>
          </a:xfrm>
        </p:grpSpPr>
        <p:grpSp>
          <p:nvGrpSpPr>
            <p:cNvPr id="2053" name="Group 19"/>
            <p:cNvGrpSpPr>
              <a:grpSpLocks/>
            </p:cNvGrpSpPr>
            <p:nvPr/>
          </p:nvGrpSpPr>
          <p:grpSpPr bwMode="auto">
            <a:xfrm>
              <a:off x="2463325" y="1185512"/>
              <a:ext cx="4162649" cy="4100521"/>
              <a:chOff x="1828800" y="904083"/>
              <a:chExt cx="5105400" cy="5029200"/>
            </a:xfrm>
          </p:grpSpPr>
          <p:sp>
            <p:nvSpPr>
              <p:cNvPr id="15" name="Block Arc 14"/>
              <p:cNvSpPr/>
              <p:nvPr/>
            </p:nvSpPr>
            <p:spPr>
              <a:xfrm>
                <a:off x="1905257" y="904776"/>
                <a:ext cx="5028411" cy="5027732"/>
              </a:xfrm>
              <a:prstGeom prst="blockArc">
                <a:avLst>
                  <a:gd name="adj1" fmla="val 16057356"/>
                  <a:gd name="adj2" fmla="val 21517979"/>
                  <a:gd name="adj3" fmla="val 24992"/>
                </a:avLst>
              </a:prstGeom>
              <a:solidFill>
                <a:srgbClr val="F0B71F"/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  <p:sp>
            <p:nvSpPr>
              <p:cNvPr id="16" name="Block Arc 15"/>
              <p:cNvSpPr/>
              <p:nvPr/>
            </p:nvSpPr>
            <p:spPr>
              <a:xfrm flipH="1">
                <a:off x="1829333" y="904776"/>
                <a:ext cx="5028412" cy="5027732"/>
              </a:xfrm>
              <a:prstGeom prst="blockArc">
                <a:avLst>
                  <a:gd name="adj1" fmla="val 16135092"/>
                  <a:gd name="adj2" fmla="val 21599992"/>
                  <a:gd name="adj3" fmla="val 24403"/>
                </a:avLst>
              </a:prstGeom>
              <a:solidFill>
                <a:srgbClr val="2A9B1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  <p:grpSp>
            <p:nvGrpSpPr>
              <p:cNvPr id="2071" name="Group 18"/>
              <p:cNvGrpSpPr>
                <a:grpSpLocks/>
              </p:cNvGrpSpPr>
              <p:nvPr/>
            </p:nvGrpSpPr>
            <p:grpSpPr bwMode="auto">
              <a:xfrm flipV="1">
                <a:off x="1828800" y="904083"/>
                <a:ext cx="5105400" cy="5029200"/>
                <a:chOff x="1828800" y="3456784"/>
                <a:chExt cx="5105400" cy="5029200"/>
              </a:xfrm>
            </p:grpSpPr>
            <p:sp>
              <p:nvSpPr>
                <p:cNvPr id="17" name="Block Arc 16"/>
                <p:cNvSpPr/>
                <p:nvPr/>
              </p:nvSpPr>
              <p:spPr>
                <a:xfrm>
                  <a:off x="1905257" y="3457559"/>
                  <a:ext cx="5028411" cy="5027732"/>
                </a:xfrm>
                <a:prstGeom prst="blockArc">
                  <a:avLst>
                    <a:gd name="adj1" fmla="val 16079460"/>
                    <a:gd name="adj2" fmla="val 80725"/>
                    <a:gd name="adj3" fmla="val 24594"/>
                  </a:avLst>
                </a:prstGeom>
                <a:solidFill>
                  <a:srgbClr val="CE202A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00">
                    <a:solidFill>
                      <a:schemeClr val="tx1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18" name="Block Arc 17"/>
                <p:cNvSpPr/>
                <p:nvPr/>
              </p:nvSpPr>
              <p:spPr>
                <a:xfrm flipH="1">
                  <a:off x="1829333" y="3457559"/>
                  <a:ext cx="5028412" cy="5027732"/>
                </a:xfrm>
                <a:prstGeom prst="blockArc">
                  <a:avLst>
                    <a:gd name="adj1" fmla="val 16133637"/>
                    <a:gd name="adj2" fmla="val 21599992"/>
                    <a:gd name="adj3" fmla="val 24999"/>
                  </a:avLst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accent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00">
                    <a:solidFill>
                      <a:schemeClr val="tx1"/>
                    </a:solidFill>
                    <a:ea typeface="ＭＳ Ｐゴシック" charset="-128"/>
                  </a:endParaRPr>
                </a:p>
              </p:txBody>
            </p:sp>
          </p:grpSp>
        </p:grpSp>
        <p:sp>
          <p:nvSpPr>
            <p:cNvPr id="5" name="Oval 4"/>
            <p:cNvSpPr/>
            <p:nvPr/>
          </p:nvSpPr>
          <p:spPr>
            <a:xfrm>
              <a:off x="3457391" y="2148513"/>
              <a:ext cx="2174518" cy="2174519"/>
            </a:xfrm>
            <a:prstGeom prst="ellipse">
              <a:avLst/>
            </a:prstGeom>
            <a:gradFill flip="none" rotWithShape="1">
              <a:gsLst>
                <a:gs pos="79000">
                  <a:schemeClr val="bg1">
                    <a:lumMod val="75000"/>
                  </a:schemeClr>
                </a:gs>
                <a:gs pos="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sz="1600" smtClean="0">
                <a:solidFill>
                  <a:srgbClr val="FFFFFF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706580" y="2249805"/>
              <a:ext cx="1676140" cy="124313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4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546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22" name="Donut 21"/>
            <p:cNvSpPr>
              <a:spLocks noChangeArrowheads="1"/>
            </p:cNvSpPr>
            <p:nvPr/>
          </p:nvSpPr>
          <p:spPr bwMode="auto">
            <a:xfrm>
              <a:off x="2378048" y="1065415"/>
              <a:ext cx="4333204" cy="4340647"/>
            </a:xfrm>
            <a:custGeom>
              <a:avLst/>
              <a:gdLst>
                <a:gd name="T0" fmla="*/ 2166602 w 4333204"/>
                <a:gd name="T1" fmla="*/ 0 h 4340714"/>
                <a:gd name="T2" fmla="*/ 634583 w 4333204"/>
                <a:gd name="T3" fmla="*/ 635683 h 4340714"/>
                <a:gd name="T4" fmla="*/ 0 w 4333204"/>
                <a:gd name="T5" fmla="*/ 2170357 h 4340714"/>
                <a:gd name="T6" fmla="*/ 634583 w 4333204"/>
                <a:gd name="T7" fmla="*/ 3705031 h 4340714"/>
                <a:gd name="T8" fmla="*/ 2166602 w 4333204"/>
                <a:gd name="T9" fmla="*/ 4340714 h 4340714"/>
                <a:gd name="T10" fmla="*/ 3698621 w 4333204"/>
                <a:gd name="T11" fmla="*/ 3705031 h 4340714"/>
                <a:gd name="T12" fmla="*/ 4333204 w 4333204"/>
                <a:gd name="T13" fmla="*/ 2170357 h 4340714"/>
                <a:gd name="T14" fmla="*/ 3698621 w 4333204"/>
                <a:gd name="T15" fmla="*/ 635683 h 4340714"/>
                <a:gd name="T16" fmla="*/ 3 60000 65536"/>
                <a:gd name="T17" fmla="*/ 3 60000 65536"/>
                <a:gd name="T18" fmla="*/ 2 60000 65536"/>
                <a:gd name="T19" fmla="*/ 1 60000 65536"/>
                <a:gd name="T20" fmla="*/ 1 60000 65536"/>
                <a:gd name="T21" fmla="*/ 1 60000 65536"/>
                <a:gd name="T22" fmla="*/ 0 60000 65536"/>
                <a:gd name="T23" fmla="*/ 3 60000 65536"/>
                <a:gd name="T24" fmla="*/ 634583 w 4333204"/>
                <a:gd name="T25" fmla="*/ 635683 h 4340714"/>
                <a:gd name="T26" fmla="*/ 3698621 w 4333204"/>
                <a:gd name="T27" fmla="*/ 3705031 h 43407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333204" h="4340714">
                  <a:moveTo>
                    <a:pt x="0" y="2170357"/>
                  </a:moveTo>
                  <a:lnTo>
                    <a:pt x="0" y="2170357"/>
                  </a:lnTo>
                  <a:cubicBezTo>
                    <a:pt x="0" y="971701"/>
                    <a:pt x="970020" y="0"/>
                    <a:pt x="2166601" y="0"/>
                  </a:cubicBezTo>
                  <a:cubicBezTo>
                    <a:pt x="3363183" y="0"/>
                    <a:pt x="4333204" y="971701"/>
                    <a:pt x="4333204" y="2170357"/>
                  </a:cubicBezTo>
                  <a:cubicBezTo>
                    <a:pt x="4333204" y="3369012"/>
                    <a:pt x="3363183" y="4340713"/>
                    <a:pt x="2166602" y="4340714"/>
                  </a:cubicBezTo>
                  <a:cubicBezTo>
                    <a:pt x="970020" y="4340714"/>
                    <a:pt x="0" y="3369012"/>
                    <a:pt x="0" y="2170357"/>
                  </a:cubicBezTo>
                  <a:close/>
                  <a:moveTo>
                    <a:pt x="161759" y="2170357"/>
                  </a:moveTo>
                  <a:lnTo>
                    <a:pt x="161759" y="2170357"/>
                  </a:lnTo>
                  <a:cubicBezTo>
                    <a:pt x="161759" y="3279675"/>
                    <a:pt x="1059357" y="4178954"/>
                    <a:pt x="2166601" y="4178955"/>
                  </a:cubicBezTo>
                  <a:lnTo>
                    <a:pt x="2166602" y="4178955"/>
                  </a:lnTo>
                  <a:cubicBezTo>
                    <a:pt x="3273846" y="4178954"/>
                    <a:pt x="4171445" y="3279675"/>
                    <a:pt x="4171445" y="2170357"/>
                  </a:cubicBezTo>
                  <a:cubicBezTo>
                    <a:pt x="4171445" y="1061038"/>
                    <a:pt x="3273846" y="161759"/>
                    <a:pt x="2166602" y="161759"/>
                  </a:cubicBezTo>
                  <a:lnTo>
                    <a:pt x="2166601" y="161759"/>
                  </a:lnTo>
                  <a:cubicBezTo>
                    <a:pt x="1059357" y="161759"/>
                    <a:pt x="161759" y="1061038"/>
                    <a:pt x="161759" y="2170356"/>
                  </a:cubicBezTo>
                  <a:close/>
                </a:path>
              </a:pathLst>
            </a:custGeom>
            <a:gradFill rotWithShape="1">
              <a:gsLst>
                <a:gs pos="0">
                  <a:srgbClr val="D9D9D9"/>
                </a:gs>
                <a:gs pos="100000">
                  <a:srgbClr val="A6A6A6"/>
                </a:gs>
              </a:gsLst>
              <a:lin ang="5400000"/>
            </a:gra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 sz="1600">
                <a:latin typeface="Calibri" charset="0"/>
                <a:ea typeface="ＭＳ Ｐゴシック" charset="-128"/>
              </a:endParaRPr>
            </a:p>
          </p:txBody>
        </p:sp>
        <p:sp>
          <p:nvSpPr>
            <p:cNvPr id="2059" name="TextBox 22"/>
            <p:cNvSpPr txBox="1">
              <a:spLocks noChangeArrowheads="1"/>
            </p:cNvSpPr>
            <p:nvPr/>
          </p:nvSpPr>
          <p:spPr bwMode="auto">
            <a:xfrm>
              <a:off x="3548907" y="2667000"/>
              <a:ext cx="2056792" cy="444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algn="ctr" eaLnBrk="1" hangingPunct="1"/>
              <a:r>
                <a:rPr lang="en-GB" sz="2000" b="1" dirty="0" smtClean="0">
                  <a:latin typeface="Calibri" pitchFamily="-105" charset="0"/>
                </a:rPr>
                <a:t>GOVERNANCE</a:t>
              </a:r>
              <a:endParaRPr lang="en-GB" sz="2000" b="1" dirty="0">
                <a:latin typeface="Calibri" pitchFamily="-105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3124057" y="5286987"/>
              <a:ext cx="2895152" cy="68586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  <a:alpha val="34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2061" name="TextBox 30"/>
            <p:cNvSpPr txBox="1">
              <a:spLocks noChangeArrowheads="1"/>
            </p:cNvSpPr>
            <p:nvPr/>
          </p:nvSpPr>
          <p:spPr bwMode="auto">
            <a:xfrm>
              <a:off x="5334000" y="1651337"/>
              <a:ext cx="543400" cy="1026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eaLnBrk="1" hangingPunct="1"/>
              <a:r>
                <a:rPr lang="nb-NO" sz="5400" b="1">
                  <a:solidFill>
                    <a:srgbClr val="FEFFC8"/>
                  </a:solidFill>
                  <a:latin typeface="Calibri" pitchFamily="-105" charset="0"/>
                </a:rPr>
                <a:t>P</a:t>
              </a:r>
            </a:p>
          </p:txBody>
        </p:sp>
        <p:sp>
          <p:nvSpPr>
            <p:cNvPr id="2062" name="TextBox 23"/>
            <p:cNvSpPr txBox="1">
              <a:spLocks noChangeArrowheads="1"/>
            </p:cNvSpPr>
            <p:nvPr/>
          </p:nvSpPr>
          <p:spPr bwMode="auto">
            <a:xfrm rot="2841204">
              <a:off x="4742611" y="2063502"/>
              <a:ext cx="1778596" cy="342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algn="ctr" eaLnBrk="1" hangingPunct="1"/>
              <a:r>
                <a:rPr lang="en-GB" sz="1400" b="1" dirty="0" smtClean="0">
                  <a:latin typeface="Calibri" pitchFamily="-105" charset="0"/>
                </a:rPr>
                <a:t>Visioning/planning</a:t>
              </a:r>
              <a:endParaRPr lang="en-GB" sz="1400" b="1" dirty="0">
                <a:latin typeface="Calibri" pitchFamily="-105" charset="0"/>
              </a:endParaRPr>
            </a:p>
          </p:txBody>
        </p:sp>
        <p:sp>
          <p:nvSpPr>
            <p:cNvPr id="2063" name="TextBox 31"/>
            <p:cNvSpPr txBox="1">
              <a:spLocks noChangeArrowheads="1"/>
            </p:cNvSpPr>
            <p:nvPr/>
          </p:nvSpPr>
          <p:spPr bwMode="auto">
            <a:xfrm>
              <a:off x="5333515" y="3815232"/>
              <a:ext cx="544429" cy="1026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eaLnBrk="1" hangingPunct="1"/>
              <a:r>
                <a:rPr lang="nb-NO" sz="5400" b="1">
                  <a:solidFill>
                    <a:srgbClr val="A6A6A6"/>
                  </a:solidFill>
                  <a:latin typeface="Calibri" pitchFamily="-105" charset="0"/>
                </a:rPr>
                <a:t>P</a:t>
              </a:r>
            </a:p>
          </p:txBody>
        </p:sp>
        <p:sp>
          <p:nvSpPr>
            <p:cNvPr id="2064" name="TextBox 26"/>
            <p:cNvSpPr txBox="1">
              <a:spLocks noChangeArrowheads="1"/>
            </p:cNvSpPr>
            <p:nvPr/>
          </p:nvSpPr>
          <p:spPr bwMode="auto">
            <a:xfrm rot="18787114">
              <a:off x="4738015" y="4065156"/>
              <a:ext cx="1778596" cy="342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algn="ctr" eaLnBrk="1" hangingPunct="1"/>
              <a:r>
                <a:rPr lang="en-US" sz="1400" b="1" dirty="0" smtClean="0">
                  <a:latin typeface="Calibri" pitchFamily="-105" charset="0"/>
                </a:rPr>
                <a:t>Managing change</a:t>
              </a:r>
              <a:endParaRPr lang="en-GB" sz="1400" b="1" dirty="0">
                <a:latin typeface="Calibri" pitchFamily="-105" charset="0"/>
              </a:endParaRPr>
            </a:p>
          </p:txBody>
        </p:sp>
        <p:sp>
          <p:nvSpPr>
            <p:cNvPr id="2065" name="TextBox 32"/>
            <p:cNvSpPr txBox="1">
              <a:spLocks noChangeArrowheads="1"/>
            </p:cNvSpPr>
            <p:nvPr/>
          </p:nvSpPr>
          <p:spPr bwMode="auto">
            <a:xfrm>
              <a:off x="3200246" y="1600454"/>
              <a:ext cx="542841" cy="1026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eaLnBrk="1" hangingPunct="1"/>
              <a:r>
                <a:rPr lang="nb-NO" sz="5400" b="1">
                  <a:solidFill>
                    <a:srgbClr val="D7E4BD"/>
                  </a:solidFill>
                  <a:latin typeface="Calibri" pitchFamily="-105" charset="0"/>
                </a:rPr>
                <a:t>P</a:t>
              </a:r>
            </a:p>
          </p:txBody>
        </p:sp>
        <p:sp>
          <p:nvSpPr>
            <p:cNvPr id="2066" name="TextBox 33"/>
            <p:cNvSpPr txBox="1">
              <a:spLocks noChangeArrowheads="1"/>
            </p:cNvSpPr>
            <p:nvPr/>
          </p:nvSpPr>
          <p:spPr bwMode="auto">
            <a:xfrm>
              <a:off x="3200246" y="3764427"/>
              <a:ext cx="542841" cy="1026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eaLnBrk="1" hangingPunct="1"/>
              <a:r>
                <a:rPr lang="nb-NO" sz="5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-105" charset="0"/>
                </a:rPr>
                <a:t>P</a:t>
              </a:r>
            </a:p>
          </p:txBody>
        </p:sp>
        <p:sp>
          <p:nvSpPr>
            <p:cNvPr id="2067" name="TextBox 25"/>
            <p:cNvSpPr txBox="1">
              <a:spLocks noChangeArrowheads="1"/>
            </p:cNvSpPr>
            <p:nvPr/>
          </p:nvSpPr>
          <p:spPr bwMode="auto">
            <a:xfrm rot="2631437">
              <a:off x="2659609" y="4151973"/>
              <a:ext cx="1778595" cy="34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algn="ctr" eaLnBrk="1" hangingPunct="1"/>
              <a:r>
                <a:rPr lang="en-GB" sz="1400" b="1" dirty="0" smtClean="0">
                  <a:solidFill>
                    <a:srgbClr val="FFFFFF"/>
                  </a:solidFill>
                  <a:latin typeface="Calibri" pitchFamily="-105" charset="0"/>
                </a:rPr>
                <a:t>accountability</a:t>
              </a:r>
              <a:endParaRPr lang="en-GB" sz="1400" b="1" dirty="0">
                <a:solidFill>
                  <a:srgbClr val="FFFFFF"/>
                </a:solidFill>
                <a:latin typeface="Calibri" pitchFamily="-105" charset="0"/>
              </a:endParaRPr>
            </a:p>
          </p:txBody>
        </p:sp>
        <p:sp>
          <p:nvSpPr>
            <p:cNvPr id="2068" name="TextBox 24"/>
            <p:cNvSpPr txBox="1">
              <a:spLocks noChangeArrowheads="1"/>
            </p:cNvSpPr>
            <p:nvPr/>
          </p:nvSpPr>
          <p:spPr bwMode="auto">
            <a:xfrm rot="18958985">
              <a:off x="2568093" y="2033919"/>
              <a:ext cx="1778595" cy="34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algn="ctr" eaLnBrk="1" hangingPunct="1"/>
              <a:r>
                <a:rPr lang="en-GB" sz="1400" b="1" dirty="0" smtClean="0">
                  <a:latin typeface="Calibri" pitchFamily="-105" charset="0"/>
                </a:rPr>
                <a:t>ACCOUNTABILITY</a:t>
              </a:r>
              <a:endParaRPr lang="en-GB" sz="1400" b="1" dirty="0">
                <a:latin typeface="Calibri" pitchFamily="-105" charset="0"/>
              </a:endParaRPr>
            </a:p>
          </p:txBody>
        </p:sp>
      </p:grpSp>
      <p:sp>
        <p:nvSpPr>
          <p:cNvPr id="2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25C11E9-EA40-D54F-953A-82A4C72DAAAD}" type="slidenum">
              <a:rPr lang="en-US" smtClean="0">
                <a:latin typeface="+mn-lt"/>
              </a:rPr>
              <a:pPr/>
              <a:t>16</a:t>
            </a:fld>
            <a:r>
              <a:rPr lang="en-US" smtClean="0">
                <a:latin typeface="+mn-lt"/>
              </a:rPr>
              <a:t> I</a:t>
            </a:r>
            <a:endParaRPr lang="en-US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3476" y="332656"/>
            <a:ext cx="7796956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FOUR AREAS OF  GOVERNANCE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3407834" y="1136829"/>
            <a:ext cx="2328333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" name="Group 45"/>
          <p:cNvGrpSpPr>
            <a:grpSpLocks/>
          </p:cNvGrpSpPr>
          <p:nvPr/>
        </p:nvGrpSpPr>
        <p:grpSpPr bwMode="auto">
          <a:xfrm>
            <a:off x="457101" y="4944070"/>
            <a:ext cx="2535235" cy="2092881"/>
            <a:chOff x="834624" y="5473700"/>
            <a:chExt cx="2098675" cy="2092881"/>
          </a:xfrm>
        </p:grpSpPr>
        <p:sp>
          <p:nvSpPr>
            <p:cNvPr id="42" name="Rektangel 76"/>
            <p:cNvSpPr>
              <a:spLocks noChangeArrowheads="1"/>
            </p:cNvSpPr>
            <p:nvPr/>
          </p:nvSpPr>
          <p:spPr bwMode="auto">
            <a:xfrm>
              <a:off x="1139424" y="5473700"/>
              <a:ext cx="1793875" cy="2092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noProof="1" smtClean="0">
                  <a:latin typeface="Calibri" pitchFamily="-105" charset="0"/>
                  <a:cs typeface="Arial" charset="0"/>
                </a:rPr>
                <a:t>Monitoring</a:t>
              </a:r>
            </a:p>
            <a:p>
              <a:r>
                <a:rPr lang="en-US" sz="2800" b="1" noProof="1">
                  <a:latin typeface="Calibri" pitchFamily="-105" charset="0"/>
                  <a:cs typeface="Arial" charset="0"/>
                </a:rPr>
                <a:t>&amp;</a:t>
              </a:r>
              <a:endParaRPr lang="en-US" sz="2800" b="1" noProof="1" smtClean="0">
                <a:latin typeface="Calibri" pitchFamily="-105" charset="0"/>
                <a:cs typeface="Arial" charset="0"/>
              </a:endParaRPr>
            </a:p>
            <a:p>
              <a:r>
                <a:rPr lang="en-US" sz="2800" b="1" noProof="1" smtClean="0">
                  <a:latin typeface="Calibri" pitchFamily="-105" charset="0"/>
                  <a:cs typeface="Arial" charset="0"/>
                </a:rPr>
                <a:t>Risk Management</a:t>
              </a:r>
              <a:r>
                <a:rPr lang="en-US" sz="2800" noProof="1" smtClean="0">
                  <a:latin typeface="Calibri" pitchFamily="-105" charset="0"/>
                  <a:cs typeface="Arial" charset="0"/>
                </a:rPr>
                <a:t> </a:t>
              </a:r>
              <a:endParaRPr lang="da-DK" sz="2800" dirty="0" smtClean="0">
                <a:latin typeface="Calibri" pitchFamily="-105" charset="0"/>
              </a:endParaRPr>
            </a:p>
            <a:p>
              <a:endParaRPr lang="da-DK" dirty="0">
                <a:latin typeface="Calibri" pitchFamily="-105" charset="0"/>
              </a:endParaRPr>
            </a:p>
          </p:txBody>
        </p:sp>
        <p:grpSp>
          <p:nvGrpSpPr>
            <p:cNvPr id="43" name="Group 19"/>
            <p:cNvGrpSpPr>
              <a:grpSpLocks/>
            </p:cNvGrpSpPr>
            <p:nvPr/>
          </p:nvGrpSpPr>
          <p:grpSpPr bwMode="auto">
            <a:xfrm>
              <a:off x="834624" y="5562600"/>
              <a:ext cx="250825" cy="250825"/>
              <a:chOff x="530225" y="5016500"/>
              <a:chExt cx="393700" cy="393700"/>
            </a:xfrm>
          </p:grpSpPr>
          <p:sp>
            <p:nvSpPr>
              <p:cNvPr id="44" name="Oval 32"/>
              <p:cNvSpPr>
                <a:spLocks noChangeArrowheads="1"/>
              </p:cNvSpPr>
              <p:nvPr/>
            </p:nvSpPr>
            <p:spPr bwMode="auto">
              <a:xfrm>
                <a:off x="530225" y="5016500"/>
                <a:ext cx="393700" cy="393700"/>
              </a:xfrm>
              <a:prstGeom prst="ellipse">
                <a:avLst/>
              </a:prstGeom>
              <a:noFill/>
              <a:ln w="9525" algn="ctr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latin typeface="Calibri" pitchFamily="-105" charset="0"/>
                </a:endParaRPr>
              </a:p>
            </p:txBody>
          </p:sp>
          <p:sp>
            <p:nvSpPr>
              <p:cNvPr id="45" name="Isosceles Triangle 33"/>
              <p:cNvSpPr>
                <a:spLocks noChangeArrowheads="1"/>
              </p:cNvSpPr>
              <p:nvPr/>
            </p:nvSpPr>
            <p:spPr bwMode="auto">
              <a:xfrm rot="5400000">
                <a:off x="634879" y="5111187"/>
                <a:ext cx="234227" cy="204325"/>
              </a:xfrm>
              <a:prstGeom prst="triangle">
                <a:avLst>
                  <a:gd name="adj" fmla="val 50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latin typeface="Calibri" pitchFamily="-105" charset="0"/>
                </a:endParaRPr>
              </a:p>
            </p:txBody>
          </p:sp>
        </p:grp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5550368" y="4999101"/>
            <a:ext cx="3248554" cy="1815882"/>
            <a:chOff x="834624" y="5473700"/>
            <a:chExt cx="2098675" cy="1815882"/>
          </a:xfrm>
        </p:grpSpPr>
        <p:sp>
          <p:nvSpPr>
            <p:cNvPr id="47" name="Rektangel 76"/>
            <p:cNvSpPr>
              <a:spLocks noChangeArrowheads="1"/>
            </p:cNvSpPr>
            <p:nvPr/>
          </p:nvSpPr>
          <p:spPr bwMode="auto">
            <a:xfrm>
              <a:off x="1139424" y="5473700"/>
              <a:ext cx="1793875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noProof="1" smtClean="0">
                  <a:latin typeface="Calibri" pitchFamily="-105" charset="0"/>
                  <a:cs typeface="Arial" charset="0"/>
                </a:rPr>
                <a:t>Effectiveness in carrying out responsibilities</a:t>
              </a:r>
              <a:r>
                <a:rPr lang="en-US" sz="2800" noProof="1" smtClean="0">
                  <a:latin typeface="Calibri" pitchFamily="-105" charset="0"/>
                  <a:cs typeface="Arial" charset="0"/>
                </a:rPr>
                <a:t> </a:t>
              </a:r>
              <a:endParaRPr lang="da-DK" sz="2800" dirty="0">
                <a:latin typeface="Calibri" pitchFamily="-105" charset="0"/>
              </a:endParaRPr>
            </a:p>
            <a:p>
              <a:endParaRPr lang="da-DK" sz="2800" dirty="0">
                <a:latin typeface="Calibri" pitchFamily="-105" charset="0"/>
              </a:endParaRPr>
            </a:p>
          </p:txBody>
        </p:sp>
        <p:grpSp>
          <p:nvGrpSpPr>
            <p:cNvPr id="48" name="Group 19"/>
            <p:cNvGrpSpPr>
              <a:grpSpLocks/>
            </p:cNvGrpSpPr>
            <p:nvPr/>
          </p:nvGrpSpPr>
          <p:grpSpPr bwMode="auto">
            <a:xfrm>
              <a:off x="834624" y="5562600"/>
              <a:ext cx="250825" cy="250825"/>
              <a:chOff x="530225" y="5016500"/>
              <a:chExt cx="393700" cy="393700"/>
            </a:xfrm>
          </p:grpSpPr>
          <p:sp>
            <p:nvSpPr>
              <p:cNvPr id="49" name="Oval 32"/>
              <p:cNvSpPr>
                <a:spLocks noChangeArrowheads="1"/>
              </p:cNvSpPr>
              <p:nvPr/>
            </p:nvSpPr>
            <p:spPr bwMode="auto">
              <a:xfrm>
                <a:off x="530225" y="5016500"/>
                <a:ext cx="393700" cy="393700"/>
              </a:xfrm>
              <a:prstGeom prst="ellipse">
                <a:avLst/>
              </a:prstGeom>
              <a:noFill/>
              <a:ln w="9525" algn="ctr">
                <a:solidFill>
                  <a:srgbClr val="CE202A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latin typeface="Calibri" pitchFamily="-105" charset="0"/>
                </a:endParaRPr>
              </a:p>
            </p:txBody>
          </p:sp>
          <p:sp>
            <p:nvSpPr>
              <p:cNvPr id="50" name="Isosceles Triangle 33"/>
              <p:cNvSpPr>
                <a:spLocks noChangeArrowheads="1"/>
              </p:cNvSpPr>
              <p:nvPr/>
            </p:nvSpPr>
            <p:spPr bwMode="auto">
              <a:xfrm rot="5400000">
                <a:off x="634879" y="5111187"/>
                <a:ext cx="234227" cy="204325"/>
              </a:xfrm>
              <a:prstGeom prst="triangle">
                <a:avLst>
                  <a:gd name="adj" fmla="val 50000"/>
                </a:avLst>
              </a:prstGeom>
              <a:solidFill>
                <a:srgbClr val="CE202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latin typeface="Calibri" pitchFamily="-105" charset="0"/>
                </a:endParaRPr>
              </a:p>
            </p:txBody>
          </p:sp>
        </p:grpSp>
      </p:grpSp>
      <p:grpSp>
        <p:nvGrpSpPr>
          <p:cNvPr id="51" name="Group 45"/>
          <p:cNvGrpSpPr>
            <a:grpSpLocks/>
          </p:cNvGrpSpPr>
          <p:nvPr/>
        </p:nvGrpSpPr>
        <p:grpSpPr bwMode="auto">
          <a:xfrm>
            <a:off x="457101" y="1538719"/>
            <a:ext cx="2098675" cy="1523494"/>
            <a:chOff x="834624" y="5473700"/>
            <a:chExt cx="2098675" cy="1523494"/>
          </a:xfrm>
        </p:grpSpPr>
        <p:sp>
          <p:nvSpPr>
            <p:cNvPr id="52" name="Rektangel 76"/>
            <p:cNvSpPr>
              <a:spLocks noChangeArrowheads="1"/>
            </p:cNvSpPr>
            <p:nvPr/>
          </p:nvSpPr>
          <p:spPr bwMode="auto">
            <a:xfrm>
              <a:off x="1139424" y="5473700"/>
              <a:ext cx="1793875" cy="1523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sz="1300" b="1" noProof="1">
                <a:latin typeface="Calibri" pitchFamily="-105" charset="0"/>
                <a:cs typeface="Arial" charset="0"/>
              </a:endParaRPr>
            </a:p>
            <a:p>
              <a:r>
                <a:rPr lang="en-US" sz="2800" b="1" noProof="1" smtClean="0">
                  <a:latin typeface="Calibri" pitchFamily="-105" charset="0"/>
                  <a:cs typeface="Arial" charset="0"/>
                </a:rPr>
                <a:t>Financial issues </a:t>
              </a:r>
              <a:endParaRPr lang="da-DK" sz="2800" b="1" dirty="0" smtClean="0">
                <a:latin typeface="Calibri" pitchFamily="-105" charset="0"/>
              </a:endParaRPr>
            </a:p>
            <a:p>
              <a:endParaRPr lang="da-DK" sz="2400" b="1" dirty="0">
                <a:latin typeface="Calibri" pitchFamily="-105" charset="0"/>
              </a:endParaRPr>
            </a:p>
          </p:txBody>
        </p:sp>
        <p:grpSp>
          <p:nvGrpSpPr>
            <p:cNvPr id="53" name="Group 19"/>
            <p:cNvGrpSpPr>
              <a:grpSpLocks/>
            </p:cNvGrpSpPr>
            <p:nvPr/>
          </p:nvGrpSpPr>
          <p:grpSpPr bwMode="auto">
            <a:xfrm>
              <a:off x="834624" y="5562600"/>
              <a:ext cx="250825" cy="250825"/>
              <a:chOff x="530225" y="5016500"/>
              <a:chExt cx="393700" cy="393700"/>
            </a:xfrm>
          </p:grpSpPr>
          <p:sp>
            <p:nvSpPr>
              <p:cNvPr id="54" name="Oval 32"/>
              <p:cNvSpPr>
                <a:spLocks noChangeArrowheads="1"/>
              </p:cNvSpPr>
              <p:nvPr/>
            </p:nvSpPr>
            <p:spPr bwMode="auto">
              <a:xfrm>
                <a:off x="530225" y="5016500"/>
                <a:ext cx="393700" cy="393700"/>
              </a:xfrm>
              <a:prstGeom prst="ellipse">
                <a:avLst/>
              </a:prstGeom>
              <a:noFill/>
              <a:ln w="9525" algn="ctr">
                <a:solidFill>
                  <a:srgbClr val="2A9B18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latin typeface="Calibri" pitchFamily="-105" charset="0"/>
                </a:endParaRPr>
              </a:p>
            </p:txBody>
          </p:sp>
          <p:sp>
            <p:nvSpPr>
              <p:cNvPr id="55" name="Isosceles Triangle 33"/>
              <p:cNvSpPr>
                <a:spLocks noChangeArrowheads="1"/>
              </p:cNvSpPr>
              <p:nvPr/>
            </p:nvSpPr>
            <p:spPr bwMode="auto">
              <a:xfrm rot="5400000">
                <a:off x="634879" y="5111187"/>
                <a:ext cx="234227" cy="204325"/>
              </a:xfrm>
              <a:prstGeom prst="triangle">
                <a:avLst>
                  <a:gd name="adj" fmla="val 50000"/>
                </a:avLst>
              </a:prstGeom>
              <a:solidFill>
                <a:srgbClr val="2A9B1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latin typeface="Calibri" pitchFamily="-105" charset="0"/>
                </a:endParaRPr>
              </a:p>
            </p:txBody>
          </p:sp>
        </p:grpSp>
      </p:grp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6388780" y="1538719"/>
            <a:ext cx="2410141" cy="1384995"/>
            <a:chOff x="834624" y="5473700"/>
            <a:chExt cx="2098675" cy="1384995"/>
          </a:xfrm>
        </p:grpSpPr>
        <p:sp>
          <p:nvSpPr>
            <p:cNvPr id="57" name="Rektangel 76"/>
            <p:cNvSpPr>
              <a:spLocks noChangeArrowheads="1"/>
            </p:cNvSpPr>
            <p:nvPr/>
          </p:nvSpPr>
          <p:spPr bwMode="auto">
            <a:xfrm>
              <a:off x="1139424" y="5473700"/>
              <a:ext cx="1793875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noProof="1" smtClean="0">
                  <a:latin typeface="Calibri" pitchFamily="-105" charset="0"/>
                  <a:cs typeface="Arial" charset="0"/>
                </a:rPr>
                <a:t>Strategic Planning</a:t>
              </a:r>
              <a:r>
                <a:rPr lang="en-US" sz="2800" noProof="1" smtClean="0">
                  <a:latin typeface="Calibri" pitchFamily="-105" charset="0"/>
                  <a:cs typeface="Arial" charset="0"/>
                </a:rPr>
                <a:t>. </a:t>
              </a:r>
              <a:endParaRPr lang="da-DK" sz="2800" dirty="0">
                <a:latin typeface="Calibri" pitchFamily="-105" charset="0"/>
              </a:endParaRPr>
            </a:p>
            <a:p>
              <a:endParaRPr lang="da-DK" sz="2800" dirty="0">
                <a:latin typeface="Calibri" pitchFamily="-105" charset="0"/>
              </a:endParaRPr>
            </a:p>
          </p:txBody>
        </p:sp>
        <p:grpSp>
          <p:nvGrpSpPr>
            <p:cNvPr id="58" name="Group 19"/>
            <p:cNvGrpSpPr>
              <a:grpSpLocks/>
            </p:cNvGrpSpPr>
            <p:nvPr/>
          </p:nvGrpSpPr>
          <p:grpSpPr bwMode="auto">
            <a:xfrm>
              <a:off x="834624" y="5562600"/>
              <a:ext cx="250825" cy="250825"/>
              <a:chOff x="530225" y="5016500"/>
              <a:chExt cx="393700" cy="393700"/>
            </a:xfrm>
          </p:grpSpPr>
          <p:sp>
            <p:nvSpPr>
              <p:cNvPr id="59" name="Oval 32"/>
              <p:cNvSpPr>
                <a:spLocks noChangeArrowheads="1"/>
              </p:cNvSpPr>
              <p:nvPr/>
            </p:nvSpPr>
            <p:spPr bwMode="auto">
              <a:xfrm>
                <a:off x="530225" y="5016500"/>
                <a:ext cx="393700" cy="393700"/>
              </a:xfrm>
              <a:prstGeom prst="ellipse">
                <a:avLst/>
              </a:prstGeom>
              <a:noFill/>
              <a:ln w="9525" algn="ctr">
                <a:solidFill>
                  <a:srgbClr val="F0B71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latin typeface="Calibri" pitchFamily="-105" charset="0"/>
                </a:endParaRPr>
              </a:p>
            </p:txBody>
          </p:sp>
          <p:sp>
            <p:nvSpPr>
              <p:cNvPr id="60" name="Isosceles Triangle 33"/>
              <p:cNvSpPr>
                <a:spLocks noChangeArrowheads="1"/>
              </p:cNvSpPr>
              <p:nvPr/>
            </p:nvSpPr>
            <p:spPr bwMode="auto">
              <a:xfrm rot="5400000">
                <a:off x="634879" y="5111187"/>
                <a:ext cx="234227" cy="204325"/>
              </a:xfrm>
              <a:prstGeom prst="triangle">
                <a:avLst>
                  <a:gd name="adj" fmla="val 50000"/>
                </a:avLst>
              </a:prstGeom>
              <a:solidFill>
                <a:srgbClr val="F0B71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latin typeface="Calibri" pitchFamily="-105" charset="0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82948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3133" y="1524000"/>
            <a:ext cx="8391096" cy="4602163"/>
          </a:xfrm>
        </p:spPr>
        <p:txBody>
          <a:bodyPr/>
          <a:lstStyle/>
          <a:p>
            <a:r>
              <a:rPr lang="en-US" dirty="0" smtClean="0"/>
              <a:t>100% of participants believed that good governance operated at their institutions</a:t>
            </a:r>
          </a:p>
          <a:p>
            <a:r>
              <a:rPr lang="en-US" dirty="0" smtClean="0"/>
              <a:t>Legitimized governance through Bye Laws: statutes </a:t>
            </a:r>
          </a:p>
          <a:p>
            <a:r>
              <a:rPr lang="en-US" dirty="0" smtClean="0"/>
              <a:t>Institutions did not have student reps. on Board of Directors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GOVERNANCE</a:t>
            </a:r>
            <a:endParaRPr lang="en-GB" sz="3600" b="1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3" descr="C:\Users\Owner\AppData\Local\Microsoft\Windows\Temporary Internet Files\Content.IE5\1W8WN6PU\chibi_mermaid_by_cherrilynne-d3hzn7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273314" cy="1737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2741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30827012"/>
              </p:ext>
            </p:extLst>
          </p:nvPr>
        </p:nvGraphicFramePr>
        <p:xfrm>
          <a:off x="1046018" y="1447800"/>
          <a:ext cx="7408862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CHAIRPERSONS OF BOARDS</a:t>
            </a:r>
            <a:endParaRPr lang="en-GB" sz="36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6388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Dispels the belief  by </a:t>
            </a:r>
            <a:r>
              <a:rPr lang="en-US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Hough &amp; Holland  (2011)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that male members still dominate Board positions…. but  conforms to the big picture of ACTT Records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162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BOARD DIVERSITY</a:t>
            </a:r>
            <a:endParaRPr lang="en-TT" sz="36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9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30431489"/>
              </p:ext>
            </p:extLst>
          </p:nvPr>
        </p:nvGraphicFramePr>
        <p:xfrm>
          <a:off x="457200" y="1066800"/>
          <a:ext cx="8229600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4969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THE FIELD STUDY</a:t>
            </a:r>
            <a:endParaRPr lang="en-TT" sz="36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Focused on obtaining the views of women  who  lead our higher education institutions on issues of  leadership and governance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Purpose of the study 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to engage our women leaders in Reflective Practice  that promote continuous learning &amp; improvement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guide  our women leaders in exploring the relationship between governance and quality assurance at their institutions</a:t>
            </a:r>
            <a:endParaRPr lang="en-T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412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62920570"/>
              </p:ext>
            </p:extLst>
          </p:nvPr>
        </p:nvGraphicFramePr>
        <p:xfrm>
          <a:off x="914400" y="914400"/>
          <a:ext cx="7408862" cy="4343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0462"/>
                <a:gridCol w="3708400"/>
              </a:tblGrid>
              <a:tr h="51694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FREQUENCY OF MEETINGS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# OF INSTITUTIONS</a:t>
                      </a:r>
                      <a:endParaRPr lang="en-GB" sz="2400" dirty="0"/>
                    </a:p>
                  </a:txBody>
                  <a:tcPr/>
                </a:tc>
              </a:tr>
              <a:tr h="5858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Less than twice per year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01</a:t>
                      </a:r>
                      <a:endParaRPr lang="en-GB" sz="2800" dirty="0"/>
                    </a:p>
                  </a:txBody>
                  <a:tcPr/>
                </a:tc>
              </a:tr>
              <a:tr h="5858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Twice per year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02</a:t>
                      </a:r>
                      <a:endParaRPr lang="en-GB" sz="2800" dirty="0"/>
                    </a:p>
                  </a:txBody>
                  <a:tcPr/>
                </a:tc>
              </a:tr>
              <a:tr h="106835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More than twice per year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14</a:t>
                      </a:r>
                      <a:endParaRPr lang="en-GB" sz="2800" dirty="0"/>
                    </a:p>
                  </a:txBody>
                  <a:tcPr/>
                </a:tc>
              </a:tr>
              <a:tr h="5858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As the need arises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05</a:t>
                      </a:r>
                      <a:endParaRPr lang="en-GB" sz="2800" dirty="0"/>
                    </a:p>
                  </a:txBody>
                  <a:tcPr/>
                </a:tc>
              </a:tr>
              <a:tr h="50023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0023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0467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BOARD MEETINGS</a:t>
            </a:r>
            <a:endParaRPr lang="en-GB" sz="3600" b="1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6019800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Reference: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282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61282283"/>
              </p:ext>
            </p:extLst>
          </p:nvPr>
        </p:nvGraphicFramePr>
        <p:xfrm>
          <a:off x="381001" y="1447800"/>
          <a:ext cx="778986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1232"/>
                <a:gridCol w="881304"/>
                <a:gridCol w="961423"/>
                <a:gridCol w="1735905"/>
              </a:tblGrid>
              <a:tr h="588063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T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dirty="0" smtClean="0"/>
                        <a:t>Yes</a:t>
                      </a:r>
                      <a:endParaRPr lang="en-T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T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dirty="0" smtClean="0"/>
                        <a:t>Needs Improvement</a:t>
                      </a:r>
                      <a:endParaRPr lang="en-TT" dirty="0"/>
                    </a:p>
                  </a:txBody>
                  <a:tcPr/>
                </a:tc>
              </a:tr>
              <a:tr h="588063"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Have a clear vision and strategic direction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16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01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TT" sz="2400" dirty="0"/>
                    </a:p>
                  </a:txBody>
                  <a:tcPr/>
                </a:tc>
              </a:tr>
              <a:tr h="588063"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More than 3 members are also on </a:t>
                      </a:r>
                      <a:r>
                        <a:rPr lang="en-TT" sz="2400" dirty="0" err="1" smtClean="0"/>
                        <a:t>Mgt</a:t>
                      </a:r>
                      <a:r>
                        <a:rPr lang="en-TT" sz="2400" dirty="0" smtClean="0"/>
                        <a:t> team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11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07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TT" sz="2400" dirty="0"/>
                    </a:p>
                  </a:txBody>
                  <a:tcPr/>
                </a:tc>
              </a:tr>
              <a:tr h="588063"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Possess the competencies to carry out tasks effectively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15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02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TT" sz="2400" dirty="0"/>
                    </a:p>
                  </a:txBody>
                  <a:tcPr/>
                </a:tc>
              </a:tr>
              <a:tr h="588063"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Possess the knowledge to manage risk and changes</a:t>
                      </a:r>
                      <a:r>
                        <a:rPr lang="en-TT" sz="2400" baseline="0" dirty="0" smtClean="0"/>
                        <a:t> in the environment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14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03</a:t>
                      </a:r>
                      <a:endParaRPr lang="en-TT" sz="2400" dirty="0"/>
                    </a:p>
                  </a:txBody>
                  <a:tcPr/>
                </a:tc>
              </a:tr>
              <a:tr h="588063"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Interfere with daily </a:t>
                      </a:r>
                      <a:r>
                        <a:rPr lang="en-TT" sz="2400" dirty="0" err="1" smtClean="0"/>
                        <a:t>mgt</a:t>
                      </a:r>
                      <a:r>
                        <a:rPr lang="en-TT" sz="2400" dirty="0" smtClean="0"/>
                        <a:t> operations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01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16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TT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SUMMARY OF PERSPECTIVES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TT" sz="3600" dirty="0"/>
          </a:p>
        </p:txBody>
      </p:sp>
      <p:sp>
        <p:nvSpPr>
          <p:cNvPr id="2" name="TextBox 1"/>
          <p:cNvSpPr txBox="1"/>
          <p:nvPr/>
        </p:nvSpPr>
        <p:spPr>
          <a:xfrm flipH="1">
            <a:off x="838199" y="838200"/>
            <a:ext cx="4114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Members of your Board</a:t>
            </a:r>
            <a:r>
              <a:rPr 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3785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5517915"/>
              </p:ext>
            </p:extLst>
          </p:nvPr>
        </p:nvGraphicFramePr>
        <p:xfrm>
          <a:off x="457200" y="304800"/>
          <a:ext cx="8305800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0149"/>
                <a:gridCol w="767651"/>
                <a:gridCol w="685800"/>
                <a:gridCol w="2362200"/>
              </a:tblGrid>
              <a:tr h="1219200"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Statement</a:t>
                      </a:r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Yes</a:t>
                      </a:r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No</a:t>
                      </a:r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Needs Improvement</a:t>
                      </a:r>
                      <a:endParaRPr lang="en-TT" sz="2800" dirty="0"/>
                    </a:p>
                  </a:txBody>
                  <a:tcPr/>
                </a:tc>
              </a:tr>
              <a:tr h="809258"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Engage in stringent financial practices</a:t>
                      </a:r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14</a:t>
                      </a:r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TT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03</a:t>
                      </a:r>
                      <a:endParaRPr lang="en-TT" sz="2800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Engage in effective monitoring</a:t>
                      </a:r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15</a:t>
                      </a:r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02</a:t>
                      </a:r>
                      <a:endParaRPr lang="en-TT" sz="2800" dirty="0"/>
                    </a:p>
                  </a:txBody>
                  <a:tcPr/>
                </a:tc>
              </a:tr>
              <a:tr h="809258"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Ensure that a robust assessment is</a:t>
                      </a:r>
                      <a:r>
                        <a:rPr lang="en-TT" sz="2800" baseline="0" dirty="0" smtClean="0"/>
                        <a:t> done</a:t>
                      </a:r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14</a:t>
                      </a:r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03</a:t>
                      </a:r>
                      <a:endParaRPr lang="en-TT" sz="2800" dirty="0"/>
                    </a:p>
                  </a:txBody>
                  <a:tcPr/>
                </a:tc>
              </a:tr>
              <a:tr h="809258"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Ensure</a:t>
                      </a:r>
                      <a:r>
                        <a:rPr lang="en-TT" sz="2800" baseline="0" dirty="0" smtClean="0"/>
                        <a:t> that the institution operates effectively and efficiently</a:t>
                      </a:r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15</a:t>
                      </a:r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02</a:t>
                      </a:r>
                      <a:endParaRPr lang="en-TT" sz="2800" dirty="0"/>
                    </a:p>
                  </a:txBody>
                  <a:tcPr/>
                </a:tc>
              </a:tr>
              <a:tr h="743492"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Hold the </a:t>
                      </a:r>
                      <a:r>
                        <a:rPr lang="en-TT" sz="2800" dirty="0" err="1" smtClean="0"/>
                        <a:t>mgt</a:t>
                      </a:r>
                      <a:r>
                        <a:rPr lang="en-TT" sz="2800" baseline="0" dirty="0" smtClean="0"/>
                        <a:t> team accountable for performance</a:t>
                      </a:r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17</a:t>
                      </a:r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00</a:t>
                      </a:r>
                      <a:endParaRPr lang="en-TT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2799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LEADERSHIP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801335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LEADERSHIP 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96873477"/>
              </p:ext>
            </p:extLst>
          </p:nvPr>
        </p:nvGraphicFramePr>
        <p:xfrm>
          <a:off x="457200" y="22860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1295400"/>
                <a:gridCol w="1447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Strongly</a:t>
                      </a:r>
                      <a:r>
                        <a:rPr lang="en-US" baseline="0" dirty="0" smtClean="0"/>
                        <a:t> Agree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Agree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Confidence as a 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leader 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82%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Confidence in dealing with unexpected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events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82%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solving 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82%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Consistent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82%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Achievement of Goals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53%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47%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16002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Table 1: Self Efficacy on female leaders at HEIs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LEADERSHIP</a:t>
            </a:r>
            <a:endParaRPr lang="en-US" sz="24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534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experiences of women leaders at HEIs: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Majority enjoyed being the head of the institution (88% strongly agreed)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can be due to: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Little discrimination by male leaders from other HEIs (only 6% strongly agreed that men leaders acted in a discriminatory        manner)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No challenges from males in the organisation (52% strongly  agreed)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153400" cy="5287963"/>
          </a:xfrm>
        </p:spPr>
        <p:txBody>
          <a:bodyPr/>
          <a:lstStyle/>
          <a:p>
            <a:pPr lvl="1" algn="just">
              <a:buFont typeface="Wingdings" panose="05000000000000000000" pitchFamily="2" charset="2"/>
              <a:buChar char="v"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Acceptance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by women leaders from other HEIs (47% strongly agreed</a:t>
            </a:r>
          </a:p>
          <a:p>
            <a:pPr lvl="1" algn="just">
              <a:buNone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       and 17% agreed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algn="just">
              <a:buNone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Assurance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that women in leadership positions at HEIs will assist (47% </a:t>
            </a:r>
          </a:p>
          <a:p>
            <a:pPr lvl="1" algn="just">
              <a:buNone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       strongly agreed </a:t>
            </a:r>
            <a:endParaRPr lang="en-GB" dirty="0"/>
          </a:p>
        </p:txBody>
      </p:sp>
      <p:pic>
        <p:nvPicPr>
          <p:cNvPr id="4" name="Picture 8" descr="C:\Users\Owner\AppData\Local\Microsoft\Windows\Temporary Internet Files\Content.IE5\9RQ7VADP\chibi_mermaids_by_gaminggirl73-d5ovt1t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029200"/>
            <a:ext cx="1554480" cy="15544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7178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LEADERSHIP</a:t>
            </a:r>
            <a:endParaRPr lang="en-US" sz="36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73033114"/>
              </p:ext>
            </p:extLst>
          </p:nvPr>
        </p:nvGraphicFramePr>
        <p:xfrm>
          <a:off x="381000" y="2286000"/>
          <a:ext cx="8305800" cy="2834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111"/>
                <a:gridCol w="1230489"/>
                <a:gridCol w="1384300"/>
                <a:gridCol w="1384300"/>
                <a:gridCol w="1384300"/>
                <a:gridCol w="1384300"/>
              </a:tblGrid>
              <a:tr h="740872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Strongly</a:t>
                      </a:r>
                      <a:r>
                        <a:rPr lang="en-US" sz="2000" baseline="0" dirty="0" smtClean="0"/>
                        <a:t> Agree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Agree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Neutral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Disagree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Strongly</a:t>
                      </a:r>
                      <a:r>
                        <a:rPr lang="en-US" sz="2000" baseline="0" dirty="0" smtClean="0"/>
                        <a:t> Disagree</a:t>
                      </a:r>
                      <a:endParaRPr lang="en-US" sz="2000" dirty="0"/>
                    </a:p>
                  </a:txBody>
                  <a:tcPr/>
                </a:tc>
              </a:tr>
              <a:tr h="4187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Directive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</a:tr>
              <a:tr h="4187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Supportive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  <a:tr h="4187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Participative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  <a:tr h="4187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Delegative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  <a:tr h="4187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Inspirational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371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Table 2: Leadership styles of women at HEIs Trinidad and Tobago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4864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Leadership styles based on Van Wart’s classification (2008)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LEADERSHIP</a:t>
            </a:r>
            <a:endParaRPr lang="en-US" sz="36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84253111"/>
              </p:ext>
            </p:extLst>
          </p:nvPr>
        </p:nvGraphicFramePr>
        <p:xfrm>
          <a:off x="457200" y="1436132"/>
          <a:ext cx="8229600" cy="5071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0668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Values and attitudes female leaders in HEIs in T&amp;T hold: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153400" cy="57451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4000" dirty="0" smtClean="0"/>
              <a:t>Thus </a:t>
            </a:r>
            <a:r>
              <a:rPr lang="en-US" sz="4000" dirty="0" smtClean="0"/>
              <a:t>some women demonstrated  Transactional Type of  Leadership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18160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Ref: Hough &amp; Holland (2011) </a:t>
            </a:r>
            <a:r>
              <a:rPr lang="en-US" b="1" i="1" dirty="0" smtClean="0">
                <a:solidFill>
                  <a:srgbClr val="FF0000"/>
                </a:solidFill>
              </a:rPr>
              <a:t>Leadership Styles of Effective Female Administrators I Higher Education, </a:t>
            </a:r>
            <a:r>
              <a:rPr lang="en-US" b="1" dirty="0" smtClean="0">
                <a:solidFill>
                  <a:srgbClr val="FF0000"/>
                </a:solidFill>
              </a:rPr>
              <a:t>American International Journal of Contemporary Research Vol. 1#2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70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OVERVIEW</a:t>
            </a:r>
            <a:endParaRPr lang="en-TT" sz="36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234" y="1219200"/>
            <a:ext cx="8229600" cy="7421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TT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609600" y="1371600"/>
            <a:ext cx="7725601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What prompted the study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Global Factors – world focus on governance structures as integral to quality : leadership as a key driver: internationalization: </a:t>
            </a:r>
            <a:r>
              <a:rPr lang="en-US" dirty="0" err="1" smtClean="0"/>
              <a:t>massification</a:t>
            </a:r>
            <a:r>
              <a:rPr lang="en-US" dirty="0" smtClean="0"/>
              <a:t>: economic increases: research lit. on women administrators in HEI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lnSpc>
                <a:spcPct val="170000"/>
              </a:lnSpc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87118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SOCIAL AND CULTURAL BARRIERS</a:t>
            </a:r>
            <a:endParaRPr lang="en-GB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983163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Cultural barriers inhibit women from leadership</a:t>
            </a:r>
          </a:p>
          <a:p>
            <a:endParaRPr lang="en-US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Equal Opportunity policies have helped women assume leadership positions</a:t>
            </a:r>
          </a:p>
          <a:p>
            <a:endParaRPr lang="en-US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Women did not agree that other women did not assist them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Ref</a:t>
            </a:r>
            <a:r>
              <a:rPr lang="en-US" b="1" dirty="0">
                <a:solidFill>
                  <a:srgbClr val="FF0000"/>
                </a:solidFill>
              </a:rPr>
              <a:t>: Hough &amp; Holland (2011) </a:t>
            </a:r>
            <a:r>
              <a:rPr lang="en-US" b="1" i="1" dirty="0">
                <a:solidFill>
                  <a:srgbClr val="FF0000"/>
                </a:solidFill>
              </a:rPr>
              <a:t>Leadership Styles of Effective Female Administrators I Higher Education, </a:t>
            </a:r>
            <a:r>
              <a:rPr lang="en-US" b="1" dirty="0">
                <a:solidFill>
                  <a:srgbClr val="FF0000"/>
                </a:solidFill>
              </a:rPr>
              <a:t>American International Journal of Contemporary Research Vol. 1#2</a:t>
            </a:r>
            <a:endParaRPr lang="en-GB" b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991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LEADERSHIP</a:t>
            </a:r>
            <a:endParaRPr lang="en-US" sz="36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65363216"/>
              </p:ext>
            </p:extLst>
          </p:nvPr>
        </p:nvGraphicFramePr>
        <p:xfrm>
          <a:off x="685800" y="2133600"/>
          <a:ext cx="7620000" cy="399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12192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Despite the great experiences as leaders, women at HEIs in T&amp;T: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4397" y="324101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59%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3810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12%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4800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6%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Adherence by staff to set policies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Loneliness of institutional environment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People management/ ensuring harmonious work and study practices across cultural backdrop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Culture/ attitude (ability and willingness to accept change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Time Management</a:t>
            </a:r>
            <a:endParaRPr lang="en-T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CHALLENGES</a:t>
            </a:r>
            <a:endParaRPr lang="en-TT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8" descr="C:\Users\Owner\AppData\Local\Microsoft\Windows\Temporary Internet Files\Content.IE5\9RQ7VADP\chibi_mermaids_by_gaminggirl73-d5ovt1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0"/>
            <a:ext cx="1554480" cy="15544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8768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Special training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on leadership for women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Using women leaders as role models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Changing the mindset of women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Changing the mindset of men and the general public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INCREASING OUR WOMEN  LEADERS</a:t>
            </a:r>
            <a:endParaRPr lang="en-TT" sz="3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8" descr="C:\Users\Owner\AppData\Local\Microsoft\Windows\Temporary Internet Files\Content.IE5\9RQ7VADP\chibi_mermaids_by_gaminggirl73-d5ovt1t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105400"/>
            <a:ext cx="1554480" cy="15544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5502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838200" y="381000"/>
            <a:ext cx="8305800" cy="609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Culturing of the young minds –Education</a:t>
            </a:r>
            <a:endParaRPr lang="en-T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Bring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awareness of women who hold leadership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positions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education on promoting capabilities of women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Provide  avenues for women to start their own business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Mentoring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Professional Development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for women</a:t>
            </a: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898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5334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Attractive remuneration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 support for women with families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Ensuring a level playing field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Transparency in recruitment and selection</a:t>
            </a:r>
          </a:p>
          <a:p>
            <a:pPr>
              <a:lnSpc>
                <a:spcPct val="150000"/>
              </a:lnSpc>
            </a:pPr>
            <a:endParaRPr lang="en-T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393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CONCLUSION</a:t>
            </a:r>
            <a:endParaRPr lang="en-GB" sz="36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680"/>
            <a:ext cx="8229600" cy="4876483"/>
          </a:xfrm>
        </p:spPr>
        <p:txBody>
          <a:bodyPr>
            <a:normAutofit fontScale="85000" lnSpcReduction="20000"/>
          </a:bodyPr>
          <a:lstStyle/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Women were generally satisfied with their Board’s  governance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arrangements</a:t>
            </a:r>
          </a:p>
          <a:p>
            <a:pPr marL="457200" lvl="1" indent="0" algn="just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glass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ceiling appears to be a form of discrimination affecting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women’s access to leadership status 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higher education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Women perceived themselves to be Transformational Leaders - confident, organized, understanding their goals, inspiring and motivating employees and developing the skills of their employees</a:t>
            </a:r>
          </a:p>
          <a:p>
            <a:pPr marL="457200" lvl="1" indent="0" algn="just">
              <a:buNone/>
            </a:pPr>
            <a:endParaRPr lang="en-US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en-US" sz="2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Ref: </a:t>
            </a:r>
            <a:r>
              <a:rPr lang="en-US" sz="2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Eagly</a:t>
            </a:r>
            <a:r>
              <a:rPr lang="en-US" sz="2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A; Women as Leaders: Leadership Styles Versus Leaders’ Values and Attitudes: Harvard Business School</a:t>
            </a:r>
          </a:p>
        </p:txBody>
      </p:sp>
      <p:pic>
        <p:nvPicPr>
          <p:cNvPr id="4" name="Picture 8" descr="C:\Users\Owner\AppData\Local\Microsoft\Windows\Temporary Internet Files\Content.IE5\9RQ7VADP\chibi_mermaids_by_gaminggirl73-d5ovt1t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011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2029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Women possessed communal attributes as concern for the welfare of people, </a:t>
            </a:r>
            <a:r>
              <a:rPr lang="en-US" dirty="0" err="1" smtClean="0"/>
              <a:t>nurturant</a:t>
            </a:r>
            <a:r>
              <a:rPr lang="en-US" dirty="0" smtClean="0"/>
              <a:t>, accepting the directions of others, </a:t>
            </a:r>
            <a:r>
              <a:rPr lang="en-US" smtClean="0"/>
              <a:t>supporting others</a:t>
            </a:r>
            <a:endParaRPr lang="en-US" dirty="0" smtClean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Ref: </a:t>
            </a:r>
            <a:r>
              <a:rPr lang="en-US" b="1" dirty="0" err="1" smtClean="0">
                <a:solidFill>
                  <a:srgbClr val="FF0000"/>
                </a:solidFill>
              </a:rPr>
              <a:t>Eagly</a:t>
            </a:r>
            <a:r>
              <a:rPr lang="en-US" b="1" dirty="0" smtClean="0">
                <a:solidFill>
                  <a:srgbClr val="FF0000"/>
                </a:solidFill>
              </a:rPr>
              <a:t> et al, 2001 </a:t>
            </a:r>
            <a:r>
              <a:rPr lang="en-US" b="1" i="1" dirty="0" smtClean="0">
                <a:solidFill>
                  <a:srgbClr val="FF0000"/>
                </a:solidFill>
              </a:rPr>
              <a:t>The Leadership Styles of Women and Men :</a:t>
            </a:r>
            <a:r>
              <a:rPr lang="en-US" b="1" dirty="0" smtClean="0">
                <a:solidFill>
                  <a:srgbClr val="FF0000"/>
                </a:solidFill>
              </a:rPr>
              <a:t> Journal of Social Issues </a:t>
            </a:r>
            <a:r>
              <a:rPr lang="en-US" b="1" i="1" dirty="0">
                <a:solidFill>
                  <a:srgbClr val="FF0000"/>
                </a:solidFill>
              </a:rPr>
              <a:t>6.22/01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572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TT" sz="6000" dirty="0"/>
              <a:t> </a:t>
            </a:r>
            <a:r>
              <a:rPr lang="en-TT" sz="5400" b="1" i="1" dirty="0">
                <a:solidFill>
                  <a:srgbClr val="0070C0"/>
                </a:solidFill>
              </a:rPr>
              <a:t>Five Minds for the Future</a:t>
            </a:r>
            <a:br>
              <a:rPr lang="en-TT" sz="5400" b="1" i="1" dirty="0">
                <a:solidFill>
                  <a:srgbClr val="0070C0"/>
                </a:solidFill>
              </a:rPr>
            </a:b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45143018"/>
              </p:ext>
            </p:extLst>
          </p:nvPr>
        </p:nvGraphicFramePr>
        <p:xfrm>
          <a:off x="779462" y="1268760"/>
          <a:ext cx="7581901" cy="4567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4-E72D-7849-A53A-2E6A063457A9}" type="datetime1">
              <a:rPr lang="en-CA" smtClean="0"/>
              <a:pPr/>
              <a:t>17/04/2015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81F5-D56A-49CA-A0D6-4852D5F34313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948264" y="5589240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Gardner, 2009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46970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 smtClean="0">
                <a:latin typeface="Arial" pitchFamily="34" charset="0"/>
                <a:cs typeface="Arial" pitchFamily="34" charset="0"/>
              </a:rPr>
              <a:t>In quoting Ian </a:t>
            </a:r>
            <a:r>
              <a:rPr lang="en-TT" dirty="0" err="1" smtClean="0">
                <a:latin typeface="Arial" pitchFamily="34" charset="0"/>
                <a:cs typeface="Arial" pitchFamily="34" charset="0"/>
              </a:rPr>
              <a:t>Alleyne</a:t>
            </a:r>
            <a:r>
              <a:rPr lang="en-TT" dirty="0" smtClean="0">
                <a:latin typeface="Arial" pitchFamily="34" charset="0"/>
                <a:cs typeface="Arial" pitchFamily="34" charset="0"/>
              </a:rPr>
              <a:t>- famous saying.... </a:t>
            </a:r>
          </a:p>
          <a:p>
            <a:endParaRPr lang="en-TT" dirty="0" smtClean="0">
              <a:latin typeface="Arial" pitchFamily="34" charset="0"/>
              <a:cs typeface="Arial" pitchFamily="34" charset="0"/>
            </a:endParaRPr>
          </a:p>
          <a:p>
            <a:r>
              <a:rPr lang="en-TT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TT" b="1" dirty="0" smtClean="0">
                <a:latin typeface="Arial" pitchFamily="34" charset="0"/>
                <a:cs typeface="Arial" pitchFamily="34" charset="0"/>
              </a:rPr>
              <a:t>The Hunt is on</a:t>
            </a:r>
            <a:r>
              <a:rPr lang="en-TT" dirty="0" smtClean="0">
                <a:latin typeface="Arial" pitchFamily="34" charset="0"/>
                <a:cs typeface="Arial" pitchFamily="34" charset="0"/>
              </a:rPr>
              <a:t>”  for quality governance and Leadership within our institutions</a:t>
            </a:r>
            <a:endParaRPr lang="en-TT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305800" cy="640080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dirty="0" smtClean="0"/>
              <a:t>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survey found women hold only 23% of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higher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education institution presidencies (American Council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on 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Education, 2007). However, women now earn 58% of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all 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bachelor’s degrees and 45% of all doctorates (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U.S. Department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of Education, 2005). </a:t>
            </a:r>
            <a:endParaRPr lang="en-US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5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en-US" sz="5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 </a:t>
            </a:r>
            <a:r>
              <a:rPr lang="en-US" sz="5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 something </a:t>
            </a:r>
            <a:r>
              <a:rPr lang="en-US" sz="5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be interfering with the pool of capable women moving through the pipeline to attain higher </a:t>
            </a:r>
            <a:r>
              <a:rPr lang="en-US" sz="5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</a:t>
            </a:r>
            <a:r>
              <a:rPr lang="en-US" sz="5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positions</a:t>
            </a:r>
            <a:r>
              <a:rPr lang="en-US" sz="5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GB" sz="5000" dirty="0"/>
          </a:p>
          <a:p>
            <a:pPr algn="just"/>
            <a:r>
              <a:rPr lang="en-US" sz="6200" dirty="0"/>
              <a:t> </a:t>
            </a:r>
            <a:r>
              <a:rPr lang="en-US" sz="6200" dirty="0" err="1">
                <a:solidFill>
                  <a:srgbClr val="FF0000"/>
                </a:solidFill>
              </a:rPr>
              <a:t>Lepkowski</a:t>
            </a:r>
            <a:r>
              <a:rPr lang="en-US" sz="6200" dirty="0">
                <a:solidFill>
                  <a:srgbClr val="FF0000"/>
                </a:solidFill>
              </a:rPr>
              <a:t>, C. C. (2009). Gender and the career aspirations, professional assets, and personal variables of higher education administrators. </a:t>
            </a:r>
            <a:r>
              <a:rPr lang="en-US" sz="6200" i="1" dirty="0">
                <a:solidFill>
                  <a:srgbClr val="FF0000"/>
                </a:solidFill>
              </a:rPr>
              <a:t>Advancing Women in Leadership Journal, 27</a:t>
            </a:r>
            <a:r>
              <a:rPr lang="en-US" sz="6200" dirty="0">
                <a:solidFill>
                  <a:srgbClr val="FF0000"/>
                </a:solidFill>
              </a:rPr>
              <a:t>(5</a:t>
            </a:r>
            <a:r>
              <a:rPr lang="en-US" sz="5000" dirty="0">
                <a:solidFill>
                  <a:srgbClr val="FF0000"/>
                </a:solidFill>
              </a:rPr>
              <a:t>). </a:t>
            </a:r>
            <a:endParaRPr lang="en-GB" sz="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239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Owner\AppData\Local\Microsoft\Windows\Temporary Internet Files\Content.IE5\DAOYC7SS\thank-you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6" y="1312985"/>
            <a:ext cx="8065476" cy="46423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873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1292" y="2532185"/>
            <a:ext cx="6447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7030A0"/>
                </a:solidFill>
              </a:rPr>
              <a:t>              QUESTIONS</a:t>
            </a:r>
            <a:endParaRPr lang="en-GB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68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492"/>
            <a:ext cx="8229600" cy="88350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LOCAL ENVIRONMENT</a:t>
            </a:r>
            <a:endParaRPr lang="en-US" sz="36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Expansion in higher ed. institutions  esp. private institutions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Statistics at primary &amp; secondary levels – leadership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Statistics of attendance at  tertiary level institutions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ACTT records of women in leadership positions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findings suggest something may be interfering with the pool of capable women moving through the pipeline to attain higher education administrative positions.”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122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sz="40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So!!!! What’s in a name?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Melodramatic appeal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Visualization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Symbolism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490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37211"/>
            <a:ext cx="8153400" cy="539218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questions which guided the study were: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perceptions of  our women leaders on governance arrangements and practices in their institutions?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perceptions do our women leaders hold of their leadership at their institutions?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be done to attract women into leadership and governance positions?</a:t>
            </a:r>
          </a:p>
          <a:p>
            <a:pPr algn="just">
              <a:lnSpc>
                <a:spcPct val="150000"/>
              </a:lnSpc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KEY QUESTIONS</a:t>
            </a:r>
            <a:endParaRPr lang="en-TT" sz="36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8" descr="C:\Users\Owner\AppData\Local\Microsoft\Windows\Temporary Internet Files\Content.IE5\9RQ7VADP\chibi_mermaids_by_gaminggirl73-d5ovt1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08" y="76200"/>
            <a:ext cx="1267692" cy="11887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7344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08" y="274638"/>
            <a:ext cx="8354292" cy="944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METHODOLOGY</a:t>
            </a:r>
            <a:endParaRPr lang="en-GB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Design-  Descriptive research approach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Target Group- </a:t>
            </a:r>
            <a:r>
              <a:rPr lang="en-US" sz="3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Purposive Sampling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-21  female led institutions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Duration  of study - 3 week period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Data Collection Procedures- Questionnaires: (2)</a:t>
            </a:r>
          </a:p>
          <a:p>
            <a:pPr marL="0" indent="0" algn="just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  telephone interviews (2): ACTT Records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Content- demographic: Leadership: Governance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Pilot of questionnaires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8" descr="C:\Users\Owner\AppData\Local\Microsoft\Windows\Temporary Internet Files\Content.IE5\9RQ7VADP\chibi_mermaids_by_gaminggirl73-d5ovt1t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08" y="253538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3843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METHODOLOGY</a:t>
            </a:r>
            <a:endParaRPr lang="en-GB" sz="36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9069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Preparation of cover letter and issuing of questionnaires  by email – deadline date for return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Follow up phone calls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Response rate: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81% = 17 of 21 institutions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Analysis Techniques -  mainly descriptive</a:t>
            </a:r>
          </a:p>
        </p:txBody>
      </p:sp>
    </p:spTree>
    <p:extLst>
      <p:ext uri="{BB962C8B-B14F-4D97-AF65-F5344CB8AC3E}">
        <p14:creationId xmlns="" xmlns:p14="http://schemas.microsoft.com/office/powerpoint/2010/main" val="403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1619</Words>
  <Application>Microsoft Office PowerPoint</Application>
  <PresentationFormat>On-screen Show (4:3)</PresentationFormat>
  <Paragraphs>384</Paragraphs>
  <Slides>41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MERMAIDS IN A SEA OF SHARKS</vt:lpstr>
      <vt:lpstr>THE FIELD STUDY</vt:lpstr>
      <vt:lpstr>OVERVIEW</vt:lpstr>
      <vt:lpstr>Slide 4</vt:lpstr>
      <vt:lpstr>LOCAL ENVIRONMENT</vt:lpstr>
      <vt:lpstr>Slide 6</vt:lpstr>
      <vt:lpstr>KEY QUESTIONS</vt:lpstr>
      <vt:lpstr>METHODOLOGY</vt:lpstr>
      <vt:lpstr>METHODOLOGY</vt:lpstr>
      <vt:lpstr>DEFINITION OF TERMS</vt:lpstr>
      <vt:lpstr>Slide 11</vt:lpstr>
      <vt:lpstr>Slide 12</vt:lpstr>
      <vt:lpstr>BIO DATA ON WOMEN LEADERS</vt:lpstr>
      <vt:lpstr>Slide 14</vt:lpstr>
      <vt:lpstr>Slide 15</vt:lpstr>
      <vt:lpstr>Slide 16</vt:lpstr>
      <vt:lpstr>GOVERNANCE</vt:lpstr>
      <vt:lpstr>CHAIRPERSONS OF BOARDS</vt:lpstr>
      <vt:lpstr>BOARD DIVERSITY</vt:lpstr>
      <vt:lpstr>BOARD MEETINGS</vt:lpstr>
      <vt:lpstr>SUMMARY OF PERSPECTIVES </vt:lpstr>
      <vt:lpstr>Slide 22</vt:lpstr>
      <vt:lpstr>LEADERSHIP</vt:lpstr>
      <vt:lpstr>LEADERSHIP </vt:lpstr>
      <vt:lpstr>LEADERSHIP</vt:lpstr>
      <vt:lpstr>Slide 26</vt:lpstr>
      <vt:lpstr>LEADERSHIP</vt:lpstr>
      <vt:lpstr>LEADERSHIP</vt:lpstr>
      <vt:lpstr>Slide 29</vt:lpstr>
      <vt:lpstr>SOCIAL AND CULTURAL BARRIERS</vt:lpstr>
      <vt:lpstr>LEADERSHIP</vt:lpstr>
      <vt:lpstr>CHALLENGES</vt:lpstr>
      <vt:lpstr>INCREASING OUR WOMEN  LEADERS</vt:lpstr>
      <vt:lpstr>Slide 34</vt:lpstr>
      <vt:lpstr>Slide 35</vt:lpstr>
      <vt:lpstr>CONCLUSION</vt:lpstr>
      <vt:lpstr>Slide 37</vt:lpstr>
      <vt:lpstr> Five Minds for the Future </vt:lpstr>
      <vt:lpstr>Slide 39</vt:lpstr>
      <vt:lpstr>Slide 40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Leadership in a Time of Change: Issues of Institutional Governance and Leadership</dc:title>
  <dc:creator>User1</dc:creator>
  <cp:lastModifiedBy>presenters</cp:lastModifiedBy>
  <cp:revision>126</cp:revision>
  <dcterms:created xsi:type="dcterms:W3CDTF">2015-04-14T03:44:59Z</dcterms:created>
  <dcterms:modified xsi:type="dcterms:W3CDTF">2015-04-17T14:39:52Z</dcterms:modified>
</cp:coreProperties>
</file>