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7" r:id="rId2"/>
    <p:sldMasterId id="2147483698" r:id="rId3"/>
  </p:sldMasterIdLst>
  <p:notesMasterIdLst>
    <p:notesMasterId r:id="rId22"/>
  </p:notesMasterIdLst>
  <p:handoutMasterIdLst>
    <p:handoutMasterId r:id="rId23"/>
  </p:handoutMasterIdLst>
  <p:sldIdLst>
    <p:sldId id="273" r:id="rId4"/>
    <p:sldId id="258" r:id="rId5"/>
    <p:sldId id="280" r:id="rId6"/>
    <p:sldId id="257" r:id="rId7"/>
    <p:sldId id="281" r:id="rId8"/>
    <p:sldId id="259" r:id="rId9"/>
    <p:sldId id="267" r:id="rId10"/>
    <p:sldId id="279" r:id="rId11"/>
    <p:sldId id="266" r:id="rId12"/>
    <p:sldId id="262" r:id="rId13"/>
    <p:sldId id="283" r:id="rId14"/>
    <p:sldId id="282" r:id="rId15"/>
    <p:sldId id="284" r:id="rId16"/>
    <p:sldId id="285" r:id="rId17"/>
    <p:sldId id="291" r:id="rId18"/>
    <p:sldId id="286" r:id="rId19"/>
    <p:sldId id="290" r:id="rId20"/>
    <p:sldId id="288" r:id="rId21"/>
  </p:sldIdLst>
  <p:sldSz cx="9144000" cy="6858000" type="screen4x3"/>
  <p:notesSz cx="685800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orient="horz" pos="976" userDrawn="1">
          <p15:clr>
            <a:srgbClr val="A4A3A4"/>
          </p15:clr>
        </p15:guide>
        <p15:guide id="5" orient="horz" pos="3770" userDrawn="1">
          <p15:clr>
            <a:srgbClr val="A4A3A4"/>
          </p15:clr>
        </p15:guide>
        <p15:guide id="7" pos="4935" userDrawn="1">
          <p15:clr>
            <a:srgbClr val="A4A3A4"/>
          </p15:clr>
        </p15:guide>
        <p15:guide id="8" orient="horz" pos="4042" userDrawn="1">
          <p15:clr>
            <a:srgbClr val="A4A3A4"/>
          </p15:clr>
        </p15:guide>
        <p15:guide id="9" orient="horz" pos="461" userDrawn="1">
          <p15:clr>
            <a:srgbClr val="A4A3A4"/>
          </p15:clr>
        </p15:guide>
        <p15:guide id="10" pos="2783" userDrawn="1">
          <p15:clr>
            <a:srgbClr val="A4A3A4"/>
          </p15:clr>
        </p15:guide>
        <p15:guide id="11" pos="3026" userDrawn="1">
          <p15:clr>
            <a:srgbClr val="A4A3A4"/>
          </p15:clr>
        </p15:guide>
        <p15:guide id="12" pos="55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8B8D"/>
    <a:srgbClr val="E8927C"/>
    <a:srgbClr val="2CD5C4"/>
    <a:srgbClr val="E87722"/>
    <a:srgbClr val="E60000"/>
    <a:srgbClr val="00A3E0"/>
    <a:srgbClr val="F8BCAE"/>
    <a:srgbClr val="6F2C3F"/>
    <a:srgbClr val="D9E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1" autoAdjust="0"/>
    <p:restoredTop sz="79961" autoAdjust="0"/>
  </p:normalViewPr>
  <p:slideViewPr>
    <p:cSldViewPr snapToGrid="0" showGuides="1">
      <p:cViewPr>
        <p:scale>
          <a:sx n="62" d="100"/>
          <a:sy n="62" d="100"/>
        </p:scale>
        <p:origin x="-173" y="298"/>
      </p:cViewPr>
      <p:guideLst>
        <p:guide orient="horz" pos="2160"/>
        <p:guide orient="horz" pos="976"/>
        <p:guide orient="horz" pos="3770"/>
        <p:guide orient="horz" pos="4042"/>
        <p:guide orient="horz" pos="461"/>
        <p:guide pos="2880"/>
        <p:guide pos="4935"/>
        <p:guide pos="2783"/>
        <p:guide pos="3026"/>
        <p:guide pos="5530"/>
      </p:guideLst>
    </p:cSldViewPr>
  </p:slideViewPr>
  <p:outlineViewPr>
    <p:cViewPr>
      <p:scale>
        <a:sx n="33" d="100"/>
        <a:sy n="33" d="100"/>
      </p:scale>
      <p:origin x="0" y="5040"/>
    </p:cViewPr>
  </p:outlineViewPr>
  <p:notesTextViewPr>
    <p:cViewPr>
      <p:scale>
        <a:sx n="1" d="1"/>
        <a:sy n="1" d="1"/>
      </p:scale>
      <p:origin x="0" y="0"/>
    </p:cViewPr>
  </p:notesTextViewPr>
  <p:sorterViewPr>
    <p:cViewPr>
      <p:scale>
        <a:sx n="100" d="100"/>
        <a:sy n="100" d="100"/>
      </p:scale>
      <p:origin x="0" y="714"/>
    </p:cViewPr>
  </p:sorterViewPr>
  <p:notesViewPr>
    <p:cSldViewPr snapToGrid="0">
      <p:cViewPr>
        <p:scale>
          <a:sx n="82" d="100"/>
          <a:sy n="82" d="100"/>
        </p:scale>
        <p:origin x="-696" y="86"/>
      </p:cViewPr>
      <p:guideLst>
        <p:guide orient="horz" pos="2926"/>
        <p:guide pos="215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50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1"/>
            <a:ext cx="2971800" cy="464502"/>
          </a:xfrm>
          <a:prstGeom prst="rect">
            <a:avLst/>
          </a:prstGeom>
        </p:spPr>
        <p:txBody>
          <a:bodyPr vert="horz" lIns="91440" tIns="45720" rIns="91440" bIns="45720" rtlCol="0"/>
          <a:lstStyle>
            <a:lvl1pPr algn="r">
              <a:defRPr sz="1200"/>
            </a:lvl1pPr>
          </a:lstStyle>
          <a:p>
            <a:fld id="{2453BEEE-7B4D-44C2-92A4-DE7BBA1D422A}" type="datetimeFigureOut">
              <a:rPr lang="en-GB" smtClean="0"/>
              <a:t>14/04/2015</a:t>
            </a:fld>
            <a:endParaRPr lang="en-GB"/>
          </a:p>
        </p:txBody>
      </p:sp>
      <p:sp>
        <p:nvSpPr>
          <p:cNvPr id="4" name="Footer Placeholder 3"/>
          <p:cNvSpPr>
            <a:spLocks noGrp="1"/>
          </p:cNvSpPr>
          <p:nvPr>
            <p:ph type="ftr" sz="quarter" idx="2"/>
          </p:nvPr>
        </p:nvSpPr>
        <p:spPr>
          <a:xfrm>
            <a:off x="0" y="8823935"/>
            <a:ext cx="2971800" cy="46450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823935"/>
            <a:ext cx="2971800" cy="464502"/>
          </a:xfrm>
          <a:prstGeom prst="rect">
            <a:avLst/>
          </a:prstGeom>
        </p:spPr>
        <p:txBody>
          <a:bodyPr vert="horz" lIns="91440" tIns="45720" rIns="91440" bIns="45720" rtlCol="0" anchor="b"/>
          <a:lstStyle>
            <a:lvl1pPr algn="r">
              <a:defRPr sz="1200"/>
            </a:lvl1pPr>
          </a:lstStyle>
          <a:p>
            <a:fld id="{463F6195-24C0-4E23-B48D-EE4ED56170FA}" type="slidenum">
              <a:rPr lang="en-GB" smtClean="0"/>
              <a:t>‹#›</a:t>
            </a:fld>
            <a:endParaRPr lang="en-GB"/>
          </a:p>
        </p:txBody>
      </p:sp>
    </p:spTree>
    <p:extLst>
      <p:ext uri="{BB962C8B-B14F-4D97-AF65-F5344CB8AC3E}">
        <p14:creationId xmlns:p14="http://schemas.microsoft.com/office/powerpoint/2010/main" val="2587421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116"/>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66116"/>
          </a:xfrm>
          <a:prstGeom prst="rect">
            <a:avLst/>
          </a:prstGeom>
        </p:spPr>
        <p:txBody>
          <a:bodyPr vert="horz" lIns="91440" tIns="45720" rIns="91440" bIns="45720" rtlCol="0"/>
          <a:lstStyle>
            <a:lvl1pPr algn="r">
              <a:defRPr sz="1200">
                <a:latin typeface="Arial" panose="020B0604020202020204" pitchFamily="34" charset="0"/>
              </a:defRPr>
            </a:lvl1pPr>
          </a:lstStyle>
          <a:p>
            <a:fld id="{009FE923-1DF5-4102-BAE5-2EA887801C03}" type="datetimeFigureOut">
              <a:rPr lang="en-GB" smtClean="0"/>
              <a:pPr/>
              <a:t>14/04/2015</a:t>
            </a:fld>
            <a:endParaRPr lang="en-GB" dirty="0"/>
          </a:p>
        </p:txBody>
      </p:sp>
      <p:sp>
        <p:nvSpPr>
          <p:cNvPr id="4" name="Slide Image Placeholder 3"/>
          <p:cNvSpPr>
            <a:spLocks noGrp="1" noRot="1" noChangeAspect="1"/>
          </p:cNvSpPr>
          <p:nvPr>
            <p:ph type="sldImg" idx="2"/>
          </p:nvPr>
        </p:nvSpPr>
        <p:spPr>
          <a:xfrm>
            <a:off x="1338263" y="1160463"/>
            <a:ext cx="4181475" cy="313531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70837"/>
            <a:ext cx="5486400" cy="3657957"/>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8823936"/>
            <a:ext cx="2971800" cy="466115"/>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823936"/>
            <a:ext cx="2971800" cy="466115"/>
          </a:xfrm>
          <a:prstGeom prst="rect">
            <a:avLst/>
          </a:prstGeom>
        </p:spPr>
        <p:txBody>
          <a:bodyPr vert="horz" lIns="91440" tIns="45720" rIns="91440" bIns="45720" rtlCol="0" anchor="b"/>
          <a:lstStyle>
            <a:lvl1pPr algn="r">
              <a:defRPr sz="1200">
                <a:latin typeface="Arial" panose="020B0604020202020204" pitchFamily="34" charset="0"/>
              </a:defRPr>
            </a:lvl1pPr>
          </a:lstStyle>
          <a:p>
            <a:fld id="{176CCC25-78B5-4EAE-B720-38C7A2B81161}" type="slidenum">
              <a:rPr lang="en-GB" smtClean="0"/>
              <a:pPr/>
              <a:t>‹#›</a:t>
            </a:fld>
            <a:endParaRPr lang="en-GB" dirty="0"/>
          </a:p>
        </p:txBody>
      </p:sp>
    </p:spTree>
    <p:extLst>
      <p:ext uri="{BB962C8B-B14F-4D97-AF65-F5344CB8AC3E}">
        <p14:creationId xmlns:p14="http://schemas.microsoft.com/office/powerpoint/2010/main" val="1208599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 vs non traditional</a:t>
            </a:r>
            <a:r>
              <a:rPr lang="en-US" baseline="0" dirty="0" smtClean="0"/>
              <a:t> institutions- share creative and effective strategies for striking the balance between traditional and non traditional practices. Also covers a bit on blended learning and preparing workforce ready graduates</a:t>
            </a:r>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1</a:t>
            </a:fld>
            <a:endParaRPr lang="en-GB" dirty="0"/>
          </a:p>
        </p:txBody>
      </p:sp>
    </p:spTree>
    <p:extLst>
      <p:ext uri="{BB962C8B-B14F-4D97-AF65-F5344CB8AC3E}">
        <p14:creationId xmlns:p14="http://schemas.microsoft.com/office/powerpoint/2010/main" val="293138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Online learning which is free </a:t>
            </a:r>
          </a:p>
          <a:p>
            <a:r>
              <a:rPr lang="en-US" dirty="0" smtClean="0"/>
              <a:t>Should students wish to gain a certificate then they can sign up with ACCA and sit the CBEs</a:t>
            </a:r>
          </a:p>
          <a:p>
            <a:r>
              <a:rPr lang="en-US" dirty="0" smtClean="0"/>
              <a:t>Objective-</a:t>
            </a:r>
            <a:r>
              <a:rPr lang="en-US" baseline="0" dirty="0" smtClean="0"/>
              <a:t> to broaden the financial literacy across the world</a:t>
            </a:r>
          </a:p>
          <a:p>
            <a:r>
              <a:rPr lang="en-US" baseline="0" dirty="0" smtClean="0"/>
              <a:t>To give access to students where no tuition provider exists</a:t>
            </a:r>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10</a:t>
            </a:fld>
            <a:endParaRPr lang="en-GB" dirty="0"/>
          </a:p>
        </p:txBody>
      </p:sp>
    </p:spTree>
    <p:extLst>
      <p:ext uri="{BB962C8B-B14F-4D97-AF65-F5344CB8AC3E}">
        <p14:creationId xmlns:p14="http://schemas.microsoft.com/office/powerpoint/2010/main" val="887391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panose="020B0604020202020204" pitchFamily="34" charset="0"/>
                <a:ea typeface="+mn-ea"/>
                <a:cs typeface="+mn-cs"/>
              </a:rPr>
              <a:t>The Masters </a:t>
            </a:r>
            <a:r>
              <a:rPr lang="en-US" sz="1200" b="0" i="0" kern="1200" dirty="0" err="1" smtClean="0">
                <a:solidFill>
                  <a:schemeClr val="tx1"/>
                </a:solidFill>
                <a:effectLst/>
                <a:latin typeface="Arial" panose="020B0604020202020204" pitchFamily="34" charset="0"/>
                <a:ea typeface="+mn-ea"/>
                <a:cs typeface="+mn-cs"/>
              </a:rPr>
              <a:t>programme</a:t>
            </a:r>
            <a:r>
              <a:rPr lang="en-US" sz="1200" b="0" i="0" kern="1200" dirty="0" smtClean="0">
                <a:solidFill>
                  <a:schemeClr val="tx1"/>
                </a:solidFill>
                <a:effectLst/>
                <a:latin typeface="Arial" panose="020B0604020202020204" pitchFamily="34" charset="0"/>
                <a:ea typeface="+mn-ea"/>
                <a:cs typeface="+mn-cs"/>
              </a:rPr>
              <a:t> will be available from early 2016 and will be delivered through online and local institutional support, in association with UCL. Further details relating to the routes for ACCA students and members will be available in March 2015.</a:t>
            </a:r>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11</a:t>
            </a:fld>
            <a:endParaRPr lang="en-GB" dirty="0"/>
          </a:p>
        </p:txBody>
      </p:sp>
    </p:spTree>
    <p:extLst>
      <p:ext uri="{BB962C8B-B14F-4D97-AF65-F5344CB8AC3E}">
        <p14:creationId xmlns:p14="http://schemas.microsoft.com/office/powerpoint/2010/main" val="1914149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smtClean="0">
                <a:solidFill>
                  <a:schemeClr val="tx1"/>
                </a:solidFill>
                <a:effectLst/>
                <a:latin typeface="Arial" panose="020B0604020202020204" pitchFamily="34" charset="0"/>
                <a:ea typeface="+mn-ea"/>
                <a:cs typeface="+mn-cs"/>
              </a:rPr>
              <a:t>Current Format Exams:</a:t>
            </a:r>
            <a:endParaRPr lang="en-US" sz="1200" b="0" i="0" kern="1200" dirty="0" smtClean="0">
              <a:solidFill>
                <a:schemeClr val="tx1"/>
              </a:solidFill>
              <a:effectLst/>
              <a:latin typeface="Arial" panose="020B0604020202020204" pitchFamily="34" charset="0"/>
              <a:ea typeface="+mn-ea"/>
              <a:cs typeface="+mn-cs"/>
            </a:endParaRPr>
          </a:p>
          <a:p>
            <a:pPr fontAlgn="base"/>
            <a:r>
              <a:rPr lang="en-US" sz="1200" b="0" i="0" kern="1200" dirty="0" smtClean="0">
                <a:solidFill>
                  <a:schemeClr val="tx1"/>
                </a:solidFill>
                <a:effectLst/>
                <a:latin typeface="Arial" panose="020B0604020202020204" pitchFamily="34" charset="0"/>
                <a:ea typeface="+mn-ea"/>
                <a:cs typeface="+mn-cs"/>
              </a:rPr>
              <a:t>All exams contain objective test questions (OTs) only.  These are single short automatically marked questions  Currently all questions are worth two marks. </a:t>
            </a:r>
          </a:p>
          <a:p>
            <a:pPr fontAlgn="base"/>
            <a:r>
              <a:rPr lang="en-US" sz="1200" b="0" i="0" kern="1200" dirty="0" smtClean="0">
                <a:solidFill>
                  <a:schemeClr val="tx1"/>
                </a:solidFill>
                <a:effectLst/>
                <a:latin typeface="Arial" panose="020B0604020202020204" pitchFamily="34" charset="0"/>
                <a:ea typeface="+mn-ea"/>
                <a:cs typeface="+mn-cs"/>
              </a:rPr>
              <a:t>Multiple choice - where you are required to choose one answer from a list of options by clicking on the appropriate 'radio button'. </a:t>
            </a:r>
          </a:p>
          <a:p>
            <a:pPr fontAlgn="base"/>
            <a:r>
              <a:rPr lang="en-US" sz="1200" b="0" i="0" kern="1200" dirty="0" smtClean="0">
                <a:solidFill>
                  <a:schemeClr val="tx1"/>
                </a:solidFill>
                <a:effectLst/>
                <a:latin typeface="Arial" panose="020B0604020202020204" pitchFamily="34" charset="0"/>
                <a:ea typeface="+mn-ea"/>
                <a:cs typeface="+mn-cs"/>
              </a:rPr>
              <a:t>Multiple response - where you are required to select more than one response from the options provided by clicking the appropriate tick boxes (typically choose two options from the given list). </a:t>
            </a:r>
          </a:p>
          <a:p>
            <a:pPr fontAlgn="base"/>
            <a:r>
              <a:rPr lang="en-US" sz="1200" b="0" i="0" kern="1200" dirty="0" smtClean="0">
                <a:solidFill>
                  <a:schemeClr val="tx1"/>
                </a:solidFill>
                <a:effectLst/>
                <a:latin typeface="Arial" panose="020B0604020202020204" pitchFamily="34" charset="0"/>
                <a:ea typeface="+mn-ea"/>
                <a:cs typeface="+mn-cs"/>
              </a:rPr>
              <a:t>Multiple response matching - where you are required to indicate a response to a number of related statements by clicking on the 'radio button' which corresponds to the appropriate response for each statement. </a:t>
            </a:r>
          </a:p>
          <a:p>
            <a:pPr fontAlgn="base"/>
            <a:r>
              <a:rPr lang="en-US" sz="1200" b="0" i="0" kern="1200" dirty="0" smtClean="0">
                <a:solidFill>
                  <a:schemeClr val="tx1"/>
                </a:solidFill>
                <a:effectLst/>
                <a:latin typeface="Arial" panose="020B0604020202020204" pitchFamily="34" charset="0"/>
                <a:ea typeface="+mn-ea"/>
                <a:cs typeface="+mn-cs"/>
              </a:rPr>
              <a:t>Number entry - where you are required to key in a numerical response to a question shown on screen.</a:t>
            </a:r>
          </a:p>
          <a:p>
            <a:pPr fontAlgn="base"/>
            <a:r>
              <a:rPr lang="en-US" sz="1200" b="1" i="0" kern="1200" dirty="0" smtClean="0">
                <a:solidFill>
                  <a:schemeClr val="tx1"/>
                </a:solidFill>
                <a:effectLst/>
                <a:latin typeface="Arial" panose="020B0604020202020204" pitchFamily="34" charset="0"/>
                <a:ea typeface="+mn-ea"/>
                <a:cs typeface="+mn-cs"/>
              </a:rPr>
              <a:t>New Format Exams:</a:t>
            </a:r>
            <a:endParaRPr lang="en-US" sz="1200" b="0" i="0" kern="1200" dirty="0" smtClean="0">
              <a:solidFill>
                <a:schemeClr val="tx1"/>
              </a:solidFill>
              <a:effectLst/>
              <a:latin typeface="Arial" panose="020B0604020202020204" pitchFamily="34" charset="0"/>
              <a:ea typeface="+mn-ea"/>
              <a:cs typeface="+mn-cs"/>
            </a:endParaRPr>
          </a:p>
          <a:p>
            <a:pPr fontAlgn="base"/>
            <a:r>
              <a:rPr lang="en-US" sz="1200" b="0" i="0" kern="1200" dirty="0" smtClean="0">
                <a:solidFill>
                  <a:schemeClr val="tx1"/>
                </a:solidFill>
                <a:effectLst/>
                <a:latin typeface="Arial" panose="020B0604020202020204" pitchFamily="34" charset="0"/>
                <a:ea typeface="+mn-ea"/>
                <a:cs typeface="+mn-cs"/>
              </a:rPr>
              <a:t>The Introductory and Intermediate Certificate in Financial &amp; Management Accounting exams FA1, MA1, FA2 and MA2 exams will contain the OT questions listed above</a:t>
            </a:r>
          </a:p>
          <a:p>
            <a:pPr fontAlgn="base"/>
            <a:r>
              <a:rPr lang="en-US" sz="1200" b="0" i="0" kern="1200" dirty="0" smtClean="0">
                <a:solidFill>
                  <a:schemeClr val="tx1"/>
                </a:solidFill>
                <a:effectLst/>
                <a:latin typeface="Arial" panose="020B0604020202020204" pitchFamily="34" charset="0"/>
                <a:ea typeface="+mn-ea"/>
                <a:cs typeface="+mn-cs"/>
              </a:rPr>
              <a:t>The Diploma in Accounting and Business (FAB, FMA &amp; FFA) and ACCA Qualification exams will contain the OTs outlined above in Section A and MTQs in Section B. MTQs are a series of tasks to be completed which relate to one or more scenarios.</a:t>
            </a:r>
          </a:p>
          <a:p>
            <a:pPr fontAlgn="base"/>
            <a:r>
              <a:rPr lang="en-US" sz="1200" b="0" i="0" kern="1200" dirty="0" smtClean="0">
                <a:solidFill>
                  <a:schemeClr val="tx1"/>
                </a:solidFill>
                <a:effectLst/>
                <a:latin typeface="Arial" panose="020B0604020202020204" pitchFamily="34" charset="0"/>
                <a:ea typeface="+mn-ea"/>
                <a:cs typeface="+mn-cs"/>
              </a:rPr>
              <a:t>Detailed information on all question types, how they should be answered and the new exam features can be found on the CBE Specimen &amp; Related Resources page (link on the right hand side of the screen), along with specimen exams for each subject.</a:t>
            </a:r>
          </a:p>
          <a:p>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12</a:t>
            </a:fld>
            <a:endParaRPr lang="en-GB" dirty="0"/>
          </a:p>
        </p:txBody>
      </p:sp>
    </p:spTree>
    <p:extLst>
      <p:ext uri="{BB962C8B-B14F-4D97-AF65-F5344CB8AC3E}">
        <p14:creationId xmlns:p14="http://schemas.microsoft.com/office/powerpoint/2010/main" val="2404363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Arial" panose="020B0604020202020204" pitchFamily="34" charset="0"/>
                <a:ea typeface="+mn-ea"/>
                <a:cs typeface="+mn-cs"/>
              </a:rPr>
              <a:t>Join the ACCA Learning Community to discover, connect and learn</a:t>
            </a:r>
          </a:p>
          <a:p>
            <a:pPr fontAlgn="base"/>
            <a:r>
              <a:rPr lang="en-US" sz="1200" b="1" i="0" kern="1200" cap="all" dirty="0" smtClean="0">
                <a:solidFill>
                  <a:schemeClr val="tx1"/>
                </a:solidFill>
                <a:effectLst/>
                <a:latin typeface="Arial" panose="020B0604020202020204" pitchFamily="34" charset="0"/>
                <a:ea typeface="+mn-ea"/>
                <a:cs typeface="+mn-cs"/>
              </a:rPr>
              <a:t>DISCOVER AND CONNECT</a:t>
            </a:r>
          </a:p>
          <a:p>
            <a:pPr fontAlgn="base"/>
            <a:r>
              <a:rPr lang="en-US" sz="1200" b="0" i="0" kern="1200" dirty="0" smtClean="0">
                <a:solidFill>
                  <a:schemeClr val="tx1"/>
                </a:solidFill>
                <a:effectLst/>
                <a:latin typeface="Arial" panose="020B0604020202020204" pitchFamily="34" charset="0"/>
                <a:ea typeface="+mn-ea"/>
                <a:cs typeface="+mn-cs"/>
              </a:rPr>
              <a:t>With fellow ACCA students at the same stage in their ACCA journey as you, in a social and professional environment </a:t>
            </a:r>
          </a:p>
          <a:p>
            <a:pPr fontAlgn="base"/>
            <a:r>
              <a:rPr lang="en-US" sz="1200" b="0" i="0" kern="1200" dirty="0" smtClean="0">
                <a:solidFill>
                  <a:schemeClr val="tx1"/>
                </a:solidFill>
                <a:effectLst/>
                <a:latin typeface="Arial" panose="020B0604020202020204" pitchFamily="34" charset="0"/>
                <a:ea typeface="+mn-ea"/>
                <a:cs typeface="+mn-cs"/>
              </a:rPr>
              <a:t>Find your nearest Approved Learning Partner (ALP) for your study and revision needs </a:t>
            </a:r>
          </a:p>
          <a:p>
            <a:pPr fontAlgn="base"/>
            <a:r>
              <a:rPr lang="en-US" sz="1200" b="0" i="0" kern="1200" dirty="0" smtClean="0">
                <a:solidFill>
                  <a:schemeClr val="tx1"/>
                </a:solidFill>
                <a:effectLst/>
                <a:latin typeface="Arial" panose="020B0604020202020204" pitchFamily="34" charset="0"/>
                <a:ea typeface="+mn-ea"/>
                <a:cs typeface="+mn-cs"/>
              </a:rPr>
              <a:t>To find your nearest computer-based exam </a:t>
            </a:r>
            <a:r>
              <a:rPr lang="en-US" sz="1200" b="0" i="0" kern="1200" dirty="0" err="1" smtClean="0">
                <a:solidFill>
                  <a:schemeClr val="tx1"/>
                </a:solidFill>
                <a:effectLst/>
                <a:latin typeface="Arial" panose="020B0604020202020204" pitchFamily="34" charset="0"/>
                <a:ea typeface="+mn-ea"/>
                <a:cs typeface="+mn-cs"/>
              </a:rPr>
              <a:t>centre</a:t>
            </a:r>
            <a:r>
              <a:rPr lang="en-US" sz="1200" b="0" i="0" kern="1200" dirty="0" smtClean="0">
                <a:solidFill>
                  <a:schemeClr val="tx1"/>
                </a:solidFill>
                <a:effectLst/>
                <a:latin typeface="Arial" panose="020B0604020202020204" pitchFamily="34" charset="0"/>
                <a:ea typeface="+mn-ea"/>
                <a:cs typeface="+mn-cs"/>
              </a:rPr>
              <a:t> for when you are ready to sit your next exam, if you are a Foundation or Knowledge level student</a:t>
            </a:r>
          </a:p>
          <a:p>
            <a:pPr fontAlgn="base"/>
            <a:r>
              <a:rPr lang="en-US" sz="1200" b="1" i="0" kern="1200" cap="all" dirty="0" smtClean="0">
                <a:solidFill>
                  <a:schemeClr val="tx1"/>
                </a:solidFill>
                <a:effectLst/>
                <a:latin typeface="Arial" panose="020B0604020202020204" pitchFamily="34" charset="0"/>
                <a:ea typeface="+mn-ea"/>
                <a:cs typeface="+mn-cs"/>
              </a:rPr>
              <a:t/>
            </a:r>
            <a:br>
              <a:rPr lang="en-US" sz="1200" b="1" i="0" kern="1200" cap="all" dirty="0" smtClean="0">
                <a:solidFill>
                  <a:schemeClr val="tx1"/>
                </a:solidFill>
                <a:effectLst/>
                <a:latin typeface="Arial" panose="020B0604020202020204" pitchFamily="34" charset="0"/>
                <a:ea typeface="+mn-ea"/>
                <a:cs typeface="+mn-cs"/>
              </a:rPr>
            </a:br>
            <a:r>
              <a:rPr lang="en-US" sz="1200" b="1" i="0" kern="1200" cap="all" dirty="0" smtClean="0">
                <a:solidFill>
                  <a:schemeClr val="tx1"/>
                </a:solidFill>
                <a:effectLst/>
                <a:latin typeface="Arial" panose="020B0604020202020204" pitchFamily="34" charset="0"/>
                <a:ea typeface="+mn-ea"/>
                <a:cs typeface="+mn-cs"/>
              </a:rPr>
              <a:t>LEARN</a:t>
            </a:r>
          </a:p>
          <a:p>
            <a:pPr fontAlgn="base"/>
            <a:r>
              <a:rPr lang="en-US" sz="1200" b="0" i="0" kern="1200" dirty="0" smtClean="0">
                <a:solidFill>
                  <a:schemeClr val="tx1"/>
                </a:solidFill>
                <a:effectLst/>
                <a:latin typeface="Arial" panose="020B0604020202020204" pitchFamily="34" charset="0"/>
                <a:ea typeface="+mn-ea"/>
                <a:cs typeface="+mn-cs"/>
              </a:rPr>
              <a:t>Join study groups to discuss intricate details of a particular paper (see right), or perhaps discuss specific exam technique advice for gaining professional marks – it's completely up to you. </a:t>
            </a:r>
          </a:p>
          <a:p>
            <a:pPr fontAlgn="base"/>
            <a:r>
              <a:rPr lang="en-US" sz="1200" b="0" i="0" kern="1200" dirty="0" smtClean="0">
                <a:solidFill>
                  <a:schemeClr val="tx1"/>
                </a:solidFill>
                <a:effectLst/>
                <a:latin typeface="Arial" panose="020B0604020202020204" pitchFamily="34" charset="0"/>
                <a:ea typeface="+mn-ea"/>
                <a:cs typeface="+mn-cs"/>
              </a:rPr>
              <a:t>However, you use the ACCA Learning Community, you will benefit from support and knowledge sharing 24/7, anywhere in the world.</a:t>
            </a:r>
          </a:p>
          <a:p>
            <a:pPr fontAlgn="base"/>
            <a:r>
              <a:rPr lang="en-US" sz="1200" b="0" i="0" kern="1200" dirty="0" smtClean="0">
                <a:solidFill>
                  <a:schemeClr val="tx1"/>
                </a:solidFill>
                <a:effectLst/>
                <a:latin typeface="Arial" panose="020B0604020202020204" pitchFamily="34" charset="0"/>
                <a:ea typeface="+mn-ea"/>
                <a:cs typeface="+mn-cs"/>
              </a:rPr>
              <a:t>The ACCA Learning Community also shows you how far you have come in your ACCA journey to becoming a complete finance professional and you can also benefit from collaborating with others who are at a similar stage in their exams, careers and ambition</a:t>
            </a:r>
          </a:p>
          <a:p>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13</a:t>
            </a:fld>
            <a:endParaRPr lang="en-GB" dirty="0"/>
          </a:p>
        </p:txBody>
      </p:sp>
    </p:spTree>
    <p:extLst>
      <p:ext uri="{BB962C8B-B14F-4D97-AF65-F5344CB8AC3E}">
        <p14:creationId xmlns:p14="http://schemas.microsoft.com/office/powerpoint/2010/main" val="324215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panose="020B0604020202020204" pitchFamily="34" charset="0"/>
                <a:ea typeface="+mn-ea"/>
                <a:cs typeface="+mn-cs"/>
              </a:rPr>
              <a:t>You may also find many employers will have their own company policies for completing the exams within a certain time limit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Arial" panose="020B0604020202020204" pitchFamily="34" charset="0"/>
                <a:ea typeface="+mn-ea"/>
                <a:cs typeface="+mn-cs"/>
              </a:rPr>
              <a:t>This important</a:t>
            </a:r>
            <a:r>
              <a:rPr lang="en-US" sz="1200" b="0" i="0" kern="1200" baseline="0" dirty="0" smtClean="0">
                <a:solidFill>
                  <a:schemeClr val="tx1"/>
                </a:solidFill>
                <a:effectLst/>
                <a:latin typeface="Arial" panose="020B0604020202020204" pitchFamily="34" charset="0"/>
                <a:ea typeface="+mn-ea"/>
                <a:cs typeface="+mn-cs"/>
              </a:rPr>
              <a:t> update is linked to the business challenges mentioned as part of the 100 drivers of change and </a:t>
            </a:r>
            <a:r>
              <a:rPr lang="en-US" dirty="0" smtClean="0"/>
              <a:t>Business Challenges of incorporating Generations Y and Z into the workforce and meeting their expectations</a:t>
            </a:r>
          </a:p>
          <a:p>
            <a:endParaRPr lang="en-US" dirty="0" smtClean="0"/>
          </a:p>
          <a:p>
            <a:r>
              <a:rPr lang="en-US" dirty="0" smtClean="0"/>
              <a:t>This is a rolling system and if a student</a:t>
            </a:r>
            <a:r>
              <a:rPr lang="en-US" baseline="0" dirty="0" smtClean="0"/>
              <a:t> sits and passes P1 in 2020 but doesn’t complete ACCA by 2027, they would lose P1 only .</a:t>
            </a:r>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14</a:t>
            </a:fld>
            <a:endParaRPr lang="en-GB" dirty="0"/>
          </a:p>
        </p:txBody>
      </p:sp>
    </p:spTree>
    <p:extLst>
      <p:ext uri="{BB962C8B-B14F-4D97-AF65-F5344CB8AC3E}">
        <p14:creationId xmlns:p14="http://schemas.microsoft.com/office/powerpoint/2010/main" val="4288514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16</a:t>
            </a:fld>
            <a:endParaRPr lang="en-GB" dirty="0"/>
          </a:p>
        </p:txBody>
      </p:sp>
    </p:spTree>
    <p:extLst>
      <p:ext uri="{BB962C8B-B14F-4D97-AF65-F5344CB8AC3E}">
        <p14:creationId xmlns:p14="http://schemas.microsoft.com/office/powerpoint/2010/main" val="3986865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17</a:t>
            </a:fld>
            <a:endParaRPr lang="en-GB" dirty="0"/>
          </a:p>
        </p:txBody>
      </p:sp>
    </p:spTree>
    <p:extLst>
      <p:ext uri="{BB962C8B-B14F-4D97-AF65-F5344CB8AC3E}">
        <p14:creationId xmlns:p14="http://schemas.microsoft.com/office/powerpoint/2010/main" val="1583581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strand calls for practitioners to share creative strategies for balance between traditional and non traditional practices. </a:t>
            </a:r>
            <a:endParaRPr lang="en-US" dirty="0"/>
          </a:p>
          <a:p>
            <a:r>
              <a:rPr lang="en-US" dirty="0" smtClean="0"/>
              <a:t>Topic: Managing online and blended learning </a:t>
            </a:r>
            <a:r>
              <a:rPr lang="en-US" dirty="0" err="1" smtClean="0"/>
              <a:t>programmes</a:t>
            </a:r>
            <a:endParaRPr lang="en-US" dirty="0" smtClean="0"/>
          </a:p>
          <a:p>
            <a:r>
              <a:rPr lang="en-US" dirty="0" smtClean="0"/>
              <a:t>Expanding Learning Opportunities to Develop the Accounting Profession Generation Z (youngsters born after 1995), today’s new learners, are the most technologically literate and socially empowered generation. They are highly intuitive and confident unaided users of digital technology and are too young to remember its arrival. Today more than ever, the accounting profession requires students to stay competitive by moving up the thinking hierarchy. Consequently, learning must be developed in the classroom by allowing the student to participate in higher level and critical thinking activities. While educators today face challenges of keeping up with the rapid developments of information technology they need to be able to take advantage of available resources and technology to widen access to learning. The question is ‘How can educators cope and strategically manage these drivers of change?’ The response to this challenge will therefore be the key differentiators between success and failure</a:t>
            </a:r>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2</a:t>
            </a:fld>
            <a:endParaRPr lang="en-GB" dirty="0"/>
          </a:p>
        </p:txBody>
      </p:sp>
    </p:spTree>
    <p:extLst>
      <p:ext uri="{BB962C8B-B14F-4D97-AF65-F5344CB8AC3E}">
        <p14:creationId xmlns:p14="http://schemas.microsoft.com/office/powerpoint/2010/main" val="7862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a:t>
            </a:r>
            <a:r>
              <a:rPr lang="en-US" baseline="0" dirty="0" smtClean="0"/>
              <a:t> year olds are our current student ages who are being trained for the future of the profession. </a:t>
            </a:r>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3</a:t>
            </a:fld>
            <a:endParaRPr lang="en-GB" dirty="0"/>
          </a:p>
        </p:txBody>
      </p:sp>
    </p:spTree>
    <p:extLst>
      <p:ext uri="{BB962C8B-B14F-4D97-AF65-F5344CB8AC3E}">
        <p14:creationId xmlns:p14="http://schemas.microsoft.com/office/powerpoint/2010/main" val="2951090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Generation Z are digital integrators in that they have integrated technology seamlessly into their lives, and having used it from the youngest age, it is almost like the air that they breathe, permeating almost all areas of their lifestyle and relationships</a:t>
            </a:r>
          </a:p>
          <a:p>
            <a:endParaRPr lang="en-US" dirty="0" smtClean="0"/>
          </a:p>
          <a:p>
            <a:r>
              <a:rPr lang="en-US" dirty="0"/>
              <a:t>For the digital integrator, technology has blurred the lines of work and social, of study and entertainment, of private and public. Simplicity and flexibility amidst the complexity of busy lives are some of the key benefits that technology brings the digital integrator. They live in an open book environment – just a few clicks away from any information, they connect in a borderless world – across countries and cultures, and they communicate in a post-literate community where texts and tweets are brief, and where visuals and videos get the most cut-through.</a:t>
            </a:r>
          </a:p>
          <a:p>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4</a:t>
            </a:fld>
            <a:endParaRPr lang="en-GB" dirty="0"/>
          </a:p>
        </p:txBody>
      </p:sp>
    </p:spTree>
    <p:extLst>
      <p:ext uri="{BB962C8B-B14F-4D97-AF65-F5344CB8AC3E}">
        <p14:creationId xmlns:p14="http://schemas.microsoft.com/office/powerpoint/2010/main" val="2439579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we like about this picture?</a:t>
            </a:r>
          </a:p>
          <a:p>
            <a:r>
              <a:rPr lang="en-US" dirty="0" smtClean="0"/>
              <a:t>Do we </a:t>
            </a:r>
            <a:r>
              <a:rPr lang="en-US" dirty="0" err="1" smtClean="0"/>
              <a:t>recognise</a:t>
            </a:r>
            <a:r>
              <a:rPr lang="en-US" dirty="0" smtClean="0"/>
              <a:t> this fellow?</a:t>
            </a:r>
          </a:p>
          <a:p>
            <a:r>
              <a:rPr lang="en-US" dirty="0" smtClean="0"/>
              <a:t>When last have you seen someone reading in a library like this?</a:t>
            </a:r>
          </a:p>
          <a:p>
            <a:r>
              <a:rPr lang="en-US" dirty="0" smtClean="0"/>
              <a:t>What</a:t>
            </a:r>
            <a:r>
              <a:rPr lang="en-US" baseline="0" dirty="0" smtClean="0"/>
              <a:t> are the titles on those books stacked up behind him? </a:t>
            </a:r>
          </a:p>
          <a:p>
            <a:r>
              <a:rPr lang="en-US" baseline="0" dirty="0" smtClean="0"/>
              <a:t>What does the ratio refer too?</a:t>
            </a:r>
          </a:p>
          <a:p>
            <a:r>
              <a:rPr lang="en-US" baseline="0" dirty="0" smtClean="0"/>
              <a:t>Can we guess some challenges?</a:t>
            </a:r>
            <a:endParaRPr lang="en-US" dirty="0" smtClean="0"/>
          </a:p>
        </p:txBody>
      </p:sp>
      <p:sp>
        <p:nvSpPr>
          <p:cNvPr id="4" name="Slide Number Placeholder 3"/>
          <p:cNvSpPr>
            <a:spLocks noGrp="1"/>
          </p:cNvSpPr>
          <p:nvPr>
            <p:ph type="sldNum" sz="quarter" idx="10"/>
          </p:nvPr>
        </p:nvSpPr>
        <p:spPr/>
        <p:txBody>
          <a:bodyPr/>
          <a:lstStyle/>
          <a:p>
            <a:fld id="{176CCC25-78B5-4EAE-B720-38C7A2B81161}" type="slidenum">
              <a:rPr lang="en-GB" smtClean="0"/>
              <a:pPr/>
              <a:t>5</a:t>
            </a:fld>
            <a:endParaRPr lang="en-GB" dirty="0"/>
          </a:p>
        </p:txBody>
      </p:sp>
    </p:spTree>
    <p:extLst>
      <p:ext uri="{BB962C8B-B14F-4D97-AF65-F5344CB8AC3E}">
        <p14:creationId xmlns:p14="http://schemas.microsoft.com/office/powerpoint/2010/main" val="764747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more than the </a:t>
            </a:r>
            <a:r>
              <a:rPr lang="en-US" dirty="0" err="1" smtClean="0"/>
              <a:t>greek</a:t>
            </a:r>
            <a:r>
              <a:rPr lang="en-US" dirty="0" smtClean="0"/>
              <a:t> theatre style days of transfer of information. Students want notes so they do not need to write. If they write , the information goes from the board to the notebook and not the brain. Students who got lecture notes before hand even complained that I was teaching from the lecture notes.</a:t>
            </a:r>
          </a:p>
          <a:p>
            <a:endParaRPr lang="en-US" dirty="0" smtClean="0"/>
          </a:p>
          <a:p>
            <a:r>
              <a:rPr lang="en-US" dirty="0" smtClean="0"/>
              <a:t>The 1</a:t>
            </a:r>
            <a:r>
              <a:rPr lang="en-US" baseline="30000" dirty="0" smtClean="0"/>
              <a:t>st</a:t>
            </a:r>
            <a:r>
              <a:rPr lang="en-US" dirty="0" smtClean="0"/>
              <a:t> week in online training is the hardest. But the last week of face to face learning is the hardest</a:t>
            </a:r>
          </a:p>
          <a:p>
            <a:endParaRPr lang="en-US" dirty="0"/>
          </a:p>
          <a:p>
            <a:r>
              <a:rPr lang="en-US" dirty="0" smtClean="0"/>
              <a:t>Leverage our digital content to provide students with skills and practice. </a:t>
            </a:r>
          </a:p>
          <a:p>
            <a:endParaRPr lang="en-US" dirty="0"/>
          </a:p>
          <a:p>
            <a:r>
              <a:rPr lang="en-US" dirty="0" smtClean="0"/>
              <a:t>The teacher must then focus on the depth and application of concepts to higher order thinking skills</a:t>
            </a:r>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6</a:t>
            </a:fld>
            <a:endParaRPr lang="en-GB" dirty="0"/>
          </a:p>
        </p:txBody>
      </p:sp>
    </p:spTree>
    <p:extLst>
      <p:ext uri="{BB962C8B-B14F-4D97-AF65-F5344CB8AC3E}">
        <p14:creationId xmlns:p14="http://schemas.microsoft.com/office/powerpoint/2010/main" val="1186023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Institute of Management Accountants </a:t>
            </a:r>
          </a:p>
          <a:p>
            <a:r>
              <a:rPr lang="en-US" dirty="0" smtClean="0"/>
              <a:t>ACCA</a:t>
            </a:r>
          </a:p>
          <a:p>
            <a:r>
              <a:rPr lang="en-US" dirty="0" smtClean="0"/>
              <a:t>Fast</a:t>
            </a:r>
            <a:r>
              <a:rPr lang="en-US" baseline="0" dirty="0" smtClean="0"/>
              <a:t> FUTURE – A global strategy, foresight research and consulting firm</a:t>
            </a:r>
            <a:endParaRPr lang="en-GB" dirty="0" smtClean="0"/>
          </a:p>
          <a:p>
            <a:r>
              <a:rPr lang="en-GB" dirty="0" smtClean="0"/>
              <a:t>100 </a:t>
            </a:r>
            <a:r>
              <a:rPr lang="en-GB" dirty="0"/>
              <a:t>drivers in eight categories: </a:t>
            </a:r>
          </a:p>
          <a:p>
            <a:pPr marL="457200" indent="-457200">
              <a:buFont typeface="+mj-lt"/>
              <a:buAutoNum type="arabicPeriod"/>
            </a:pPr>
            <a:r>
              <a:rPr lang="en-US" dirty="0"/>
              <a:t>Economy</a:t>
            </a:r>
          </a:p>
          <a:p>
            <a:pPr marL="457200" indent="-457200">
              <a:buFont typeface="+mj-lt"/>
              <a:buAutoNum type="arabicPeriod"/>
            </a:pPr>
            <a:r>
              <a:rPr lang="en-US" dirty="0"/>
              <a:t>Politics and law</a:t>
            </a:r>
          </a:p>
          <a:p>
            <a:pPr marL="457200" indent="-457200">
              <a:buFont typeface="+mj-lt"/>
              <a:buAutoNum type="arabicPeriod"/>
            </a:pPr>
            <a:r>
              <a:rPr lang="en-US" dirty="0"/>
              <a:t>Society</a:t>
            </a:r>
          </a:p>
          <a:p>
            <a:pPr marL="457200" indent="-457200">
              <a:buFont typeface="+mj-lt"/>
              <a:buAutoNum type="arabicPeriod"/>
            </a:pPr>
            <a:r>
              <a:rPr lang="en-US" dirty="0"/>
              <a:t>Business</a:t>
            </a:r>
          </a:p>
          <a:p>
            <a:pPr marL="457200" indent="-457200">
              <a:buFont typeface="+mj-lt"/>
              <a:buAutoNum type="arabicPeriod"/>
            </a:pPr>
            <a:r>
              <a:rPr lang="en-US" dirty="0"/>
              <a:t>Science and technology</a:t>
            </a:r>
          </a:p>
          <a:p>
            <a:pPr marL="457200" indent="-457200">
              <a:buFont typeface="+mj-lt"/>
              <a:buAutoNum type="arabicPeriod"/>
            </a:pPr>
            <a:r>
              <a:rPr lang="en-US" dirty="0"/>
              <a:t>Environment, energy &amp; resources</a:t>
            </a:r>
          </a:p>
          <a:p>
            <a:pPr marL="457200" indent="-457200">
              <a:buFont typeface="+mj-lt"/>
              <a:buAutoNum type="arabicPeriod"/>
            </a:pPr>
            <a:r>
              <a:rPr lang="en-US" dirty="0"/>
              <a:t>Practice of accounting</a:t>
            </a:r>
          </a:p>
          <a:p>
            <a:pPr marL="457200" indent="-457200">
              <a:buFont typeface="+mj-lt"/>
              <a:buAutoNum type="arabicPeriod"/>
            </a:pPr>
            <a:r>
              <a:rPr lang="en-US" dirty="0"/>
              <a:t>Accountancy profession</a:t>
            </a:r>
          </a:p>
          <a:p>
            <a:r>
              <a:rPr lang="en-GB" dirty="0" smtClean="0"/>
              <a:t>Science and technology</a:t>
            </a:r>
          </a:p>
          <a:p>
            <a:r>
              <a:rPr lang="en-GB" sz="1200" dirty="0" smtClean="0"/>
              <a:t>The digitisation of business and everyday life are highlighted with a focus on our growing personal technology ecosystems, the ease of access to the internet and social media and their impact on attention span.</a:t>
            </a:r>
            <a:endParaRPr lang="en-GB" sz="1050" dirty="0" smtClean="0"/>
          </a:p>
          <a:p>
            <a:r>
              <a:rPr lang="en-US" dirty="0" smtClean="0"/>
              <a:t> pic- today/</a:t>
            </a:r>
            <a:r>
              <a:rPr lang="en-US" baseline="0" dirty="0" smtClean="0"/>
              <a:t> tomorrow</a:t>
            </a:r>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7</a:t>
            </a:fld>
            <a:endParaRPr lang="en-GB" dirty="0"/>
          </a:p>
        </p:txBody>
      </p:sp>
    </p:spTree>
    <p:extLst>
      <p:ext uri="{BB962C8B-B14F-4D97-AF65-F5344CB8AC3E}">
        <p14:creationId xmlns:p14="http://schemas.microsoft.com/office/powerpoint/2010/main" val="1784031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 Forum member rankings of drivers expected to have the greatest impact on the accountancy profession Rank Driver 1 Non-financial information and integrated reporting 2 Stability of the global economic infrastructure =3 Public attitudes to pure capitalism =3 Level of complexity in business =5 Volume and complexity of legal regulation =5 Workforce age structure 7 Enterprise risk management capability =8 Focus of global governance institutions =8 The workplace expectations of Generations Y, Z and beyond =8 Quality and availability of the global talent pool =8 Evolution of corporate governance regulation and practice =8 Societal expectations and definitions of accountancy</a:t>
            </a:r>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8</a:t>
            </a:fld>
            <a:endParaRPr lang="en-GB" dirty="0"/>
          </a:p>
        </p:txBody>
      </p:sp>
    </p:spTree>
    <p:extLst>
      <p:ext uri="{BB962C8B-B14F-4D97-AF65-F5344CB8AC3E}">
        <p14:creationId xmlns:p14="http://schemas.microsoft.com/office/powerpoint/2010/main" val="1388468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 Tomorrow</a:t>
            </a:r>
          </a:p>
          <a:p>
            <a:r>
              <a:rPr lang="en-US" dirty="0" smtClean="0"/>
              <a:t>New ACCA tagline</a:t>
            </a:r>
          </a:p>
          <a:p>
            <a:endParaRPr lang="en-GB" dirty="0"/>
          </a:p>
        </p:txBody>
      </p:sp>
      <p:sp>
        <p:nvSpPr>
          <p:cNvPr id="4" name="Slide Number Placeholder 3"/>
          <p:cNvSpPr>
            <a:spLocks noGrp="1"/>
          </p:cNvSpPr>
          <p:nvPr>
            <p:ph type="sldNum" sz="quarter" idx="10"/>
          </p:nvPr>
        </p:nvSpPr>
        <p:spPr/>
        <p:txBody>
          <a:bodyPr/>
          <a:lstStyle/>
          <a:p>
            <a:fld id="{176CCC25-78B5-4EAE-B720-38C7A2B81161}" type="slidenum">
              <a:rPr lang="en-GB" smtClean="0"/>
              <a:pPr/>
              <a:t>9</a:t>
            </a:fld>
            <a:endParaRPr lang="en-GB" dirty="0"/>
          </a:p>
        </p:txBody>
      </p:sp>
    </p:spTree>
    <p:extLst>
      <p:ext uri="{BB962C8B-B14F-4D97-AF65-F5344CB8AC3E}">
        <p14:creationId xmlns:p14="http://schemas.microsoft.com/office/powerpoint/2010/main" val="3523114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noChangeAspect="1"/>
          </p:cNvSpPr>
          <p:nvPr>
            <p:ph type="subTitle" idx="1"/>
          </p:nvPr>
        </p:nvSpPr>
        <p:spPr bwMode="ltGray">
          <a:xfrm>
            <a:off x="3146924" y="1270800"/>
            <a:ext cx="2242800" cy="2242800"/>
          </a:xfrm>
          <a:solidFill>
            <a:srgbClr val="888B8D"/>
          </a:solidFill>
        </p:spPr>
        <p:txBody>
          <a:bodyPr lIns="198000" tIns="162000" rIns="198000" bIns="360000">
            <a:normAutofit/>
          </a:bodyPr>
          <a:lstStyle>
            <a:lvl1pPr marL="0" indent="0" algn="l">
              <a:spcAft>
                <a:spcPts val="0"/>
              </a:spcAft>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noChangeAspect="1"/>
          </p:cNvSpPr>
          <p:nvPr>
            <p:ph type="ctrTitle"/>
          </p:nvPr>
        </p:nvSpPr>
        <p:spPr bwMode="invGray">
          <a:xfrm>
            <a:off x="481365" y="2566800"/>
            <a:ext cx="3600000" cy="3600000"/>
          </a:xfrm>
          <a:blipFill dpi="0" rotWithShape="1">
            <a:blip r:embed="rId3" cstate="print">
              <a:extLst>
                <a:ext uri="{28A0092B-C50C-407E-A947-70E740481C1C}">
                  <a14:useLocalDpi xmlns:a14="http://schemas.microsoft.com/office/drawing/2010/main" val="0"/>
                </a:ext>
              </a:extLst>
            </a:blip>
            <a:srcRect/>
            <a:stretch>
              <a:fillRect/>
            </a:stretch>
          </a:blipFill>
        </p:spPr>
        <p:txBody>
          <a:bodyPr lIns="234000" tIns="180000" rIns="180000" bIns="90000" anchor="t" anchorCtr="0">
            <a:normAutofit/>
          </a:bodyPr>
          <a:lstStyle>
            <a:lvl1pPr algn="l">
              <a:defRPr sz="3200">
                <a:solidFill>
                  <a:schemeClr val="bg1"/>
                </a:solidFill>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4"/>
          <a:stretch>
            <a:fillRect/>
          </a:stretch>
        </p:blipFill>
        <p:spPr>
          <a:xfrm>
            <a:off x="6545178" y="338929"/>
            <a:ext cx="2244936" cy="795169"/>
          </a:xfrm>
          <a:prstGeom prst="rect">
            <a:avLst/>
          </a:prstGeom>
        </p:spPr>
      </p:pic>
    </p:spTree>
    <p:extLst>
      <p:ext uri="{BB962C8B-B14F-4D97-AF65-F5344CB8AC3E}">
        <p14:creationId xmlns:p14="http://schemas.microsoft.com/office/powerpoint/2010/main" val="383115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White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13BFD295-1C6E-4174-9143-198319682686}" type="datetime1">
              <a:rPr lang="en-GB" smtClean="0"/>
              <a:pPr/>
              <a:t>14/04/2015</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A4120B7-04C2-4AF0-9F3E-C6B24F93811D}" type="slidenum">
              <a:rPr lang="en-GB" smtClean="0"/>
              <a:pPr/>
              <a:t>‹#›</a:t>
            </a:fld>
            <a:endParaRPr lang="en-GB"/>
          </a:p>
        </p:txBody>
      </p:sp>
      <p:sp>
        <p:nvSpPr>
          <p:cNvPr id="8"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solidFill>
                  <a:schemeClr val="bg1"/>
                </a:solidFill>
              </a:rPr>
              <a:t>©ACCA</a:t>
            </a:r>
          </a:p>
        </p:txBody>
      </p:sp>
      <p:sp>
        <p:nvSpPr>
          <p:cNvPr id="9" name="Title 1"/>
          <p:cNvSpPr>
            <a:spLocks noGrp="1" noChangeAspect="1"/>
          </p:cNvSpPr>
          <p:nvPr>
            <p:ph type="ctrTitle"/>
          </p:nvPr>
        </p:nvSpPr>
        <p:spPr bwMode="ltGray">
          <a:xfrm>
            <a:off x="2152042" y="670624"/>
            <a:ext cx="3600000" cy="3600000"/>
          </a:xfrm>
          <a:solidFill>
            <a:srgbClr val="00A3E0"/>
          </a:solidFill>
        </p:spPr>
        <p:txBody>
          <a:bodyPr lIns="234000" tIns="180000" rIns="180000" bIns="90000" anchor="t" anchorCtr="0">
            <a:normAutofit/>
          </a:bodyPr>
          <a:lstStyle>
            <a:lvl1pPr algn="l">
              <a:defRPr sz="2800">
                <a:solidFill>
                  <a:schemeClr val="bg1"/>
                </a:solidFill>
              </a:defRPr>
            </a:lvl1pPr>
          </a:lstStyle>
          <a:p>
            <a:r>
              <a:rPr lang="en-US" smtClean="0"/>
              <a:t>Click to edit Master title style</a:t>
            </a:r>
            <a:endParaRPr lang="en-US" dirty="0"/>
          </a:p>
        </p:txBody>
      </p:sp>
      <p:sp>
        <p:nvSpPr>
          <p:cNvPr id="10" name="Subtitle 2"/>
          <p:cNvSpPr>
            <a:spLocks noGrp="1" noChangeAspect="1"/>
          </p:cNvSpPr>
          <p:nvPr>
            <p:ph type="subTitle" idx="1"/>
          </p:nvPr>
        </p:nvSpPr>
        <p:spPr>
          <a:xfrm>
            <a:off x="481698" y="3378732"/>
            <a:ext cx="2521554" cy="2521554"/>
          </a:xfrm>
          <a:solidFill>
            <a:schemeClr val="bg1"/>
          </a:solidFill>
        </p:spPr>
        <p:txBody>
          <a:bodyPr lIns="198000" tIns="162000" rIns="198000" bIns="360000">
            <a:normAutofit/>
          </a:bodyPr>
          <a:lstStyle>
            <a:lvl1pPr marL="0" indent="0" algn="l">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1" name="Picture 10"/>
          <p:cNvPicPr>
            <a:picLocks noChangeAspect="1"/>
          </p:cNvPicPr>
          <p:nvPr userDrawn="1"/>
        </p:nvPicPr>
        <p:blipFill>
          <a:blip r:embed="rId3"/>
          <a:stretch>
            <a:fillRect/>
          </a:stretch>
        </p:blipFill>
        <p:spPr>
          <a:xfrm>
            <a:off x="7632000" y="6199200"/>
            <a:ext cx="1155600" cy="409320"/>
          </a:xfrm>
          <a:prstGeom prst="rect">
            <a:avLst/>
          </a:prstGeom>
        </p:spPr>
      </p:pic>
    </p:spTree>
    <p:extLst>
      <p:ext uri="{BB962C8B-B14F-4D97-AF65-F5344CB8AC3E}">
        <p14:creationId xmlns:p14="http://schemas.microsoft.com/office/powerpoint/2010/main" val="71874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58531C-CDA1-483C-B956-F5C58A332B20}" type="datetime1">
              <a:rPr lang="en-GB" smtClean="0"/>
              <a:t>14/04/2015</a:t>
            </a:fld>
            <a:endParaRPr lang="en-GB"/>
          </a:p>
        </p:txBody>
      </p:sp>
      <p:sp>
        <p:nvSpPr>
          <p:cNvPr id="4" name="Footer Placeholder 3"/>
          <p:cNvSpPr>
            <a:spLocks noGrp="1"/>
          </p:cNvSpPr>
          <p:nvPr>
            <p:ph type="ftr" sz="quarter" idx="11"/>
          </p:nvPr>
        </p:nvSpPr>
        <p:spPr/>
        <p:txBody>
          <a:bodyPr/>
          <a:lstStyle/>
          <a:p>
            <a:r>
              <a:rPr lang="en-GB" smtClean="0"/>
              <a:t>Title of presentation - enter in the Header &amp; Footer field</a:t>
            </a:r>
            <a:endParaRPr lang="en-GB"/>
          </a:p>
        </p:txBody>
      </p:sp>
      <p:sp>
        <p:nvSpPr>
          <p:cNvPr id="5" name="Slide Number Placeholder 4"/>
          <p:cNvSpPr>
            <a:spLocks noGrp="1"/>
          </p:cNvSpPr>
          <p:nvPr>
            <p:ph type="sldNum" sz="quarter" idx="12"/>
          </p:nvPr>
        </p:nvSpPr>
        <p:spPr/>
        <p:txBody>
          <a:bodyPr/>
          <a:lstStyle/>
          <a:p>
            <a:fld id="{2A4120B7-04C2-4AF0-9F3E-C6B24F93811D}" type="slidenum">
              <a:rPr lang="en-GB" smtClean="0"/>
              <a:t>‹#›</a:t>
            </a:fld>
            <a:endParaRPr lang="en-GB"/>
          </a:p>
        </p:txBody>
      </p:sp>
      <p:pic>
        <p:nvPicPr>
          <p:cNvPr id="6" name="Picture 5"/>
          <p:cNvPicPr>
            <a:picLocks noChangeAspect="1"/>
          </p:cNvPicPr>
          <p:nvPr userDrawn="1"/>
        </p:nvPicPr>
        <p:blipFill>
          <a:blip r:embed="rId2"/>
          <a:stretch>
            <a:fillRect/>
          </a:stretch>
        </p:blipFill>
        <p:spPr>
          <a:xfrm>
            <a:off x="7632000" y="6199200"/>
            <a:ext cx="1155600" cy="409320"/>
          </a:xfrm>
          <a:prstGeom prst="rect">
            <a:avLst/>
          </a:prstGeom>
        </p:spPr>
      </p:pic>
      <p:sp>
        <p:nvSpPr>
          <p:cNvPr id="7"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
        <p:nvSpPr>
          <p:cNvPr id="10" name="Media Placeholder 9"/>
          <p:cNvSpPr>
            <a:spLocks noGrp="1"/>
          </p:cNvSpPr>
          <p:nvPr>
            <p:ph type="media" sz="quarter" idx="13"/>
          </p:nvPr>
        </p:nvSpPr>
        <p:spPr>
          <a:xfrm>
            <a:off x="457199" y="1386000"/>
            <a:ext cx="7699375" cy="4610100"/>
          </a:xfrm>
        </p:spPr>
        <p:txBody>
          <a:bodyPr/>
          <a:lstStyle/>
          <a:p>
            <a:r>
              <a:rPr lang="en-US" smtClean="0"/>
              <a:t>Click icon to add media</a:t>
            </a:r>
            <a:endParaRPr lang="en-GB"/>
          </a:p>
        </p:txBody>
      </p:sp>
    </p:spTree>
    <p:extLst>
      <p:ext uri="{BB962C8B-B14F-4D97-AF65-F5344CB8AC3E}">
        <p14:creationId xmlns:p14="http://schemas.microsoft.com/office/powerpoint/2010/main" val="203421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58531C-CDA1-483C-B956-F5C58A332B20}" type="datetime1">
              <a:rPr lang="en-GB" smtClean="0"/>
              <a:t>14/04/2015</a:t>
            </a:fld>
            <a:endParaRPr lang="en-GB"/>
          </a:p>
        </p:txBody>
      </p:sp>
      <p:sp>
        <p:nvSpPr>
          <p:cNvPr id="4" name="Footer Placeholder 3"/>
          <p:cNvSpPr>
            <a:spLocks noGrp="1"/>
          </p:cNvSpPr>
          <p:nvPr>
            <p:ph type="ftr" sz="quarter" idx="11"/>
          </p:nvPr>
        </p:nvSpPr>
        <p:spPr/>
        <p:txBody>
          <a:bodyPr/>
          <a:lstStyle/>
          <a:p>
            <a:r>
              <a:rPr lang="en-GB" smtClean="0"/>
              <a:t>Title of presentation - enter in the Header &amp; Footer field</a:t>
            </a:r>
            <a:endParaRPr lang="en-GB"/>
          </a:p>
        </p:txBody>
      </p:sp>
      <p:sp>
        <p:nvSpPr>
          <p:cNvPr id="5" name="Slide Number Placeholder 4"/>
          <p:cNvSpPr>
            <a:spLocks noGrp="1"/>
          </p:cNvSpPr>
          <p:nvPr>
            <p:ph type="sldNum" sz="quarter" idx="12"/>
          </p:nvPr>
        </p:nvSpPr>
        <p:spPr/>
        <p:txBody>
          <a:bodyPr/>
          <a:lstStyle/>
          <a:p>
            <a:fld id="{2A4120B7-04C2-4AF0-9F3E-C6B24F93811D}" type="slidenum">
              <a:rPr lang="en-GB" smtClean="0"/>
              <a:t>‹#›</a:t>
            </a:fld>
            <a:endParaRPr lang="en-GB"/>
          </a:p>
        </p:txBody>
      </p:sp>
      <p:pic>
        <p:nvPicPr>
          <p:cNvPr id="6" name="Picture 5"/>
          <p:cNvPicPr>
            <a:picLocks noChangeAspect="1"/>
          </p:cNvPicPr>
          <p:nvPr userDrawn="1"/>
        </p:nvPicPr>
        <p:blipFill>
          <a:blip r:embed="rId2"/>
          <a:stretch>
            <a:fillRect/>
          </a:stretch>
        </p:blipFill>
        <p:spPr>
          <a:xfrm>
            <a:off x="7632000" y="6199200"/>
            <a:ext cx="1155600" cy="409320"/>
          </a:xfrm>
          <a:prstGeom prst="rect">
            <a:avLst/>
          </a:prstGeom>
        </p:spPr>
      </p:pic>
      <p:sp>
        <p:nvSpPr>
          <p:cNvPr id="7"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Tree>
    <p:extLst>
      <p:ext uri="{BB962C8B-B14F-4D97-AF65-F5344CB8AC3E}">
        <p14:creationId xmlns:p14="http://schemas.microsoft.com/office/powerpoint/2010/main" val="188281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ighlight Text Blue">
    <p:bg>
      <p:bgPr>
        <a:solidFill>
          <a:srgbClr val="D9ECF8"/>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t>14/04/2015</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pic>
        <p:nvPicPr>
          <p:cNvPr id="7" name="Picture 6"/>
          <p:cNvPicPr>
            <a:picLocks noChangeAspect="1"/>
          </p:cNvPicPr>
          <p:nvPr userDrawn="1"/>
        </p:nvPicPr>
        <p:blipFill>
          <a:blip r:embed="rId2"/>
          <a:stretch>
            <a:fillRect/>
          </a:stretch>
        </p:blipFill>
        <p:spPr>
          <a:xfrm>
            <a:off x="7632000" y="6199200"/>
            <a:ext cx="1155600" cy="409320"/>
          </a:xfrm>
          <a:prstGeom prst="rect">
            <a:avLst/>
          </a:prstGeom>
        </p:spPr>
      </p:pic>
      <p:sp>
        <p:nvSpPr>
          <p:cNvPr id="8"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
        <p:nvSpPr>
          <p:cNvPr id="9" name="Title 1"/>
          <p:cNvSpPr>
            <a:spLocks noGrp="1" noChangeAspect="1"/>
          </p:cNvSpPr>
          <p:nvPr>
            <p:ph type="ctrTitle"/>
          </p:nvPr>
        </p:nvSpPr>
        <p:spPr bwMode="auto">
          <a:xfrm>
            <a:off x="492832" y="1947011"/>
            <a:ext cx="3600000" cy="3600000"/>
          </a:xfrm>
          <a:noFill/>
          <a:ln w="57150">
            <a:solidFill>
              <a:srgbClr val="6F2C3F"/>
            </a:solidFill>
          </a:ln>
        </p:spPr>
        <p:txBody>
          <a:bodyPr lIns="234000" tIns="180000" rIns="180000" bIns="90000" anchor="b" anchorCtr="0">
            <a:normAutofit/>
          </a:bodyPr>
          <a:lstStyle>
            <a:lvl1pPr algn="l">
              <a:defRPr sz="1800">
                <a:solidFill>
                  <a:srgbClr val="6F2C3F"/>
                </a:solidFill>
              </a:defRPr>
            </a:lvl1pPr>
          </a:lstStyle>
          <a:p>
            <a:r>
              <a:rPr lang="en-US" dirty="0" smtClean="0"/>
              <a:t>Click to edit Master title style</a:t>
            </a:r>
            <a:endParaRPr lang="en-US" dirty="0"/>
          </a:p>
        </p:txBody>
      </p:sp>
      <p:sp>
        <p:nvSpPr>
          <p:cNvPr id="10" name="Subtitle 2"/>
          <p:cNvSpPr>
            <a:spLocks noGrp="1" noChangeAspect="1"/>
          </p:cNvSpPr>
          <p:nvPr>
            <p:ph type="subTitle" idx="1"/>
          </p:nvPr>
        </p:nvSpPr>
        <p:spPr bwMode="hidden">
          <a:xfrm>
            <a:off x="3176841" y="333375"/>
            <a:ext cx="2521554" cy="2521554"/>
          </a:xfrm>
          <a:solidFill>
            <a:srgbClr val="E8927C"/>
          </a:solidFill>
        </p:spPr>
        <p:txBody>
          <a:bodyPr lIns="198000" tIns="162000" rIns="198000" bIns="360000">
            <a:normAutofit/>
          </a:bodyPr>
          <a:lstStyle>
            <a:lvl1pPr marL="0" indent="0" algn="l">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5852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ighlight Image Blue">
    <p:bg>
      <p:bgPr>
        <a:solidFill>
          <a:srgbClr val="D9ECF8"/>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t>14/04/2015</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pic>
        <p:nvPicPr>
          <p:cNvPr id="7" name="Picture 6"/>
          <p:cNvPicPr>
            <a:picLocks noChangeAspect="1"/>
          </p:cNvPicPr>
          <p:nvPr userDrawn="1"/>
        </p:nvPicPr>
        <p:blipFill>
          <a:blip r:embed="rId2"/>
          <a:stretch>
            <a:fillRect/>
          </a:stretch>
        </p:blipFill>
        <p:spPr>
          <a:xfrm>
            <a:off x="7632000" y="6199200"/>
            <a:ext cx="1155600" cy="409320"/>
          </a:xfrm>
          <a:prstGeom prst="rect">
            <a:avLst/>
          </a:prstGeom>
        </p:spPr>
      </p:pic>
      <p:sp>
        <p:nvSpPr>
          <p:cNvPr id="8"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
        <p:nvSpPr>
          <p:cNvPr id="9" name="Title 1"/>
          <p:cNvSpPr>
            <a:spLocks noGrp="1" noChangeAspect="1"/>
          </p:cNvSpPr>
          <p:nvPr>
            <p:ph type="ctrTitle"/>
          </p:nvPr>
        </p:nvSpPr>
        <p:spPr bwMode="ltGray">
          <a:xfrm>
            <a:off x="4202223" y="333375"/>
            <a:ext cx="3600000" cy="3600000"/>
          </a:xfrm>
          <a:solidFill>
            <a:srgbClr val="6F2C3F"/>
          </a:solidFill>
          <a:ln w="57150">
            <a:noFill/>
          </a:ln>
        </p:spPr>
        <p:txBody>
          <a:bodyPr lIns="234000" tIns="180000" rIns="180000" bIns="90000" anchor="t" anchorCtr="0">
            <a:normAutofit/>
          </a:bodyPr>
          <a:lstStyle>
            <a:lvl1pPr algn="l">
              <a:defRPr sz="1800">
                <a:solidFill>
                  <a:schemeClr val="bg1"/>
                </a:solidFill>
              </a:defRPr>
            </a:lvl1pPr>
          </a:lstStyle>
          <a:p>
            <a:r>
              <a:rPr lang="en-US" smtClean="0"/>
              <a:t>Click to edit Master title style</a:t>
            </a:r>
            <a:endParaRPr lang="en-US" dirty="0"/>
          </a:p>
        </p:txBody>
      </p:sp>
      <p:sp>
        <p:nvSpPr>
          <p:cNvPr id="11" name="Picture Placeholder 10"/>
          <p:cNvSpPr>
            <a:spLocks noGrp="1" noChangeAspect="1"/>
          </p:cNvSpPr>
          <p:nvPr>
            <p:ph type="pic" sz="quarter" idx="13"/>
          </p:nvPr>
        </p:nvSpPr>
        <p:spPr>
          <a:xfrm>
            <a:off x="2236771" y="2829740"/>
            <a:ext cx="3060000" cy="3060000"/>
          </a:xfrm>
        </p:spPr>
        <p:txBody>
          <a:bodyPr/>
          <a:lstStyle/>
          <a:p>
            <a:r>
              <a:rPr lang="en-US" dirty="0" smtClean="0"/>
              <a:t>Click icon to add picture</a:t>
            </a:r>
            <a:endParaRPr lang="en-GB" dirty="0"/>
          </a:p>
        </p:txBody>
      </p:sp>
    </p:spTree>
    <p:extLst>
      <p:ext uri="{BB962C8B-B14F-4D97-AF65-F5344CB8AC3E}">
        <p14:creationId xmlns:p14="http://schemas.microsoft.com/office/powerpoint/2010/main" val="402924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ghlight Text Grey">
    <p:bg>
      <p:bgPr>
        <a:solidFill>
          <a:srgbClr val="888B8D">
            <a:alpha val="30000"/>
          </a:srgb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t>14/04/2015</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pic>
        <p:nvPicPr>
          <p:cNvPr id="7" name="Picture 6"/>
          <p:cNvPicPr>
            <a:picLocks noChangeAspect="1"/>
          </p:cNvPicPr>
          <p:nvPr userDrawn="1"/>
        </p:nvPicPr>
        <p:blipFill>
          <a:blip r:embed="rId2"/>
          <a:stretch>
            <a:fillRect/>
          </a:stretch>
        </p:blipFill>
        <p:spPr>
          <a:xfrm>
            <a:off x="7632000" y="6199200"/>
            <a:ext cx="1155600" cy="409320"/>
          </a:xfrm>
          <a:prstGeom prst="rect">
            <a:avLst/>
          </a:prstGeom>
        </p:spPr>
      </p:pic>
      <p:sp>
        <p:nvSpPr>
          <p:cNvPr id="8"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
        <p:nvSpPr>
          <p:cNvPr id="9" name="Title 1"/>
          <p:cNvSpPr>
            <a:spLocks noGrp="1" noChangeAspect="1"/>
          </p:cNvSpPr>
          <p:nvPr>
            <p:ph type="ctrTitle"/>
          </p:nvPr>
        </p:nvSpPr>
        <p:spPr>
          <a:xfrm>
            <a:off x="2667600" y="333375"/>
            <a:ext cx="4500000" cy="4500000"/>
          </a:xfrm>
          <a:solidFill>
            <a:srgbClr val="E8927C"/>
          </a:solidFill>
          <a:ln w="57150">
            <a:noFill/>
          </a:ln>
        </p:spPr>
        <p:txBody>
          <a:bodyPr lIns="234000" tIns="180000" rIns="234000" bIns="90000" anchor="t" anchorCtr="0">
            <a:normAutofit/>
          </a:bodyPr>
          <a:lstStyle>
            <a:lvl1pPr algn="l">
              <a:defRPr sz="3800">
                <a:solidFill>
                  <a:schemeClr val="bg1"/>
                </a:solidFill>
              </a:defRPr>
            </a:lvl1pPr>
          </a:lstStyle>
          <a:p>
            <a:r>
              <a:rPr lang="en-US" smtClean="0"/>
              <a:t>Click to edit Master title style</a:t>
            </a:r>
            <a:endParaRPr lang="en-US" dirty="0"/>
          </a:p>
        </p:txBody>
      </p:sp>
      <p:sp>
        <p:nvSpPr>
          <p:cNvPr id="10" name="Subtitle 2"/>
          <p:cNvSpPr>
            <a:spLocks noGrp="1" noChangeAspect="1"/>
          </p:cNvSpPr>
          <p:nvPr>
            <p:ph type="subTitle" idx="1"/>
          </p:nvPr>
        </p:nvSpPr>
        <p:spPr>
          <a:xfrm>
            <a:off x="5783307" y="3458300"/>
            <a:ext cx="2521554" cy="2521554"/>
          </a:xfrm>
          <a:solidFill>
            <a:schemeClr val="bg1"/>
          </a:solidFill>
        </p:spPr>
        <p:txBody>
          <a:bodyPr lIns="198000" tIns="162000" rIns="198000" bIns="360000">
            <a:normAutofit/>
          </a:bodyPr>
          <a:lstStyle>
            <a:lvl1pPr marL="0" indent="0" algn="l">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67506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guide id="3" orient="horz" pos="210" userDrawn="1">
          <p15:clr>
            <a:srgbClr val="FBAE40"/>
          </p15:clr>
        </p15:guide>
        <p15:guide id="4" orient="horz" pos="377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ighlight Image Grey">
    <p:bg>
      <p:bgPr>
        <a:solidFill>
          <a:srgbClr val="888B8D">
            <a:alpha val="30000"/>
          </a:srgb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t>14/04/2015</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pic>
        <p:nvPicPr>
          <p:cNvPr id="7" name="Picture 6"/>
          <p:cNvPicPr>
            <a:picLocks noChangeAspect="1"/>
          </p:cNvPicPr>
          <p:nvPr userDrawn="1"/>
        </p:nvPicPr>
        <p:blipFill>
          <a:blip r:embed="rId2"/>
          <a:stretch>
            <a:fillRect/>
          </a:stretch>
        </p:blipFill>
        <p:spPr>
          <a:xfrm>
            <a:off x="7632000" y="6199200"/>
            <a:ext cx="1155600" cy="409320"/>
          </a:xfrm>
          <a:prstGeom prst="rect">
            <a:avLst/>
          </a:prstGeom>
        </p:spPr>
      </p:pic>
      <p:sp>
        <p:nvSpPr>
          <p:cNvPr id="8"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
        <p:nvSpPr>
          <p:cNvPr id="3" name="Picture Placeholder 2"/>
          <p:cNvSpPr>
            <a:spLocks noGrp="1" noChangeAspect="1"/>
          </p:cNvSpPr>
          <p:nvPr>
            <p:ph type="pic" sz="quarter" idx="13"/>
          </p:nvPr>
        </p:nvSpPr>
        <p:spPr>
          <a:xfrm>
            <a:off x="474618" y="333375"/>
            <a:ext cx="4500000" cy="4500000"/>
          </a:xfrm>
        </p:spPr>
        <p:txBody>
          <a:bodyPr/>
          <a:lstStyle/>
          <a:p>
            <a:r>
              <a:rPr lang="en-US" smtClean="0"/>
              <a:t>Click icon to add picture</a:t>
            </a:r>
            <a:endParaRPr lang="en-GB"/>
          </a:p>
        </p:txBody>
      </p:sp>
      <p:sp>
        <p:nvSpPr>
          <p:cNvPr id="10" name="Subtitle 2"/>
          <p:cNvSpPr>
            <a:spLocks noGrp="1" noChangeAspect="1"/>
          </p:cNvSpPr>
          <p:nvPr>
            <p:ph type="subTitle" idx="1"/>
          </p:nvPr>
        </p:nvSpPr>
        <p:spPr>
          <a:xfrm>
            <a:off x="3584535" y="3472055"/>
            <a:ext cx="2521554" cy="2521554"/>
          </a:xfrm>
          <a:solidFill>
            <a:srgbClr val="00A3E0"/>
          </a:solidFill>
        </p:spPr>
        <p:txBody>
          <a:bodyPr lIns="198000" tIns="162000" rIns="198000" bIns="360000">
            <a:normAutofit/>
          </a:bodyPr>
          <a:lstStyle>
            <a:lvl1pPr marL="0" indent="0" algn="l">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2659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5D585-53FF-4B4D-95A0-B205DDCFD9D9}" type="datetime1">
              <a:rPr lang="en-GB" smtClean="0"/>
              <a:t>14/04/2015</a:t>
            </a:fld>
            <a:endParaRPr lang="en-GB"/>
          </a:p>
        </p:txBody>
      </p:sp>
      <p:sp>
        <p:nvSpPr>
          <p:cNvPr id="3" name="Footer Placeholder 2"/>
          <p:cNvSpPr>
            <a:spLocks noGrp="1"/>
          </p:cNvSpPr>
          <p:nvPr>
            <p:ph type="ftr" sz="quarter" idx="11"/>
          </p:nvPr>
        </p:nvSpPr>
        <p:spPr/>
        <p:txBody>
          <a:bodyPr/>
          <a:lstStyle/>
          <a:p>
            <a:r>
              <a:rPr lang="en-GB" smtClean="0"/>
              <a:t>Title of presentation - enter in the Header &amp; Footer field</a:t>
            </a:r>
            <a:endParaRPr lang="en-GB"/>
          </a:p>
        </p:txBody>
      </p:sp>
      <p:sp>
        <p:nvSpPr>
          <p:cNvPr id="4" name="Slide Number Placeholder 3"/>
          <p:cNvSpPr>
            <a:spLocks noGrp="1"/>
          </p:cNvSpPr>
          <p:nvPr>
            <p:ph type="sldNum" sz="quarter" idx="12"/>
          </p:nvPr>
        </p:nvSpPr>
        <p:spPr/>
        <p:txBody>
          <a:bodyPr/>
          <a:lstStyle/>
          <a:p>
            <a:fld id="{2A4120B7-04C2-4AF0-9F3E-C6B24F93811D}" type="slidenum">
              <a:rPr lang="en-GB" smtClean="0"/>
              <a:t>‹#›</a:t>
            </a:fld>
            <a:endParaRPr lang="en-GB"/>
          </a:p>
        </p:txBody>
      </p:sp>
      <p:pic>
        <p:nvPicPr>
          <p:cNvPr id="5" name="Picture 4"/>
          <p:cNvPicPr>
            <a:picLocks noChangeAspect="1"/>
          </p:cNvPicPr>
          <p:nvPr userDrawn="1"/>
        </p:nvPicPr>
        <p:blipFill>
          <a:blip r:embed="rId2"/>
          <a:stretch>
            <a:fillRect/>
          </a:stretch>
        </p:blipFill>
        <p:spPr>
          <a:xfrm>
            <a:off x="7632000" y="6199200"/>
            <a:ext cx="1155600" cy="409320"/>
          </a:xfrm>
          <a:prstGeom prst="rect">
            <a:avLst/>
          </a:prstGeom>
        </p:spPr>
      </p:pic>
      <p:sp>
        <p:nvSpPr>
          <p:cNvPr id="6"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Tree>
    <p:extLst>
      <p:ext uri="{BB962C8B-B14F-4D97-AF65-F5344CB8AC3E}">
        <p14:creationId xmlns:p14="http://schemas.microsoft.com/office/powerpoint/2010/main" val="43469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noChangeAspect="1"/>
          </p:cNvSpPr>
          <p:nvPr>
            <p:ph type="subTitle" idx="1"/>
          </p:nvPr>
        </p:nvSpPr>
        <p:spPr bwMode="ltGray">
          <a:xfrm>
            <a:off x="3146924" y="1270800"/>
            <a:ext cx="2242800" cy="2242800"/>
          </a:xfrm>
          <a:solidFill>
            <a:srgbClr val="E87722"/>
          </a:solidFill>
        </p:spPr>
        <p:txBody>
          <a:bodyPr lIns="198000" tIns="162000" rIns="198000" bIns="360000">
            <a:normAutofit/>
          </a:bodyPr>
          <a:lstStyle>
            <a:lvl1pPr marL="0" indent="0" algn="l">
              <a:spcAft>
                <a:spcPts val="0"/>
              </a:spcAft>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noChangeAspect="1"/>
          </p:cNvSpPr>
          <p:nvPr>
            <p:ph type="ctrTitle"/>
          </p:nvPr>
        </p:nvSpPr>
        <p:spPr bwMode="invGray">
          <a:xfrm>
            <a:off x="481365" y="2566800"/>
            <a:ext cx="3600000" cy="3600000"/>
          </a:xfrm>
          <a:blipFill dpi="0" rotWithShape="1">
            <a:blip r:embed="rId3" cstate="print">
              <a:extLst>
                <a:ext uri="{28A0092B-C50C-407E-A947-70E740481C1C}">
                  <a14:useLocalDpi xmlns:a14="http://schemas.microsoft.com/office/drawing/2010/main" val="0"/>
                </a:ext>
              </a:extLst>
            </a:blip>
            <a:srcRect/>
            <a:stretch>
              <a:fillRect/>
            </a:stretch>
          </a:blipFill>
        </p:spPr>
        <p:txBody>
          <a:bodyPr lIns="234000" tIns="180000" rIns="180000" bIns="90000" anchor="t" anchorCtr="0">
            <a:normAutofit/>
          </a:bodyPr>
          <a:lstStyle>
            <a:lvl1pPr algn="l">
              <a:defRPr sz="3200">
                <a:solidFill>
                  <a:schemeClr val="bg1"/>
                </a:solidFill>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4"/>
          <a:stretch>
            <a:fillRect/>
          </a:stretch>
        </p:blipFill>
        <p:spPr>
          <a:xfrm>
            <a:off x="6545178" y="338929"/>
            <a:ext cx="2244936" cy="795169"/>
          </a:xfrm>
          <a:prstGeom prst="rect">
            <a:avLst/>
          </a:prstGeom>
        </p:spPr>
      </p:pic>
    </p:spTree>
    <p:extLst>
      <p:ext uri="{BB962C8B-B14F-4D97-AF65-F5344CB8AC3E}">
        <p14:creationId xmlns:p14="http://schemas.microsoft.com/office/powerpoint/2010/main" val="157358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3" orient="horz" pos="21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2">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ctrTitle"/>
          </p:nvPr>
        </p:nvSpPr>
        <p:spPr bwMode="invGray">
          <a:xfrm>
            <a:off x="476783" y="1642775"/>
            <a:ext cx="3600000" cy="3600000"/>
          </a:xfrm>
          <a:blipFill dpi="0" rotWithShape="1">
            <a:blip r:embed="rId3" cstate="print">
              <a:extLst>
                <a:ext uri="{28A0092B-C50C-407E-A947-70E740481C1C}">
                  <a14:useLocalDpi xmlns:a14="http://schemas.microsoft.com/office/drawing/2010/main" val="0"/>
                </a:ext>
              </a:extLst>
            </a:blip>
            <a:srcRect/>
            <a:stretch>
              <a:fillRect/>
            </a:stretch>
          </a:blipFill>
        </p:spPr>
        <p:txBody>
          <a:bodyPr lIns="234000" tIns="180000" rIns="180000" bIns="90000" anchor="t" anchorCtr="0">
            <a:normAutofit/>
          </a:bodyPr>
          <a:lstStyle>
            <a:lvl1pPr algn="l">
              <a:defRPr sz="3200">
                <a:solidFill>
                  <a:schemeClr val="bg1"/>
                </a:solidFill>
              </a:defRPr>
            </a:lvl1pPr>
          </a:lstStyle>
          <a:p>
            <a:r>
              <a:rPr lang="en-US" dirty="0" smtClean="0"/>
              <a:t>Click to edit Master title style</a:t>
            </a:r>
            <a:endParaRPr lang="en-US" dirty="0"/>
          </a:p>
        </p:txBody>
      </p:sp>
      <p:sp>
        <p:nvSpPr>
          <p:cNvPr id="3" name="Subtitle 2"/>
          <p:cNvSpPr>
            <a:spLocks noGrp="1" noChangeAspect="1"/>
          </p:cNvSpPr>
          <p:nvPr>
            <p:ph type="subTitle" idx="1"/>
          </p:nvPr>
        </p:nvSpPr>
        <p:spPr bwMode="ltGray">
          <a:xfrm>
            <a:off x="3005803" y="4156790"/>
            <a:ext cx="2242800" cy="2242800"/>
          </a:xfrm>
          <a:solidFill>
            <a:srgbClr val="E87722"/>
          </a:solidFill>
        </p:spPr>
        <p:txBody>
          <a:bodyPr lIns="198000" tIns="162000" rIns="198000" bIns="360000">
            <a:normAutofit/>
          </a:bodyPr>
          <a:lstStyle>
            <a:lvl1pPr marL="0" indent="0" algn="l">
              <a:spcAft>
                <a:spcPts val="0"/>
              </a:spcAft>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userDrawn="1"/>
        </p:nvPicPr>
        <p:blipFill>
          <a:blip r:embed="rId4"/>
          <a:stretch>
            <a:fillRect/>
          </a:stretch>
        </p:blipFill>
        <p:spPr>
          <a:xfrm>
            <a:off x="6544800" y="339564"/>
            <a:ext cx="2246400" cy="795688"/>
          </a:xfrm>
          <a:prstGeom prst="rect">
            <a:avLst/>
          </a:prstGeom>
        </p:spPr>
      </p:pic>
    </p:spTree>
    <p:extLst>
      <p:ext uri="{BB962C8B-B14F-4D97-AF65-F5344CB8AC3E}">
        <p14:creationId xmlns:p14="http://schemas.microsoft.com/office/powerpoint/2010/main" val="20445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ctrTitle"/>
          </p:nvPr>
        </p:nvSpPr>
        <p:spPr bwMode="invGray">
          <a:xfrm>
            <a:off x="476783" y="1642775"/>
            <a:ext cx="3600000" cy="3600000"/>
          </a:xfrm>
          <a:blipFill dpi="0" rotWithShape="1">
            <a:blip r:embed="rId3" cstate="print">
              <a:extLst>
                <a:ext uri="{28A0092B-C50C-407E-A947-70E740481C1C}">
                  <a14:useLocalDpi xmlns:a14="http://schemas.microsoft.com/office/drawing/2010/main" val="0"/>
                </a:ext>
              </a:extLst>
            </a:blip>
            <a:srcRect/>
            <a:stretch>
              <a:fillRect/>
            </a:stretch>
          </a:blipFill>
        </p:spPr>
        <p:txBody>
          <a:bodyPr lIns="234000" tIns="180000" rIns="180000" bIns="90000" anchor="t" anchorCtr="0">
            <a:normAutofit/>
          </a:bodyPr>
          <a:lstStyle>
            <a:lvl1pPr algn="l">
              <a:defRPr sz="3200">
                <a:solidFill>
                  <a:schemeClr val="bg1"/>
                </a:solidFill>
              </a:defRPr>
            </a:lvl1pPr>
          </a:lstStyle>
          <a:p>
            <a:r>
              <a:rPr lang="en-US" smtClean="0"/>
              <a:t>Click to edit Master title style</a:t>
            </a:r>
            <a:endParaRPr lang="en-US" dirty="0"/>
          </a:p>
        </p:txBody>
      </p:sp>
      <p:sp>
        <p:nvSpPr>
          <p:cNvPr id="3" name="Subtitle 2"/>
          <p:cNvSpPr>
            <a:spLocks noGrp="1" noChangeAspect="1"/>
          </p:cNvSpPr>
          <p:nvPr>
            <p:ph type="subTitle" idx="1"/>
          </p:nvPr>
        </p:nvSpPr>
        <p:spPr bwMode="ltGray">
          <a:xfrm>
            <a:off x="3005803" y="4156790"/>
            <a:ext cx="2242800" cy="2242800"/>
          </a:xfrm>
          <a:solidFill>
            <a:srgbClr val="888B8D"/>
          </a:solidFill>
        </p:spPr>
        <p:txBody>
          <a:bodyPr lIns="198000" tIns="162000" rIns="198000" bIns="360000">
            <a:normAutofit/>
          </a:bodyPr>
          <a:lstStyle>
            <a:lvl1pPr marL="0" indent="0" algn="l">
              <a:spcAft>
                <a:spcPts val="0"/>
              </a:spcAft>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userDrawn="1"/>
        </p:nvPicPr>
        <p:blipFill>
          <a:blip r:embed="rId4"/>
          <a:stretch>
            <a:fillRect/>
          </a:stretch>
        </p:blipFill>
        <p:spPr>
          <a:xfrm>
            <a:off x="6544800" y="339564"/>
            <a:ext cx="2246400" cy="795688"/>
          </a:xfrm>
          <a:prstGeom prst="rect">
            <a:avLst/>
          </a:prstGeom>
        </p:spPr>
      </p:pic>
    </p:spTree>
    <p:extLst>
      <p:ext uri="{BB962C8B-B14F-4D97-AF65-F5344CB8AC3E}">
        <p14:creationId xmlns:p14="http://schemas.microsoft.com/office/powerpoint/2010/main" val="18375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3">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ctrTitle"/>
          </p:nvPr>
        </p:nvSpPr>
        <p:spPr bwMode="invGray">
          <a:xfrm flipH="1">
            <a:off x="5190114" y="1642775"/>
            <a:ext cx="3600000" cy="3600000"/>
          </a:xfrm>
          <a:blipFill dpi="0" rotWithShape="1">
            <a:blip r:embed="rId3"/>
            <a:srcRect/>
            <a:stretch>
              <a:fillRect/>
            </a:stretch>
          </a:blipFill>
        </p:spPr>
        <p:txBody>
          <a:bodyPr lIns="540000" tIns="180000" rIns="234000" bIns="90000" anchor="t" anchorCtr="0">
            <a:normAutofit/>
          </a:bodyPr>
          <a:lstStyle>
            <a:lvl1pPr algn="r">
              <a:defRPr sz="3200">
                <a:solidFill>
                  <a:schemeClr val="bg1"/>
                </a:solidFill>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4"/>
          <a:stretch>
            <a:fillRect/>
          </a:stretch>
        </p:blipFill>
        <p:spPr>
          <a:xfrm>
            <a:off x="6545178" y="338929"/>
            <a:ext cx="2244936" cy="795169"/>
          </a:xfrm>
          <a:prstGeom prst="rect">
            <a:avLst/>
          </a:prstGeom>
        </p:spPr>
      </p:pic>
      <p:sp>
        <p:nvSpPr>
          <p:cNvPr id="3" name="Subtitle 2"/>
          <p:cNvSpPr>
            <a:spLocks noGrp="1" noChangeAspect="1"/>
          </p:cNvSpPr>
          <p:nvPr>
            <p:ph type="subTitle" idx="1"/>
          </p:nvPr>
        </p:nvSpPr>
        <p:spPr bwMode="ltGray">
          <a:xfrm>
            <a:off x="4017710" y="4159096"/>
            <a:ext cx="2242800" cy="2242800"/>
          </a:xfrm>
          <a:solidFill>
            <a:srgbClr val="E87722"/>
          </a:solidFill>
        </p:spPr>
        <p:txBody>
          <a:bodyPr lIns="198000" tIns="162000" rIns="198000" bIns="360000">
            <a:normAutofit/>
          </a:bodyPr>
          <a:lstStyle>
            <a:lvl1pPr marL="0" indent="0" algn="l">
              <a:spcAft>
                <a:spcPts val="0"/>
              </a:spcAft>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47261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DEB133-F864-435C-9D71-55111FE98C7D}" type="datetime1">
              <a:rPr lang="en-GB" smtClean="0"/>
              <a:t>14/04/2015</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pic>
        <p:nvPicPr>
          <p:cNvPr id="7" name="Picture 6"/>
          <p:cNvPicPr>
            <a:picLocks noChangeAspect="1"/>
          </p:cNvPicPr>
          <p:nvPr userDrawn="1"/>
        </p:nvPicPr>
        <p:blipFill>
          <a:blip r:embed="rId2"/>
          <a:stretch>
            <a:fillRect/>
          </a:stretch>
        </p:blipFill>
        <p:spPr>
          <a:xfrm>
            <a:off x="7632000" y="6199200"/>
            <a:ext cx="1155600" cy="409320"/>
          </a:xfrm>
          <a:prstGeom prst="rect">
            <a:avLst/>
          </a:prstGeom>
        </p:spPr>
      </p:pic>
      <p:sp>
        <p:nvSpPr>
          <p:cNvPr id="8"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Tree>
    <p:extLst>
      <p:ext uri="{BB962C8B-B14F-4D97-AF65-F5344CB8AC3E}">
        <p14:creationId xmlns:p14="http://schemas.microsoft.com/office/powerpoint/2010/main" val="171035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Statem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94000"/>
            <a:ext cx="8312400" cy="4500000"/>
          </a:xfrm>
        </p:spPr>
        <p:txBody>
          <a:bodyPr/>
          <a:lstStyle>
            <a:lvl1pPr>
              <a:spcBef>
                <a:spcPts val="800"/>
              </a:spcBef>
              <a:spcAft>
                <a:spcPts val="0"/>
              </a:spcAft>
              <a:defRPr sz="2800"/>
            </a:lvl1pPr>
            <a:lvl2pPr marL="307975" indent="-307975">
              <a:spcBef>
                <a:spcPts val="800"/>
              </a:spcBef>
              <a:spcAft>
                <a:spcPts val="0"/>
              </a:spcAft>
              <a:defRPr sz="2800"/>
            </a:lvl2pPr>
            <a:lvl3pPr marL="539750" indent="-231775">
              <a:spcBef>
                <a:spcPts val="800"/>
              </a:spcBef>
              <a:spcAft>
                <a:spcPts val="0"/>
              </a:spcAft>
              <a:defRPr sz="2200"/>
            </a:lvl3pPr>
            <a:lvl4pPr marL="779463" indent="-250825">
              <a:spcBef>
                <a:spcPts val="800"/>
              </a:spcBef>
              <a:spcAft>
                <a:spcPts val="0"/>
              </a:spcAft>
              <a:defRPr sz="2200"/>
            </a:lvl4pPr>
            <a:lvl5pPr marL="962025" indent="-182563">
              <a:spcBef>
                <a:spcPts val="800"/>
              </a:spcBef>
              <a:spcAft>
                <a:spcPts val="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6DEB133-F864-435C-9D71-55111FE98C7D}" type="datetime1">
              <a:rPr lang="en-GB" smtClean="0"/>
              <a:t>14/04/2015</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pic>
        <p:nvPicPr>
          <p:cNvPr id="7" name="Picture 6"/>
          <p:cNvPicPr>
            <a:picLocks noChangeAspect="1"/>
          </p:cNvPicPr>
          <p:nvPr userDrawn="1"/>
        </p:nvPicPr>
        <p:blipFill>
          <a:blip r:embed="rId2"/>
          <a:stretch>
            <a:fillRect/>
          </a:stretch>
        </p:blipFill>
        <p:spPr>
          <a:xfrm>
            <a:off x="7632000" y="6199200"/>
            <a:ext cx="1155600" cy="409320"/>
          </a:xfrm>
          <a:prstGeom prst="rect">
            <a:avLst/>
          </a:prstGeom>
        </p:spPr>
      </p:pic>
      <p:sp>
        <p:nvSpPr>
          <p:cNvPr id="8"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Tree>
    <p:extLst>
      <p:ext uri="{BB962C8B-B14F-4D97-AF65-F5344CB8AC3E}">
        <p14:creationId xmlns:p14="http://schemas.microsoft.com/office/powerpoint/2010/main" val="23232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94000"/>
            <a:ext cx="3960000" cy="45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DEB133-F864-435C-9D71-55111FE98C7D}" type="datetime1">
              <a:rPr lang="en-GB" smtClean="0"/>
              <a:t>14/04/2015</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sp>
        <p:nvSpPr>
          <p:cNvPr id="9" name="Content Placeholder 2"/>
          <p:cNvSpPr>
            <a:spLocks noGrp="1"/>
          </p:cNvSpPr>
          <p:nvPr>
            <p:ph idx="13"/>
          </p:nvPr>
        </p:nvSpPr>
        <p:spPr>
          <a:xfrm>
            <a:off x="4809600" y="1494000"/>
            <a:ext cx="3960000" cy="450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stretch>
            <a:fillRect/>
          </a:stretch>
        </p:blipFill>
        <p:spPr>
          <a:xfrm>
            <a:off x="7632000" y="6199200"/>
            <a:ext cx="1155600" cy="409320"/>
          </a:xfrm>
          <a:prstGeom prst="rect">
            <a:avLst/>
          </a:prstGeom>
        </p:spPr>
      </p:pic>
      <p:sp>
        <p:nvSpPr>
          <p:cNvPr id="11"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Tree>
    <p:extLst>
      <p:ext uri="{BB962C8B-B14F-4D97-AF65-F5344CB8AC3E}">
        <p14:creationId xmlns:p14="http://schemas.microsoft.com/office/powerpoint/2010/main" val="278471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94000"/>
            <a:ext cx="3960000" cy="45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DEB133-F864-435C-9D71-55111FE98C7D}" type="datetime1">
              <a:rPr lang="en-GB" smtClean="0"/>
              <a:t>14/04/2015</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pic>
        <p:nvPicPr>
          <p:cNvPr id="10" name="Picture 9"/>
          <p:cNvPicPr>
            <a:picLocks noChangeAspect="1"/>
          </p:cNvPicPr>
          <p:nvPr userDrawn="1"/>
        </p:nvPicPr>
        <p:blipFill>
          <a:blip r:embed="rId2"/>
          <a:stretch>
            <a:fillRect/>
          </a:stretch>
        </p:blipFill>
        <p:spPr>
          <a:xfrm>
            <a:off x="7632000" y="6199200"/>
            <a:ext cx="1155600" cy="409320"/>
          </a:xfrm>
          <a:prstGeom prst="rect">
            <a:avLst/>
          </a:prstGeom>
        </p:spPr>
      </p:pic>
      <p:sp>
        <p:nvSpPr>
          <p:cNvPr id="11"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
        <p:nvSpPr>
          <p:cNvPr id="8" name="Picture Placeholder 7"/>
          <p:cNvSpPr>
            <a:spLocks noGrp="1"/>
          </p:cNvSpPr>
          <p:nvPr>
            <p:ph type="pic" sz="quarter" idx="14"/>
          </p:nvPr>
        </p:nvSpPr>
        <p:spPr>
          <a:xfrm>
            <a:off x="4809600" y="1558835"/>
            <a:ext cx="3960000" cy="4426456"/>
          </a:xfrm>
        </p:spPr>
        <p:txBody>
          <a:bodyPr/>
          <a:lstStyle/>
          <a:p>
            <a:endParaRPr lang="en-GB" dirty="0"/>
          </a:p>
        </p:txBody>
      </p:sp>
    </p:spTree>
    <p:extLst>
      <p:ext uri="{BB962C8B-B14F-4D97-AF65-F5344CB8AC3E}">
        <p14:creationId xmlns:p14="http://schemas.microsoft.com/office/powerpoint/2010/main" val="203481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wo Content (Red Block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noChangeAspect="1"/>
          </p:cNvSpPr>
          <p:nvPr>
            <p:ph idx="1"/>
          </p:nvPr>
        </p:nvSpPr>
        <p:spPr bwMode="ltGray">
          <a:xfrm>
            <a:off x="457200" y="1494000"/>
            <a:ext cx="3960000" cy="3960000"/>
          </a:xfrm>
          <a:solidFill>
            <a:srgbClr val="E60000"/>
          </a:solidFill>
        </p:spPr>
        <p:txBody>
          <a:bodyPr lIns="180000" tIns="180000" rIns="18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6DEB133-F864-435C-9D71-55111FE98C7D}" type="datetime1">
              <a:rPr lang="en-GB" smtClean="0"/>
              <a:t>14/04/2015</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sp>
        <p:nvSpPr>
          <p:cNvPr id="9" name="Content Placeholder 2"/>
          <p:cNvSpPr>
            <a:spLocks noGrp="1"/>
          </p:cNvSpPr>
          <p:nvPr>
            <p:ph idx="13"/>
          </p:nvPr>
        </p:nvSpPr>
        <p:spPr>
          <a:xfrm>
            <a:off x="4809600" y="1494000"/>
            <a:ext cx="3960000" cy="450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stretch>
            <a:fillRect/>
          </a:stretch>
        </p:blipFill>
        <p:spPr>
          <a:xfrm>
            <a:off x="7632000" y="6199200"/>
            <a:ext cx="1155600" cy="409320"/>
          </a:xfrm>
          <a:prstGeom prst="rect">
            <a:avLst/>
          </a:prstGeom>
        </p:spPr>
      </p:pic>
      <p:sp>
        <p:nvSpPr>
          <p:cNvPr id="11"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Tree>
    <p:extLst>
      <p:ext uri="{BB962C8B-B14F-4D97-AF65-F5344CB8AC3E}">
        <p14:creationId xmlns:p14="http://schemas.microsoft.com/office/powerpoint/2010/main" val="78202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Black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t>14/04/2015</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pic>
        <p:nvPicPr>
          <p:cNvPr id="7" name="Picture 6"/>
          <p:cNvPicPr>
            <a:picLocks noChangeAspect="1"/>
          </p:cNvPicPr>
          <p:nvPr userDrawn="1"/>
        </p:nvPicPr>
        <p:blipFill>
          <a:blip r:embed="rId3"/>
          <a:stretch>
            <a:fillRect/>
          </a:stretch>
        </p:blipFill>
        <p:spPr>
          <a:xfrm>
            <a:off x="7632000" y="6199200"/>
            <a:ext cx="1155600" cy="409320"/>
          </a:xfrm>
          <a:prstGeom prst="rect">
            <a:avLst/>
          </a:prstGeom>
        </p:spPr>
      </p:pic>
      <p:sp>
        <p:nvSpPr>
          <p:cNvPr id="8"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
        <p:nvSpPr>
          <p:cNvPr id="9" name="Title 1"/>
          <p:cNvSpPr>
            <a:spLocks noGrp="1" noChangeAspect="1"/>
          </p:cNvSpPr>
          <p:nvPr>
            <p:ph type="ctrTitle"/>
          </p:nvPr>
        </p:nvSpPr>
        <p:spPr bwMode="ltGray">
          <a:xfrm>
            <a:off x="478208" y="1014160"/>
            <a:ext cx="3600000" cy="3600000"/>
          </a:xfrm>
          <a:solidFill>
            <a:srgbClr val="2CD5C4"/>
          </a:solidFill>
        </p:spPr>
        <p:txBody>
          <a:bodyPr lIns="234000" tIns="180000" rIns="180000" bIns="90000" anchor="t" anchorCtr="0">
            <a:normAutofit/>
          </a:bodyPr>
          <a:lstStyle>
            <a:lvl1pPr algn="l">
              <a:defRPr sz="2800">
                <a:solidFill>
                  <a:schemeClr val="bg1"/>
                </a:solidFill>
              </a:defRPr>
            </a:lvl1pPr>
          </a:lstStyle>
          <a:p>
            <a:r>
              <a:rPr lang="en-US" dirty="0" smtClean="0"/>
              <a:t>Click to edit Master title style</a:t>
            </a:r>
            <a:endParaRPr lang="en-US" dirty="0"/>
          </a:p>
        </p:txBody>
      </p:sp>
      <p:sp>
        <p:nvSpPr>
          <p:cNvPr id="10" name="Subtitle 2"/>
          <p:cNvSpPr>
            <a:spLocks noGrp="1" noChangeAspect="1"/>
          </p:cNvSpPr>
          <p:nvPr>
            <p:ph type="subTitle" idx="1"/>
          </p:nvPr>
        </p:nvSpPr>
        <p:spPr bwMode="ltGray">
          <a:xfrm>
            <a:off x="2982460" y="3493119"/>
            <a:ext cx="2521554" cy="2521554"/>
          </a:xfrm>
          <a:solidFill>
            <a:srgbClr val="E87722"/>
          </a:solidFill>
        </p:spPr>
        <p:txBody>
          <a:bodyPr lIns="198000" tIns="162000" rIns="198000" bIns="360000">
            <a:normAutofit/>
          </a:bodyPr>
          <a:lstStyle>
            <a:lvl1pPr marL="0" indent="0" algn="l">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405828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White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13BFD295-1C6E-4174-9143-198319682686}" type="datetime1">
              <a:rPr lang="en-GB" smtClean="0"/>
              <a:pPr/>
              <a:t>14/04/2015</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A4120B7-04C2-4AF0-9F3E-C6B24F93811D}" type="slidenum">
              <a:rPr lang="en-GB" smtClean="0"/>
              <a:pPr/>
              <a:t>‹#›</a:t>
            </a:fld>
            <a:endParaRPr lang="en-GB" dirty="0"/>
          </a:p>
        </p:txBody>
      </p:sp>
      <p:sp>
        <p:nvSpPr>
          <p:cNvPr id="8"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solidFill>
                  <a:schemeClr val="bg1"/>
                </a:solidFill>
              </a:rPr>
              <a:t>©ACCA</a:t>
            </a:r>
          </a:p>
        </p:txBody>
      </p:sp>
      <p:sp>
        <p:nvSpPr>
          <p:cNvPr id="9" name="Title 1"/>
          <p:cNvSpPr>
            <a:spLocks noGrp="1" noChangeAspect="1"/>
          </p:cNvSpPr>
          <p:nvPr>
            <p:ph type="ctrTitle"/>
          </p:nvPr>
        </p:nvSpPr>
        <p:spPr bwMode="ltGray">
          <a:xfrm>
            <a:off x="4414227" y="891612"/>
            <a:ext cx="3600000" cy="3600000"/>
          </a:xfrm>
          <a:solidFill>
            <a:srgbClr val="E87722"/>
          </a:solidFill>
        </p:spPr>
        <p:txBody>
          <a:bodyPr lIns="234000" tIns="180000" rIns="180000" bIns="90000" anchor="t" anchorCtr="0">
            <a:normAutofit/>
          </a:bodyPr>
          <a:lstStyle>
            <a:lvl1pPr algn="l">
              <a:defRPr sz="2800" baseline="0">
                <a:solidFill>
                  <a:schemeClr val="tx1"/>
                </a:solidFill>
              </a:defRPr>
            </a:lvl1pPr>
          </a:lstStyle>
          <a:p>
            <a:r>
              <a:rPr lang="en-US" dirty="0" smtClean="0"/>
              <a:t>Click to edit Master title style</a:t>
            </a:r>
            <a:endParaRPr lang="en-US" dirty="0"/>
          </a:p>
        </p:txBody>
      </p:sp>
      <p:sp>
        <p:nvSpPr>
          <p:cNvPr id="10" name="Subtitle 2"/>
          <p:cNvSpPr>
            <a:spLocks noGrp="1" noChangeAspect="1"/>
          </p:cNvSpPr>
          <p:nvPr>
            <p:ph type="subTitle" idx="1"/>
          </p:nvPr>
        </p:nvSpPr>
        <p:spPr bwMode="ltGray">
          <a:xfrm>
            <a:off x="2991302" y="3366562"/>
            <a:ext cx="2521554" cy="2521554"/>
          </a:xfrm>
          <a:solidFill>
            <a:srgbClr val="2CD5C4"/>
          </a:solidFill>
        </p:spPr>
        <p:txBody>
          <a:bodyPr lIns="198000" tIns="162000" rIns="198000" bIns="360000">
            <a:normAutofit/>
          </a:bodyPr>
          <a:lstStyle>
            <a:lvl1pPr marL="0" indent="0" algn="l">
              <a:spcAft>
                <a:spcPts val="0"/>
              </a:spcAft>
              <a:buNone/>
              <a:defRPr sz="2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3"/>
          <a:stretch>
            <a:fillRect/>
          </a:stretch>
        </p:blipFill>
        <p:spPr>
          <a:xfrm>
            <a:off x="7632000" y="6199200"/>
            <a:ext cx="1155600" cy="409320"/>
          </a:xfrm>
          <a:prstGeom prst="rect">
            <a:avLst/>
          </a:prstGeom>
        </p:spPr>
      </p:pic>
    </p:spTree>
    <p:extLst>
      <p:ext uri="{BB962C8B-B14F-4D97-AF65-F5344CB8AC3E}">
        <p14:creationId xmlns:p14="http://schemas.microsoft.com/office/powerpoint/2010/main" val="176262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58531C-CDA1-483C-B956-F5C58A332B20}" type="datetime1">
              <a:rPr lang="en-GB" smtClean="0"/>
              <a:t>14/04/2015</a:t>
            </a:fld>
            <a:endParaRPr lang="en-GB"/>
          </a:p>
        </p:txBody>
      </p:sp>
      <p:sp>
        <p:nvSpPr>
          <p:cNvPr id="4" name="Footer Placeholder 3"/>
          <p:cNvSpPr>
            <a:spLocks noGrp="1"/>
          </p:cNvSpPr>
          <p:nvPr>
            <p:ph type="ftr" sz="quarter" idx="11"/>
          </p:nvPr>
        </p:nvSpPr>
        <p:spPr/>
        <p:txBody>
          <a:bodyPr/>
          <a:lstStyle/>
          <a:p>
            <a:r>
              <a:rPr lang="en-GB" smtClean="0"/>
              <a:t>Title of presentation - enter in the Header &amp; Footer field</a:t>
            </a:r>
            <a:endParaRPr lang="en-GB"/>
          </a:p>
        </p:txBody>
      </p:sp>
      <p:sp>
        <p:nvSpPr>
          <p:cNvPr id="5" name="Slide Number Placeholder 4"/>
          <p:cNvSpPr>
            <a:spLocks noGrp="1"/>
          </p:cNvSpPr>
          <p:nvPr>
            <p:ph type="sldNum" sz="quarter" idx="12"/>
          </p:nvPr>
        </p:nvSpPr>
        <p:spPr/>
        <p:txBody>
          <a:bodyPr/>
          <a:lstStyle/>
          <a:p>
            <a:fld id="{2A4120B7-04C2-4AF0-9F3E-C6B24F93811D}" type="slidenum">
              <a:rPr lang="en-GB" smtClean="0"/>
              <a:t>‹#›</a:t>
            </a:fld>
            <a:endParaRPr lang="en-GB"/>
          </a:p>
        </p:txBody>
      </p:sp>
      <p:pic>
        <p:nvPicPr>
          <p:cNvPr id="6" name="Picture 5"/>
          <p:cNvPicPr>
            <a:picLocks noChangeAspect="1"/>
          </p:cNvPicPr>
          <p:nvPr userDrawn="1"/>
        </p:nvPicPr>
        <p:blipFill>
          <a:blip r:embed="rId2"/>
          <a:stretch>
            <a:fillRect/>
          </a:stretch>
        </p:blipFill>
        <p:spPr>
          <a:xfrm>
            <a:off x="7632000" y="6199200"/>
            <a:ext cx="1155600" cy="409320"/>
          </a:xfrm>
          <a:prstGeom prst="rect">
            <a:avLst/>
          </a:prstGeom>
        </p:spPr>
      </p:pic>
      <p:sp>
        <p:nvSpPr>
          <p:cNvPr id="7"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
        <p:nvSpPr>
          <p:cNvPr id="10" name="Media Placeholder 9"/>
          <p:cNvSpPr>
            <a:spLocks noGrp="1"/>
          </p:cNvSpPr>
          <p:nvPr>
            <p:ph type="media" sz="quarter" idx="13"/>
          </p:nvPr>
        </p:nvSpPr>
        <p:spPr>
          <a:xfrm>
            <a:off x="457199" y="1386000"/>
            <a:ext cx="7699375" cy="4610100"/>
          </a:xfrm>
        </p:spPr>
        <p:txBody>
          <a:bodyPr/>
          <a:lstStyle/>
          <a:p>
            <a:endParaRPr lang="en-GB"/>
          </a:p>
        </p:txBody>
      </p:sp>
    </p:spTree>
    <p:extLst>
      <p:ext uri="{BB962C8B-B14F-4D97-AF65-F5344CB8AC3E}">
        <p14:creationId xmlns:p14="http://schemas.microsoft.com/office/powerpoint/2010/main" val="338979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58531C-CDA1-483C-B956-F5C58A332B20}" type="datetime1">
              <a:rPr lang="en-GB" smtClean="0"/>
              <a:t>14/04/2015</a:t>
            </a:fld>
            <a:endParaRPr lang="en-GB"/>
          </a:p>
        </p:txBody>
      </p:sp>
      <p:sp>
        <p:nvSpPr>
          <p:cNvPr id="4" name="Footer Placeholder 3"/>
          <p:cNvSpPr>
            <a:spLocks noGrp="1"/>
          </p:cNvSpPr>
          <p:nvPr>
            <p:ph type="ftr" sz="quarter" idx="11"/>
          </p:nvPr>
        </p:nvSpPr>
        <p:spPr/>
        <p:txBody>
          <a:bodyPr/>
          <a:lstStyle/>
          <a:p>
            <a:r>
              <a:rPr lang="en-GB" smtClean="0"/>
              <a:t>Title of presentation - enter in the Header &amp; Footer field</a:t>
            </a:r>
            <a:endParaRPr lang="en-GB"/>
          </a:p>
        </p:txBody>
      </p:sp>
      <p:sp>
        <p:nvSpPr>
          <p:cNvPr id="5" name="Slide Number Placeholder 4"/>
          <p:cNvSpPr>
            <a:spLocks noGrp="1"/>
          </p:cNvSpPr>
          <p:nvPr>
            <p:ph type="sldNum" sz="quarter" idx="12"/>
          </p:nvPr>
        </p:nvSpPr>
        <p:spPr/>
        <p:txBody>
          <a:bodyPr/>
          <a:lstStyle/>
          <a:p>
            <a:fld id="{2A4120B7-04C2-4AF0-9F3E-C6B24F93811D}" type="slidenum">
              <a:rPr lang="en-GB" smtClean="0"/>
              <a:t>‹#›</a:t>
            </a:fld>
            <a:endParaRPr lang="en-GB"/>
          </a:p>
        </p:txBody>
      </p:sp>
      <p:pic>
        <p:nvPicPr>
          <p:cNvPr id="6" name="Picture 5"/>
          <p:cNvPicPr>
            <a:picLocks noChangeAspect="1"/>
          </p:cNvPicPr>
          <p:nvPr userDrawn="1"/>
        </p:nvPicPr>
        <p:blipFill>
          <a:blip r:embed="rId2"/>
          <a:stretch>
            <a:fillRect/>
          </a:stretch>
        </p:blipFill>
        <p:spPr>
          <a:xfrm>
            <a:off x="7632000" y="6199200"/>
            <a:ext cx="1155600" cy="409320"/>
          </a:xfrm>
          <a:prstGeom prst="rect">
            <a:avLst/>
          </a:prstGeom>
        </p:spPr>
      </p:pic>
      <p:sp>
        <p:nvSpPr>
          <p:cNvPr id="7"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Tree>
    <p:extLst>
      <p:ext uri="{BB962C8B-B14F-4D97-AF65-F5344CB8AC3E}">
        <p14:creationId xmlns:p14="http://schemas.microsoft.com/office/powerpoint/2010/main" val="116771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noChangeAspect="1"/>
          </p:cNvSpPr>
          <p:nvPr>
            <p:ph type="ctrTitle"/>
          </p:nvPr>
        </p:nvSpPr>
        <p:spPr bwMode="invGray">
          <a:xfrm flipH="1">
            <a:off x="5190114" y="1642775"/>
            <a:ext cx="3600000" cy="3600000"/>
          </a:xfrm>
          <a:blipFill dpi="0" rotWithShape="1">
            <a:blip r:embed="rId3"/>
            <a:srcRect/>
            <a:stretch>
              <a:fillRect/>
            </a:stretch>
          </a:blipFill>
        </p:spPr>
        <p:txBody>
          <a:bodyPr lIns="540000" tIns="180000" rIns="234000" bIns="90000" anchor="t" anchorCtr="0">
            <a:normAutofit/>
          </a:bodyPr>
          <a:lstStyle>
            <a:lvl1pPr algn="r">
              <a:defRPr sz="3200">
                <a:solidFill>
                  <a:schemeClr val="bg1"/>
                </a:solidFill>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4"/>
          <a:stretch>
            <a:fillRect/>
          </a:stretch>
        </p:blipFill>
        <p:spPr>
          <a:xfrm>
            <a:off x="6545178" y="338929"/>
            <a:ext cx="2244936" cy="795169"/>
          </a:xfrm>
          <a:prstGeom prst="rect">
            <a:avLst/>
          </a:prstGeom>
        </p:spPr>
      </p:pic>
      <p:sp>
        <p:nvSpPr>
          <p:cNvPr id="3" name="Subtitle 2"/>
          <p:cNvSpPr>
            <a:spLocks noGrp="1" noChangeAspect="1"/>
          </p:cNvSpPr>
          <p:nvPr>
            <p:ph type="subTitle" idx="1"/>
          </p:nvPr>
        </p:nvSpPr>
        <p:spPr bwMode="ltGray">
          <a:xfrm>
            <a:off x="4017711" y="4158378"/>
            <a:ext cx="2242800" cy="2242800"/>
          </a:xfrm>
          <a:solidFill>
            <a:srgbClr val="888B8D"/>
          </a:solidFill>
        </p:spPr>
        <p:txBody>
          <a:bodyPr lIns="198000" tIns="162000" rIns="198000" bIns="360000">
            <a:normAutofit/>
          </a:bodyPr>
          <a:lstStyle>
            <a:lvl1pPr marL="0" indent="0" algn="l">
              <a:spcAft>
                <a:spcPts val="0"/>
              </a:spcAft>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54271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ighlight Text Grey">
    <p:bg>
      <p:bgPr>
        <a:solidFill>
          <a:srgbClr val="888B8D">
            <a:alpha val="30000"/>
          </a:srgb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t>14/04/2015</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pic>
        <p:nvPicPr>
          <p:cNvPr id="7" name="Picture 6"/>
          <p:cNvPicPr>
            <a:picLocks noChangeAspect="1"/>
          </p:cNvPicPr>
          <p:nvPr userDrawn="1"/>
        </p:nvPicPr>
        <p:blipFill>
          <a:blip r:embed="rId2"/>
          <a:stretch>
            <a:fillRect/>
          </a:stretch>
        </p:blipFill>
        <p:spPr>
          <a:xfrm>
            <a:off x="7632000" y="6199200"/>
            <a:ext cx="1155600" cy="409320"/>
          </a:xfrm>
          <a:prstGeom prst="rect">
            <a:avLst/>
          </a:prstGeom>
        </p:spPr>
      </p:pic>
      <p:sp>
        <p:nvSpPr>
          <p:cNvPr id="8"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
        <p:nvSpPr>
          <p:cNvPr id="9" name="Title 1"/>
          <p:cNvSpPr>
            <a:spLocks noGrp="1" noChangeAspect="1"/>
          </p:cNvSpPr>
          <p:nvPr>
            <p:ph type="ctrTitle"/>
          </p:nvPr>
        </p:nvSpPr>
        <p:spPr bwMode="auto">
          <a:xfrm>
            <a:off x="493550" y="1462971"/>
            <a:ext cx="4500000" cy="4500000"/>
          </a:xfrm>
          <a:noFill/>
          <a:ln w="57150">
            <a:solidFill>
              <a:srgbClr val="E87722"/>
            </a:solidFill>
          </a:ln>
        </p:spPr>
        <p:txBody>
          <a:bodyPr lIns="234000" tIns="180000" rIns="180000" bIns="90000" anchor="b" anchorCtr="0">
            <a:normAutofit/>
          </a:bodyPr>
          <a:lstStyle>
            <a:lvl1pPr algn="l">
              <a:defRPr sz="1800">
                <a:solidFill>
                  <a:srgbClr val="E87722"/>
                </a:solidFill>
              </a:defRPr>
            </a:lvl1pPr>
          </a:lstStyle>
          <a:p>
            <a:r>
              <a:rPr lang="en-US" dirty="0" smtClean="0"/>
              <a:t>Click to edit Master title style</a:t>
            </a:r>
            <a:endParaRPr lang="en-US" dirty="0"/>
          </a:p>
        </p:txBody>
      </p:sp>
      <p:sp>
        <p:nvSpPr>
          <p:cNvPr id="10" name="Subtitle 2"/>
          <p:cNvSpPr>
            <a:spLocks noGrp="1" noChangeAspect="1"/>
          </p:cNvSpPr>
          <p:nvPr>
            <p:ph type="subTitle" idx="1"/>
          </p:nvPr>
        </p:nvSpPr>
        <p:spPr bwMode="hidden">
          <a:xfrm>
            <a:off x="3553651" y="333375"/>
            <a:ext cx="2521554" cy="2521554"/>
          </a:xfrm>
          <a:solidFill>
            <a:srgbClr val="888B8D"/>
          </a:solidFill>
        </p:spPr>
        <p:txBody>
          <a:bodyPr lIns="198000" tIns="162000" rIns="198000" bIns="360000">
            <a:normAutofit/>
          </a:bodyPr>
          <a:lstStyle>
            <a:lvl1pPr marL="0" indent="0" algn="l">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76906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ighlight Image Orange">
    <p:bg>
      <p:bgPr>
        <a:solidFill>
          <a:srgbClr val="E8772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t>14/04/2015</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pic>
        <p:nvPicPr>
          <p:cNvPr id="7" name="Picture 6"/>
          <p:cNvPicPr>
            <a:picLocks noChangeAspect="1"/>
          </p:cNvPicPr>
          <p:nvPr userDrawn="1"/>
        </p:nvPicPr>
        <p:blipFill>
          <a:blip r:embed="rId2"/>
          <a:stretch>
            <a:fillRect/>
          </a:stretch>
        </p:blipFill>
        <p:spPr>
          <a:xfrm>
            <a:off x="7632000" y="6199200"/>
            <a:ext cx="1155600" cy="409320"/>
          </a:xfrm>
          <a:prstGeom prst="rect">
            <a:avLst/>
          </a:prstGeom>
        </p:spPr>
      </p:pic>
      <p:sp>
        <p:nvSpPr>
          <p:cNvPr id="8"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
        <p:nvSpPr>
          <p:cNvPr id="9" name="Title 1"/>
          <p:cNvSpPr>
            <a:spLocks noGrp="1" noChangeAspect="1"/>
          </p:cNvSpPr>
          <p:nvPr>
            <p:ph type="ctrTitle"/>
          </p:nvPr>
        </p:nvSpPr>
        <p:spPr bwMode="ltGray">
          <a:xfrm>
            <a:off x="4202223" y="333375"/>
            <a:ext cx="3600000" cy="3600000"/>
          </a:xfrm>
          <a:solidFill>
            <a:schemeClr val="accent6"/>
          </a:solidFill>
          <a:ln w="57150">
            <a:noFill/>
          </a:ln>
        </p:spPr>
        <p:txBody>
          <a:bodyPr lIns="234000" tIns="180000" rIns="180000" bIns="90000" anchor="t" anchorCtr="0">
            <a:normAutofit/>
          </a:bodyPr>
          <a:lstStyle>
            <a:lvl1pPr algn="l">
              <a:defRPr sz="1800">
                <a:solidFill>
                  <a:schemeClr val="bg1"/>
                </a:solidFill>
              </a:defRPr>
            </a:lvl1pPr>
          </a:lstStyle>
          <a:p>
            <a:r>
              <a:rPr lang="en-US" dirty="0" smtClean="0"/>
              <a:t>Click to edit Master title style</a:t>
            </a:r>
            <a:endParaRPr lang="en-US" dirty="0"/>
          </a:p>
        </p:txBody>
      </p:sp>
      <p:sp>
        <p:nvSpPr>
          <p:cNvPr id="11" name="Picture Placeholder 10"/>
          <p:cNvSpPr>
            <a:spLocks noGrp="1" noChangeAspect="1"/>
          </p:cNvSpPr>
          <p:nvPr>
            <p:ph type="pic" sz="quarter" idx="13"/>
          </p:nvPr>
        </p:nvSpPr>
        <p:spPr>
          <a:xfrm>
            <a:off x="2378172" y="2765704"/>
            <a:ext cx="3060000" cy="3060000"/>
          </a:xfrm>
          <a:ln>
            <a:solidFill>
              <a:srgbClr val="888B8D"/>
            </a:solidFill>
          </a:ln>
        </p:spPr>
        <p:txBody>
          <a:bodyPr/>
          <a:lstStyle/>
          <a:p>
            <a:endParaRPr lang="en-GB"/>
          </a:p>
        </p:txBody>
      </p:sp>
    </p:spTree>
    <p:extLst>
      <p:ext uri="{BB962C8B-B14F-4D97-AF65-F5344CB8AC3E}">
        <p14:creationId xmlns:p14="http://schemas.microsoft.com/office/powerpoint/2010/main" val="275198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ighlight Text Green">
    <p:bg>
      <p:bgPr>
        <a:solidFill>
          <a:srgbClr val="2CD5C4">
            <a:alpha val="53000"/>
          </a:srgb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t>14/04/2015</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pic>
        <p:nvPicPr>
          <p:cNvPr id="7" name="Picture 6"/>
          <p:cNvPicPr>
            <a:picLocks noChangeAspect="1"/>
          </p:cNvPicPr>
          <p:nvPr userDrawn="1"/>
        </p:nvPicPr>
        <p:blipFill>
          <a:blip r:embed="rId2"/>
          <a:stretch>
            <a:fillRect/>
          </a:stretch>
        </p:blipFill>
        <p:spPr>
          <a:xfrm>
            <a:off x="7632000" y="6199200"/>
            <a:ext cx="1155600" cy="409320"/>
          </a:xfrm>
          <a:prstGeom prst="rect">
            <a:avLst/>
          </a:prstGeom>
        </p:spPr>
      </p:pic>
      <p:sp>
        <p:nvSpPr>
          <p:cNvPr id="8"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
        <p:nvSpPr>
          <p:cNvPr id="9" name="Title 1"/>
          <p:cNvSpPr>
            <a:spLocks noGrp="1" noChangeAspect="1"/>
          </p:cNvSpPr>
          <p:nvPr>
            <p:ph type="ctrTitle"/>
          </p:nvPr>
        </p:nvSpPr>
        <p:spPr>
          <a:xfrm>
            <a:off x="2667600" y="333375"/>
            <a:ext cx="4500000" cy="4500000"/>
          </a:xfrm>
          <a:solidFill>
            <a:srgbClr val="E87722"/>
          </a:solidFill>
          <a:ln w="57150">
            <a:noFill/>
          </a:ln>
        </p:spPr>
        <p:txBody>
          <a:bodyPr lIns="234000" tIns="180000" rIns="234000" bIns="90000" anchor="t" anchorCtr="0">
            <a:normAutofit/>
          </a:bodyPr>
          <a:lstStyle>
            <a:lvl1pPr algn="l">
              <a:defRPr sz="3800">
                <a:solidFill>
                  <a:schemeClr val="bg1"/>
                </a:solidFill>
              </a:defRPr>
            </a:lvl1pPr>
          </a:lstStyle>
          <a:p>
            <a:r>
              <a:rPr lang="en-US" dirty="0" smtClean="0"/>
              <a:t>Click to edit Master title style</a:t>
            </a:r>
            <a:endParaRPr lang="en-US" dirty="0"/>
          </a:p>
        </p:txBody>
      </p:sp>
      <p:sp>
        <p:nvSpPr>
          <p:cNvPr id="10" name="Subtitle 2"/>
          <p:cNvSpPr>
            <a:spLocks noGrp="1" noChangeAspect="1"/>
          </p:cNvSpPr>
          <p:nvPr>
            <p:ph type="subTitle" idx="1"/>
          </p:nvPr>
        </p:nvSpPr>
        <p:spPr>
          <a:xfrm>
            <a:off x="5783307" y="3458300"/>
            <a:ext cx="2521554" cy="2521554"/>
          </a:xfrm>
          <a:solidFill>
            <a:schemeClr val="bg1"/>
          </a:solidFill>
        </p:spPr>
        <p:txBody>
          <a:bodyPr lIns="198000" tIns="162000" rIns="198000" bIns="360000">
            <a:normAutofit/>
          </a:bodyPr>
          <a:lstStyle>
            <a:lvl1pPr marL="0" indent="0" algn="l">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28975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guide id="3" orient="horz" pos="210" userDrawn="1">
          <p15:clr>
            <a:srgbClr val="FBAE40"/>
          </p15:clr>
        </p15:guide>
        <p15:guide id="4" orient="horz" pos="377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ighlight Image Green">
    <p:bg>
      <p:bgPr>
        <a:solidFill>
          <a:schemeClr val="accent6">
            <a:alpha val="53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t>14/04/2015</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pic>
        <p:nvPicPr>
          <p:cNvPr id="7" name="Picture 6"/>
          <p:cNvPicPr>
            <a:picLocks noChangeAspect="1"/>
          </p:cNvPicPr>
          <p:nvPr userDrawn="1"/>
        </p:nvPicPr>
        <p:blipFill>
          <a:blip r:embed="rId2"/>
          <a:stretch>
            <a:fillRect/>
          </a:stretch>
        </p:blipFill>
        <p:spPr>
          <a:xfrm>
            <a:off x="7632000" y="6199200"/>
            <a:ext cx="1155600" cy="409320"/>
          </a:xfrm>
          <a:prstGeom prst="rect">
            <a:avLst/>
          </a:prstGeom>
        </p:spPr>
      </p:pic>
      <p:sp>
        <p:nvSpPr>
          <p:cNvPr id="8"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
        <p:nvSpPr>
          <p:cNvPr id="3" name="Picture Placeholder 2"/>
          <p:cNvSpPr>
            <a:spLocks noGrp="1" noChangeAspect="1"/>
          </p:cNvSpPr>
          <p:nvPr>
            <p:ph type="pic" sz="quarter" idx="13"/>
          </p:nvPr>
        </p:nvSpPr>
        <p:spPr>
          <a:xfrm>
            <a:off x="474618" y="333375"/>
            <a:ext cx="4500000" cy="4500000"/>
          </a:xfrm>
        </p:spPr>
        <p:txBody>
          <a:bodyPr/>
          <a:lstStyle/>
          <a:p>
            <a:endParaRPr lang="en-GB"/>
          </a:p>
        </p:txBody>
      </p:sp>
      <p:sp>
        <p:nvSpPr>
          <p:cNvPr id="10" name="Subtitle 2"/>
          <p:cNvSpPr>
            <a:spLocks noGrp="1" noChangeAspect="1"/>
          </p:cNvSpPr>
          <p:nvPr>
            <p:ph type="subTitle" idx="1"/>
          </p:nvPr>
        </p:nvSpPr>
        <p:spPr>
          <a:xfrm>
            <a:off x="3584535" y="3472055"/>
            <a:ext cx="2521554" cy="2521554"/>
          </a:xfrm>
          <a:solidFill>
            <a:srgbClr val="E87722"/>
          </a:solidFill>
        </p:spPr>
        <p:txBody>
          <a:bodyPr lIns="198000" tIns="162000" rIns="198000" bIns="360000">
            <a:normAutofit/>
          </a:bodyPr>
          <a:lstStyle>
            <a:lvl1pPr marL="0" indent="0" algn="l">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69383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5D585-53FF-4B4D-95A0-B205DDCFD9D9}" type="datetime1">
              <a:rPr lang="en-GB" smtClean="0"/>
              <a:t>14/04/2015</a:t>
            </a:fld>
            <a:endParaRPr lang="en-GB"/>
          </a:p>
        </p:txBody>
      </p:sp>
      <p:sp>
        <p:nvSpPr>
          <p:cNvPr id="3" name="Footer Placeholder 2"/>
          <p:cNvSpPr>
            <a:spLocks noGrp="1"/>
          </p:cNvSpPr>
          <p:nvPr>
            <p:ph type="ftr" sz="quarter" idx="11"/>
          </p:nvPr>
        </p:nvSpPr>
        <p:spPr/>
        <p:txBody>
          <a:bodyPr/>
          <a:lstStyle/>
          <a:p>
            <a:r>
              <a:rPr lang="en-GB" smtClean="0"/>
              <a:t>Title of presentation - enter in the Header &amp; Footer field</a:t>
            </a:r>
            <a:endParaRPr lang="en-GB"/>
          </a:p>
        </p:txBody>
      </p:sp>
      <p:sp>
        <p:nvSpPr>
          <p:cNvPr id="4" name="Slide Number Placeholder 3"/>
          <p:cNvSpPr>
            <a:spLocks noGrp="1"/>
          </p:cNvSpPr>
          <p:nvPr>
            <p:ph type="sldNum" sz="quarter" idx="12"/>
          </p:nvPr>
        </p:nvSpPr>
        <p:spPr/>
        <p:txBody>
          <a:bodyPr/>
          <a:lstStyle/>
          <a:p>
            <a:fld id="{2A4120B7-04C2-4AF0-9F3E-C6B24F93811D}" type="slidenum">
              <a:rPr lang="en-GB" smtClean="0"/>
              <a:t>‹#›</a:t>
            </a:fld>
            <a:endParaRPr lang="en-GB"/>
          </a:p>
        </p:txBody>
      </p:sp>
      <p:pic>
        <p:nvPicPr>
          <p:cNvPr id="5" name="Picture 4"/>
          <p:cNvPicPr>
            <a:picLocks noChangeAspect="1"/>
          </p:cNvPicPr>
          <p:nvPr userDrawn="1"/>
        </p:nvPicPr>
        <p:blipFill>
          <a:blip r:embed="rId2"/>
          <a:stretch>
            <a:fillRect/>
          </a:stretch>
        </p:blipFill>
        <p:spPr>
          <a:xfrm>
            <a:off x="7632000" y="6199200"/>
            <a:ext cx="1155600" cy="409320"/>
          </a:xfrm>
          <a:prstGeom prst="rect">
            <a:avLst/>
          </a:prstGeom>
        </p:spPr>
      </p:pic>
      <p:sp>
        <p:nvSpPr>
          <p:cNvPr id="6"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Tree>
    <p:extLst>
      <p:ext uri="{BB962C8B-B14F-4D97-AF65-F5344CB8AC3E}">
        <p14:creationId xmlns:p14="http://schemas.microsoft.com/office/powerpoint/2010/main" val="127049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Tree>
    <p:extLst>
      <p:ext uri="{BB962C8B-B14F-4D97-AF65-F5344CB8AC3E}">
        <p14:creationId xmlns:p14="http://schemas.microsoft.com/office/powerpoint/2010/main" val="347183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Tree>
    <p:extLst>
      <p:ext uri="{BB962C8B-B14F-4D97-AF65-F5344CB8AC3E}">
        <p14:creationId xmlns:p14="http://schemas.microsoft.com/office/powerpoint/2010/main" val="310224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867472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Tree>
    <p:extLst>
      <p:ext uri="{BB962C8B-B14F-4D97-AF65-F5344CB8AC3E}">
        <p14:creationId xmlns:p14="http://schemas.microsoft.com/office/powerpoint/2010/main" val="16458047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Tree>
    <p:extLst>
      <p:ext uri="{BB962C8B-B14F-4D97-AF65-F5344CB8AC3E}">
        <p14:creationId xmlns:p14="http://schemas.microsoft.com/office/powerpoint/2010/main" val="1838840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DEB133-F864-435C-9D71-55111FE98C7D}" type="datetime1">
              <a:rPr lang="en-GB" smtClean="0"/>
              <a:t>14/04/2015</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pic>
        <p:nvPicPr>
          <p:cNvPr id="7" name="Picture 6"/>
          <p:cNvPicPr>
            <a:picLocks noChangeAspect="1"/>
          </p:cNvPicPr>
          <p:nvPr userDrawn="1"/>
        </p:nvPicPr>
        <p:blipFill>
          <a:blip r:embed="rId2"/>
          <a:stretch>
            <a:fillRect/>
          </a:stretch>
        </p:blipFill>
        <p:spPr>
          <a:xfrm>
            <a:off x="7632000" y="6199200"/>
            <a:ext cx="1155600" cy="409320"/>
          </a:xfrm>
          <a:prstGeom prst="rect">
            <a:avLst/>
          </a:prstGeom>
        </p:spPr>
      </p:pic>
      <p:sp>
        <p:nvSpPr>
          <p:cNvPr id="8"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Tree>
    <p:extLst>
      <p:ext uri="{BB962C8B-B14F-4D97-AF65-F5344CB8AC3E}">
        <p14:creationId xmlns:p14="http://schemas.microsoft.com/office/powerpoint/2010/main" val="256306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Tree>
    <p:extLst>
      <p:ext uri="{BB962C8B-B14F-4D97-AF65-F5344CB8AC3E}">
        <p14:creationId xmlns:p14="http://schemas.microsoft.com/office/powerpoint/2010/main" val="29788712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3141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43357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MY"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12550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Tree>
    <p:extLst>
      <p:ext uri="{BB962C8B-B14F-4D97-AF65-F5344CB8AC3E}">
        <p14:creationId xmlns:p14="http://schemas.microsoft.com/office/powerpoint/2010/main" val="21626398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Tree>
    <p:extLst>
      <p:ext uri="{BB962C8B-B14F-4D97-AF65-F5344CB8AC3E}">
        <p14:creationId xmlns:p14="http://schemas.microsoft.com/office/powerpoint/2010/main" val="2609048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Statem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94000"/>
            <a:ext cx="8312400" cy="4500000"/>
          </a:xfrm>
        </p:spPr>
        <p:txBody>
          <a:bodyPr/>
          <a:lstStyle>
            <a:lvl1pPr>
              <a:spcBef>
                <a:spcPts val="800"/>
              </a:spcBef>
              <a:spcAft>
                <a:spcPts val="0"/>
              </a:spcAft>
              <a:defRPr sz="2800"/>
            </a:lvl1pPr>
            <a:lvl2pPr marL="307975" indent="-307975">
              <a:spcBef>
                <a:spcPts val="800"/>
              </a:spcBef>
              <a:spcAft>
                <a:spcPts val="0"/>
              </a:spcAft>
              <a:defRPr sz="2800"/>
            </a:lvl2pPr>
            <a:lvl3pPr marL="539750" indent="-231775">
              <a:spcBef>
                <a:spcPts val="800"/>
              </a:spcBef>
              <a:spcAft>
                <a:spcPts val="0"/>
              </a:spcAft>
              <a:defRPr sz="2200"/>
            </a:lvl3pPr>
            <a:lvl4pPr marL="779463" indent="-250825">
              <a:spcBef>
                <a:spcPts val="800"/>
              </a:spcBef>
              <a:spcAft>
                <a:spcPts val="0"/>
              </a:spcAft>
              <a:defRPr sz="2200"/>
            </a:lvl4pPr>
            <a:lvl5pPr marL="962025" indent="-182563">
              <a:spcBef>
                <a:spcPts val="800"/>
              </a:spcBef>
              <a:spcAft>
                <a:spcPts val="0"/>
              </a:spcAf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DEB133-F864-435C-9D71-55111FE98C7D}" type="datetime1">
              <a:rPr lang="en-GB" smtClean="0"/>
              <a:t>14/04/2015</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pic>
        <p:nvPicPr>
          <p:cNvPr id="7" name="Picture 6"/>
          <p:cNvPicPr>
            <a:picLocks noChangeAspect="1"/>
          </p:cNvPicPr>
          <p:nvPr userDrawn="1"/>
        </p:nvPicPr>
        <p:blipFill>
          <a:blip r:embed="rId2"/>
          <a:stretch>
            <a:fillRect/>
          </a:stretch>
        </p:blipFill>
        <p:spPr>
          <a:xfrm>
            <a:off x="7632000" y="6199200"/>
            <a:ext cx="1155600" cy="409320"/>
          </a:xfrm>
          <a:prstGeom prst="rect">
            <a:avLst/>
          </a:prstGeom>
        </p:spPr>
      </p:pic>
      <p:sp>
        <p:nvSpPr>
          <p:cNvPr id="8"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Tree>
    <p:extLst>
      <p:ext uri="{BB962C8B-B14F-4D97-AF65-F5344CB8AC3E}">
        <p14:creationId xmlns:p14="http://schemas.microsoft.com/office/powerpoint/2010/main" val="162445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94000"/>
            <a:ext cx="3960000" cy="45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DEB133-F864-435C-9D71-55111FE98C7D}" type="datetime1">
              <a:rPr lang="en-GB" smtClean="0"/>
              <a:t>14/04/2015</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sp>
        <p:nvSpPr>
          <p:cNvPr id="9" name="Content Placeholder 2"/>
          <p:cNvSpPr>
            <a:spLocks noGrp="1"/>
          </p:cNvSpPr>
          <p:nvPr>
            <p:ph idx="13"/>
          </p:nvPr>
        </p:nvSpPr>
        <p:spPr>
          <a:xfrm>
            <a:off x="4809600" y="1494000"/>
            <a:ext cx="3960000" cy="45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stretch>
            <a:fillRect/>
          </a:stretch>
        </p:blipFill>
        <p:spPr>
          <a:xfrm>
            <a:off x="7632000" y="6199200"/>
            <a:ext cx="1155600" cy="409320"/>
          </a:xfrm>
          <a:prstGeom prst="rect">
            <a:avLst/>
          </a:prstGeom>
        </p:spPr>
      </p:pic>
      <p:sp>
        <p:nvSpPr>
          <p:cNvPr id="11"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Tree>
    <p:extLst>
      <p:ext uri="{BB962C8B-B14F-4D97-AF65-F5344CB8AC3E}">
        <p14:creationId xmlns:p14="http://schemas.microsoft.com/office/powerpoint/2010/main" val="96353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94000"/>
            <a:ext cx="3960000" cy="45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DEB133-F864-435C-9D71-55111FE98C7D}" type="datetime1">
              <a:rPr lang="en-GB" smtClean="0"/>
              <a:t>14/04/2015</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pic>
        <p:nvPicPr>
          <p:cNvPr id="10" name="Picture 9"/>
          <p:cNvPicPr>
            <a:picLocks noChangeAspect="1"/>
          </p:cNvPicPr>
          <p:nvPr userDrawn="1"/>
        </p:nvPicPr>
        <p:blipFill>
          <a:blip r:embed="rId2"/>
          <a:stretch>
            <a:fillRect/>
          </a:stretch>
        </p:blipFill>
        <p:spPr>
          <a:xfrm>
            <a:off x="7632000" y="6199200"/>
            <a:ext cx="1155600" cy="409320"/>
          </a:xfrm>
          <a:prstGeom prst="rect">
            <a:avLst/>
          </a:prstGeom>
        </p:spPr>
      </p:pic>
      <p:sp>
        <p:nvSpPr>
          <p:cNvPr id="11"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
        <p:nvSpPr>
          <p:cNvPr id="8" name="Picture Placeholder 7"/>
          <p:cNvSpPr>
            <a:spLocks noGrp="1"/>
          </p:cNvSpPr>
          <p:nvPr>
            <p:ph type="pic" sz="quarter" idx="14"/>
          </p:nvPr>
        </p:nvSpPr>
        <p:spPr>
          <a:xfrm>
            <a:off x="4809600" y="1558835"/>
            <a:ext cx="3960000" cy="4426456"/>
          </a:xfrm>
        </p:spPr>
        <p:txBody>
          <a:bodyPr/>
          <a:lstStyle/>
          <a:p>
            <a:endParaRPr lang="en-GB" dirty="0"/>
          </a:p>
        </p:txBody>
      </p:sp>
    </p:spTree>
    <p:extLst>
      <p:ext uri="{BB962C8B-B14F-4D97-AF65-F5344CB8AC3E}">
        <p14:creationId xmlns:p14="http://schemas.microsoft.com/office/powerpoint/2010/main" val="121689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Red Block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noChangeAspect="1"/>
          </p:cNvSpPr>
          <p:nvPr>
            <p:ph idx="1"/>
          </p:nvPr>
        </p:nvSpPr>
        <p:spPr bwMode="ltGray">
          <a:xfrm>
            <a:off x="457200" y="1546254"/>
            <a:ext cx="3960000" cy="3960000"/>
          </a:xfrm>
          <a:solidFill>
            <a:srgbClr val="E60000"/>
          </a:solidFill>
        </p:spPr>
        <p:txBody>
          <a:bodyPr lIns="180000" tIns="180000" rIns="18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6DEB133-F864-435C-9D71-55111FE98C7D}" type="datetime1">
              <a:rPr lang="en-GB" smtClean="0"/>
              <a:t>14/04/2015</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sp>
        <p:nvSpPr>
          <p:cNvPr id="9" name="Content Placeholder 2"/>
          <p:cNvSpPr>
            <a:spLocks noGrp="1"/>
          </p:cNvSpPr>
          <p:nvPr>
            <p:ph idx="13"/>
          </p:nvPr>
        </p:nvSpPr>
        <p:spPr>
          <a:xfrm>
            <a:off x="4809600" y="1494000"/>
            <a:ext cx="3960000" cy="45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stretch>
            <a:fillRect/>
          </a:stretch>
        </p:blipFill>
        <p:spPr>
          <a:xfrm>
            <a:off x="7632000" y="6199200"/>
            <a:ext cx="1155600" cy="409320"/>
          </a:xfrm>
          <a:prstGeom prst="rect">
            <a:avLst/>
          </a:prstGeom>
        </p:spPr>
      </p:pic>
      <p:sp>
        <p:nvSpPr>
          <p:cNvPr id="11"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Tree>
    <p:extLst>
      <p:ext uri="{BB962C8B-B14F-4D97-AF65-F5344CB8AC3E}">
        <p14:creationId xmlns:p14="http://schemas.microsoft.com/office/powerpoint/2010/main" val="105382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Black Foot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BFD295-1C6E-4174-9143-198319682686}" type="datetime1">
              <a:rPr lang="en-GB" smtClean="0"/>
              <a:t>14/04/2015</a:t>
            </a:fld>
            <a:endParaRPr lang="en-GB"/>
          </a:p>
        </p:txBody>
      </p:sp>
      <p:sp>
        <p:nvSpPr>
          <p:cNvPr id="5" name="Footer Placeholder 4"/>
          <p:cNvSpPr>
            <a:spLocks noGrp="1"/>
          </p:cNvSpPr>
          <p:nvPr>
            <p:ph type="ftr" sz="quarter" idx="11"/>
          </p:nvPr>
        </p:nvSpPr>
        <p:spPr/>
        <p:txBody>
          <a:bodyPr/>
          <a:lstStyle/>
          <a:p>
            <a:r>
              <a:rPr lang="en-GB" smtClean="0"/>
              <a:t>Title of presentation - enter in the Header &amp; Footer field</a:t>
            </a:r>
            <a:endParaRPr lang="en-GB"/>
          </a:p>
        </p:txBody>
      </p:sp>
      <p:sp>
        <p:nvSpPr>
          <p:cNvPr id="6" name="Slide Number Placeholder 5"/>
          <p:cNvSpPr>
            <a:spLocks noGrp="1"/>
          </p:cNvSpPr>
          <p:nvPr>
            <p:ph type="sldNum" sz="quarter" idx="12"/>
          </p:nvPr>
        </p:nvSpPr>
        <p:spPr/>
        <p:txBody>
          <a:bodyPr/>
          <a:lstStyle/>
          <a:p>
            <a:fld id="{2A4120B7-04C2-4AF0-9F3E-C6B24F93811D}" type="slidenum">
              <a:rPr lang="en-GB" smtClean="0"/>
              <a:t>‹#›</a:t>
            </a:fld>
            <a:endParaRPr lang="en-GB"/>
          </a:p>
        </p:txBody>
      </p:sp>
      <p:pic>
        <p:nvPicPr>
          <p:cNvPr id="7" name="Picture 6"/>
          <p:cNvPicPr>
            <a:picLocks noChangeAspect="1"/>
          </p:cNvPicPr>
          <p:nvPr userDrawn="1"/>
        </p:nvPicPr>
        <p:blipFill>
          <a:blip r:embed="rId3"/>
          <a:stretch>
            <a:fillRect/>
          </a:stretch>
        </p:blipFill>
        <p:spPr>
          <a:xfrm>
            <a:off x="7632000" y="6199200"/>
            <a:ext cx="1155600" cy="409320"/>
          </a:xfrm>
          <a:prstGeom prst="rect">
            <a:avLst/>
          </a:prstGeom>
        </p:spPr>
      </p:pic>
      <p:sp>
        <p:nvSpPr>
          <p:cNvPr id="8" name="Date Placeholder 3"/>
          <p:cNvSpPr txBox="1">
            <a:spLocks/>
          </p:cNvSpPr>
          <p:nvPr userDrawn="1"/>
        </p:nvSpPr>
        <p:spPr>
          <a:xfrm>
            <a:off x="6050768" y="6336000"/>
            <a:ext cx="686918" cy="216000"/>
          </a:xfrm>
          <a:prstGeom prst="rect">
            <a:avLst/>
          </a:prstGeom>
        </p:spPr>
        <p:txBody>
          <a:bodyPr vert="horz" lIns="0" tIns="0" rIns="0" bIns="0" rtlCol="0" anchor="t" anchorCtr="0"/>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smtClean="0"/>
              <a:t>©ACCA</a:t>
            </a:r>
          </a:p>
        </p:txBody>
      </p:sp>
      <p:sp>
        <p:nvSpPr>
          <p:cNvPr id="9" name="Title 1"/>
          <p:cNvSpPr>
            <a:spLocks noGrp="1" noChangeAspect="1"/>
          </p:cNvSpPr>
          <p:nvPr>
            <p:ph type="ctrTitle"/>
          </p:nvPr>
        </p:nvSpPr>
        <p:spPr bwMode="ltGray">
          <a:xfrm>
            <a:off x="2152042" y="670624"/>
            <a:ext cx="3600000" cy="3600000"/>
          </a:xfrm>
          <a:solidFill>
            <a:srgbClr val="00A3E0"/>
          </a:solidFill>
        </p:spPr>
        <p:txBody>
          <a:bodyPr lIns="234000" tIns="180000" rIns="180000" bIns="90000" anchor="t" anchorCtr="0">
            <a:normAutofit/>
          </a:bodyPr>
          <a:lstStyle>
            <a:lvl1pPr algn="l">
              <a:defRPr sz="2800">
                <a:solidFill>
                  <a:schemeClr val="bg1"/>
                </a:solidFill>
              </a:defRPr>
            </a:lvl1pPr>
          </a:lstStyle>
          <a:p>
            <a:r>
              <a:rPr lang="en-US" smtClean="0"/>
              <a:t>Click to edit Master title style</a:t>
            </a:r>
            <a:endParaRPr lang="en-US" dirty="0"/>
          </a:p>
        </p:txBody>
      </p:sp>
      <p:sp>
        <p:nvSpPr>
          <p:cNvPr id="10" name="Subtitle 2"/>
          <p:cNvSpPr>
            <a:spLocks noGrp="1" noChangeAspect="1"/>
          </p:cNvSpPr>
          <p:nvPr>
            <p:ph type="subTitle" idx="1"/>
          </p:nvPr>
        </p:nvSpPr>
        <p:spPr>
          <a:xfrm>
            <a:off x="481698" y="3378732"/>
            <a:ext cx="2521554" cy="2521554"/>
          </a:xfrm>
          <a:solidFill>
            <a:schemeClr val="bg1"/>
          </a:solidFill>
        </p:spPr>
        <p:txBody>
          <a:bodyPr lIns="198000" tIns="162000" rIns="198000" bIns="360000">
            <a:normAutofit/>
          </a:bodyPr>
          <a:lstStyle>
            <a:lvl1pPr marL="0" indent="0" algn="l">
              <a:spcAft>
                <a:spcPts val="0"/>
              </a:spcAft>
              <a:buNone/>
              <a:defRPr sz="21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90585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guide id="3" orient="horz" pos="21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6.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4000"/>
            <a:ext cx="8312400" cy="97200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94000"/>
            <a:ext cx="7380000" cy="4500000"/>
          </a:xfrm>
          <a:prstGeom prst="rect">
            <a:avLst/>
          </a:prstGeom>
        </p:spPr>
        <p:txBody>
          <a:bodyPr vert="horz" lIns="0" tIns="0" rIns="0" bIns="0" rtlCol="0" anchor="t"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3875" y="6336000"/>
            <a:ext cx="686918" cy="216000"/>
          </a:xfrm>
          <a:prstGeom prst="rect">
            <a:avLst/>
          </a:prstGeom>
        </p:spPr>
        <p:txBody>
          <a:bodyPr vert="horz" lIns="0" tIns="0" rIns="0" bIns="0" rtlCol="0" anchor="t" anchorCtr="0"/>
          <a:lstStyle>
            <a:lvl1pPr algn="l">
              <a:defRPr sz="1000">
                <a:solidFill>
                  <a:schemeClr val="tx1"/>
                </a:solidFill>
              </a:defRPr>
            </a:lvl1pPr>
          </a:lstStyle>
          <a:p>
            <a:fld id="{12A1F234-D2DD-4BFD-BE9F-B79735316A9D}" type="datetime1">
              <a:rPr lang="en-GB" smtClean="0"/>
              <a:t>14/04/2015</a:t>
            </a:fld>
            <a:endParaRPr lang="en-GB" dirty="0"/>
          </a:p>
        </p:txBody>
      </p:sp>
      <p:sp>
        <p:nvSpPr>
          <p:cNvPr id="5" name="Footer Placeholder 4"/>
          <p:cNvSpPr>
            <a:spLocks noGrp="1"/>
          </p:cNvSpPr>
          <p:nvPr>
            <p:ph type="ftr" sz="quarter" idx="3"/>
          </p:nvPr>
        </p:nvSpPr>
        <p:spPr>
          <a:xfrm>
            <a:off x="1738647" y="6336000"/>
            <a:ext cx="3960000" cy="216000"/>
          </a:xfrm>
          <a:prstGeom prst="rect">
            <a:avLst/>
          </a:prstGeom>
        </p:spPr>
        <p:txBody>
          <a:bodyPr vert="horz" lIns="0" tIns="0" rIns="0" bIns="0" rtlCol="0" anchor="t" anchorCtr="0"/>
          <a:lstStyle>
            <a:lvl1pPr algn="l">
              <a:defRPr sz="1000" b="1">
                <a:solidFill>
                  <a:schemeClr val="tx1"/>
                </a:solidFill>
              </a:defRPr>
            </a:lvl1pPr>
          </a:lstStyle>
          <a:p>
            <a:r>
              <a:rPr lang="en-GB" dirty="0" smtClean="0"/>
              <a:t>Title of presentation - enter in the Header &amp; Footer field</a:t>
            </a:r>
            <a:endParaRPr lang="en-GB" dirty="0"/>
          </a:p>
        </p:txBody>
      </p:sp>
      <p:sp>
        <p:nvSpPr>
          <p:cNvPr id="6" name="Slide Number Placeholder 5"/>
          <p:cNvSpPr>
            <a:spLocks noGrp="1"/>
          </p:cNvSpPr>
          <p:nvPr>
            <p:ph type="sldNum" sz="quarter" idx="4"/>
          </p:nvPr>
        </p:nvSpPr>
        <p:spPr>
          <a:xfrm>
            <a:off x="457199" y="6336000"/>
            <a:ext cx="360947" cy="216000"/>
          </a:xfrm>
          <a:prstGeom prst="rect">
            <a:avLst/>
          </a:prstGeom>
        </p:spPr>
        <p:txBody>
          <a:bodyPr vert="horz" lIns="0" tIns="0" rIns="0" bIns="0" rtlCol="0" anchor="t" anchorCtr="0"/>
          <a:lstStyle>
            <a:lvl1pPr algn="l">
              <a:defRPr sz="1000" b="1">
                <a:solidFill>
                  <a:schemeClr val="tx1"/>
                </a:solidFill>
              </a:defRPr>
            </a:lvl1pPr>
          </a:lstStyle>
          <a:p>
            <a:fld id="{2A4120B7-04C2-4AF0-9F3E-C6B24F93811D}" type="slidenum">
              <a:rPr lang="en-GB" smtClean="0"/>
              <a:pPr/>
              <a:t>‹#›</a:t>
            </a:fld>
            <a:endParaRPr lang="en-GB" dirty="0"/>
          </a:p>
        </p:txBody>
      </p:sp>
    </p:spTree>
    <p:extLst>
      <p:ext uri="{BB962C8B-B14F-4D97-AF65-F5344CB8AC3E}">
        <p14:creationId xmlns:p14="http://schemas.microsoft.com/office/powerpoint/2010/main" val="273575418"/>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1" r:id="rId3"/>
    <p:sldLayoutId id="2147483662" r:id="rId4"/>
    <p:sldLayoutId id="2147483668" r:id="rId5"/>
    <p:sldLayoutId id="2147483669" r:id="rId6"/>
    <p:sldLayoutId id="2147483696" r:id="rId7"/>
    <p:sldLayoutId id="2147483694" r:id="rId8"/>
    <p:sldLayoutId id="2147483663" r:id="rId9"/>
    <p:sldLayoutId id="2147483692" r:id="rId10"/>
    <p:sldLayoutId id="2147483676" r:id="rId11"/>
    <p:sldLayoutId id="2147483666" r:id="rId12"/>
    <p:sldLayoutId id="2147483672" r:id="rId13"/>
    <p:sldLayoutId id="2147483673" r:id="rId14"/>
    <p:sldLayoutId id="2147483674" r:id="rId15"/>
    <p:sldLayoutId id="2147483675" r:id="rId16"/>
    <p:sldLayoutId id="214748366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95000"/>
        </a:lnSpc>
        <a:spcBef>
          <a:spcPct val="0"/>
        </a:spcBef>
        <a:buNone/>
        <a:defRPr sz="2800" kern="1200">
          <a:solidFill>
            <a:srgbClr val="E60000"/>
          </a:solidFill>
          <a:latin typeface="+mj-lt"/>
          <a:ea typeface="+mj-ea"/>
          <a:cs typeface="+mj-cs"/>
        </a:defRPr>
      </a:lvl1pPr>
    </p:titleStyle>
    <p:bodyStyle>
      <a:lvl1pPr marL="0" indent="0" algn="l" defTabSz="914400" rtl="0" eaLnBrk="1" latinLnBrk="0" hangingPunct="1">
        <a:lnSpc>
          <a:spcPct val="100000"/>
        </a:lnSpc>
        <a:spcBef>
          <a:spcPts val="0"/>
        </a:spcBef>
        <a:spcAft>
          <a:spcPts val="1050"/>
        </a:spcAft>
        <a:buFontTx/>
        <a:buNone/>
        <a:defRPr sz="2100" kern="1200">
          <a:solidFill>
            <a:schemeClr val="tx1"/>
          </a:solidFill>
          <a:latin typeface="+mn-lt"/>
          <a:ea typeface="+mn-ea"/>
          <a:cs typeface="+mn-cs"/>
        </a:defRPr>
      </a:lvl1pPr>
      <a:lvl2pPr marL="216000" indent="-216000" algn="l" defTabSz="914400" rtl="0" eaLnBrk="1" latinLnBrk="0" hangingPunct="1">
        <a:lnSpc>
          <a:spcPct val="100000"/>
        </a:lnSpc>
        <a:spcBef>
          <a:spcPts val="0"/>
        </a:spcBef>
        <a:spcAft>
          <a:spcPts val="1050"/>
        </a:spcAft>
        <a:buFont typeface="Arial" panose="020B0604020202020204" pitchFamily="34" charset="0"/>
        <a:buChar char="•"/>
        <a:defRPr sz="2100" kern="1200">
          <a:solidFill>
            <a:schemeClr val="tx1"/>
          </a:solidFill>
          <a:latin typeface="+mn-lt"/>
          <a:ea typeface="+mn-ea"/>
          <a:cs typeface="+mn-cs"/>
        </a:defRPr>
      </a:lvl2pPr>
      <a:lvl3pPr marL="395288" indent="-179388" algn="l" defTabSz="914400" rtl="0" eaLnBrk="1" latinLnBrk="0" hangingPunct="1">
        <a:lnSpc>
          <a:spcPct val="100000"/>
        </a:lnSpc>
        <a:spcBef>
          <a:spcPts val="0"/>
        </a:spcBef>
        <a:spcAft>
          <a:spcPts val="1050"/>
        </a:spcAft>
        <a:buFont typeface="Arial" panose="020B0604020202020204" pitchFamily="34" charset="0"/>
        <a:buChar char="•"/>
        <a:defRPr sz="1800" kern="1200">
          <a:solidFill>
            <a:schemeClr val="tx1"/>
          </a:solidFill>
          <a:latin typeface="+mn-lt"/>
          <a:ea typeface="+mn-ea"/>
          <a:cs typeface="+mn-cs"/>
        </a:defRPr>
      </a:lvl3pPr>
      <a:lvl4pPr marL="577850" indent="-192088" algn="l" defTabSz="914400" rtl="0" eaLnBrk="1" latinLnBrk="0" hangingPunct="1">
        <a:lnSpc>
          <a:spcPct val="100000"/>
        </a:lnSpc>
        <a:spcBef>
          <a:spcPts val="0"/>
        </a:spcBef>
        <a:spcAft>
          <a:spcPts val="1050"/>
        </a:spcAft>
        <a:buFont typeface="Arial" panose="020B0604020202020204" pitchFamily="34" charset="0"/>
        <a:buChar char="•"/>
        <a:defRPr sz="1800" kern="1200">
          <a:solidFill>
            <a:schemeClr val="tx1"/>
          </a:solidFill>
          <a:latin typeface="+mn-lt"/>
          <a:ea typeface="+mn-ea"/>
          <a:cs typeface="+mn-cs"/>
        </a:defRPr>
      </a:lvl4pPr>
      <a:lvl5pPr marL="741363" indent="-173038" algn="l" defTabSz="914400" rtl="0" eaLnBrk="1" latinLnBrk="0" hangingPunct="1">
        <a:lnSpc>
          <a:spcPct val="100000"/>
        </a:lnSpc>
        <a:spcBef>
          <a:spcPts val="0"/>
        </a:spcBef>
        <a:spcAft>
          <a:spcPts val="105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guide id="3" pos="29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4000"/>
            <a:ext cx="8312400" cy="972000"/>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94000"/>
            <a:ext cx="7380000" cy="4500000"/>
          </a:xfrm>
          <a:prstGeom prst="rect">
            <a:avLst/>
          </a:prstGeom>
        </p:spPr>
        <p:txBody>
          <a:bodyPr vert="horz" lIns="0" tIns="0" rIns="0" bIns="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3875" y="6336000"/>
            <a:ext cx="686918" cy="216000"/>
          </a:xfrm>
          <a:prstGeom prst="rect">
            <a:avLst/>
          </a:prstGeom>
        </p:spPr>
        <p:txBody>
          <a:bodyPr vert="horz" lIns="0" tIns="0" rIns="0" bIns="0" rtlCol="0" anchor="t" anchorCtr="0"/>
          <a:lstStyle>
            <a:lvl1pPr algn="l">
              <a:defRPr sz="1000">
                <a:solidFill>
                  <a:schemeClr val="tx1"/>
                </a:solidFill>
              </a:defRPr>
            </a:lvl1pPr>
          </a:lstStyle>
          <a:p>
            <a:fld id="{12A1F234-D2DD-4BFD-BE9F-B79735316A9D}" type="datetime1">
              <a:rPr lang="en-GB" smtClean="0"/>
              <a:t>14/04/2015</a:t>
            </a:fld>
            <a:endParaRPr lang="en-GB" dirty="0"/>
          </a:p>
        </p:txBody>
      </p:sp>
      <p:sp>
        <p:nvSpPr>
          <p:cNvPr id="5" name="Footer Placeholder 4"/>
          <p:cNvSpPr>
            <a:spLocks noGrp="1"/>
          </p:cNvSpPr>
          <p:nvPr>
            <p:ph type="ftr" sz="quarter" idx="3"/>
          </p:nvPr>
        </p:nvSpPr>
        <p:spPr>
          <a:xfrm>
            <a:off x="1738647" y="6336000"/>
            <a:ext cx="3960000" cy="216000"/>
          </a:xfrm>
          <a:prstGeom prst="rect">
            <a:avLst/>
          </a:prstGeom>
        </p:spPr>
        <p:txBody>
          <a:bodyPr vert="horz" lIns="0" tIns="0" rIns="0" bIns="0" rtlCol="0" anchor="t" anchorCtr="0"/>
          <a:lstStyle>
            <a:lvl1pPr algn="l">
              <a:defRPr sz="1000" b="1">
                <a:solidFill>
                  <a:schemeClr val="tx1"/>
                </a:solidFill>
              </a:defRPr>
            </a:lvl1pPr>
          </a:lstStyle>
          <a:p>
            <a:r>
              <a:rPr lang="en-GB" dirty="0" smtClean="0"/>
              <a:t>Title of presentation - enter in the Header &amp; Footer field</a:t>
            </a:r>
            <a:endParaRPr lang="en-GB" dirty="0"/>
          </a:p>
        </p:txBody>
      </p:sp>
      <p:sp>
        <p:nvSpPr>
          <p:cNvPr id="6" name="Slide Number Placeholder 5"/>
          <p:cNvSpPr>
            <a:spLocks noGrp="1"/>
          </p:cNvSpPr>
          <p:nvPr>
            <p:ph type="sldNum" sz="quarter" idx="4"/>
          </p:nvPr>
        </p:nvSpPr>
        <p:spPr>
          <a:xfrm>
            <a:off x="457199" y="6336000"/>
            <a:ext cx="360947" cy="216000"/>
          </a:xfrm>
          <a:prstGeom prst="rect">
            <a:avLst/>
          </a:prstGeom>
        </p:spPr>
        <p:txBody>
          <a:bodyPr vert="horz" lIns="0" tIns="0" rIns="0" bIns="0" rtlCol="0" anchor="t" anchorCtr="0"/>
          <a:lstStyle>
            <a:lvl1pPr algn="l">
              <a:defRPr sz="1000" b="1">
                <a:solidFill>
                  <a:schemeClr val="tx1"/>
                </a:solidFill>
              </a:defRPr>
            </a:lvl1pPr>
          </a:lstStyle>
          <a:p>
            <a:fld id="{2A4120B7-04C2-4AF0-9F3E-C6B24F93811D}" type="slidenum">
              <a:rPr lang="en-GB" smtClean="0"/>
              <a:pPr/>
              <a:t>‹#›</a:t>
            </a:fld>
            <a:endParaRPr lang="en-GB" dirty="0"/>
          </a:p>
        </p:txBody>
      </p:sp>
    </p:spTree>
    <p:extLst>
      <p:ext uri="{BB962C8B-B14F-4D97-AF65-F5344CB8AC3E}">
        <p14:creationId xmlns:p14="http://schemas.microsoft.com/office/powerpoint/2010/main" val="304867457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97" r:id="rId7"/>
    <p:sldLayoutId id="2147483695" r:id="rId8"/>
    <p:sldLayoutId id="2147483684" r:id="rId9"/>
    <p:sldLayoutId id="2147483693" r:id="rId10"/>
    <p:sldLayoutId id="2147483685" r:id="rId11"/>
    <p:sldLayoutId id="2147483686" r:id="rId12"/>
    <p:sldLayoutId id="2147483687" r:id="rId13"/>
    <p:sldLayoutId id="2147483688" r:id="rId14"/>
    <p:sldLayoutId id="2147483689" r:id="rId15"/>
    <p:sldLayoutId id="2147483690" r:id="rId16"/>
    <p:sldLayoutId id="214748369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95000"/>
        </a:lnSpc>
        <a:spcBef>
          <a:spcPct val="0"/>
        </a:spcBef>
        <a:buNone/>
        <a:defRPr sz="2800" kern="1200">
          <a:solidFill>
            <a:srgbClr val="E60000"/>
          </a:solidFill>
          <a:latin typeface="+mj-lt"/>
          <a:ea typeface="+mj-ea"/>
          <a:cs typeface="+mj-cs"/>
        </a:defRPr>
      </a:lvl1pPr>
    </p:titleStyle>
    <p:bodyStyle>
      <a:lvl1pPr marL="0" indent="0" algn="l" defTabSz="914400" rtl="0" eaLnBrk="1" latinLnBrk="0" hangingPunct="1">
        <a:lnSpc>
          <a:spcPct val="100000"/>
        </a:lnSpc>
        <a:spcBef>
          <a:spcPts val="0"/>
        </a:spcBef>
        <a:spcAft>
          <a:spcPts val="1050"/>
        </a:spcAft>
        <a:buFontTx/>
        <a:buNone/>
        <a:defRPr sz="2100" kern="1200">
          <a:solidFill>
            <a:schemeClr val="tx1"/>
          </a:solidFill>
          <a:latin typeface="+mn-lt"/>
          <a:ea typeface="+mn-ea"/>
          <a:cs typeface="+mn-cs"/>
        </a:defRPr>
      </a:lvl1pPr>
      <a:lvl2pPr marL="216000" indent="-216000" algn="l" defTabSz="914400" rtl="0" eaLnBrk="1" latinLnBrk="0" hangingPunct="1">
        <a:lnSpc>
          <a:spcPct val="100000"/>
        </a:lnSpc>
        <a:spcBef>
          <a:spcPts val="0"/>
        </a:spcBef>
        <a:spcAft>
          <a:spcPts val="1050"/>
        </a:spcAft>
        <a:buFont typeface="Arial" panose="020B0604020202020204" pitchFamily="34" charset="0"/>
        <a:buChar char="•"/>
        <a:defRPr sz="2100" kern="1200">
          <a:solidFill>
            <a:schemeClr val="tx1"/>
          </a:solidFill>
          <a:latin typeface="+mn-lt"/>
          <a:ea typeface="+mn-ea"/>
          <a:cs typeface="+mn-cs"/>
        </a:defRPr>
      </a:lvl2pPr>
      <a:lvl3pPr marL="395288" indent="-179388" algn="l" defTabSz="914400" rtl="0" eaLnBrk="1" latinLnBrk="0" hangingPunct="1">
        <a:lnSpc>
          <a:spcPct val="100000"/>
        </a:lnSpc>
        <a:spcBef>
          <a:spcPts val="0"/>
        </a:spcBef>
        <a:spcAft>
          <a:spcPts val="1050"/>
        </a:spcAft>
        <a:buFont typeface="Arial" panose="020B0604020202020204" pitchFamily="34" charset="0"/>
        <a:buChar char="•"/>
        <a:defRPr sz="1800" kern="1200">
          <a:solidFill>
            <a:schemeClr val="tx1"/>
          </a:solidFill>
          <a:latin typeface="+mn-lt"/>
          <a:ea typeface="+mn-ea"/>
          <a:cs typeface="+mn-cs"/>
        </a:defRPr>
      </a:lvl3pPr>
      <a:lvl4pPr marL="577850" indent="-192088" algn="l" defTabSz="914400" rtl="0" eaLnBrk="1" latinLnBrk="0" hangingPunct="1">
        <a:lnSpc>
          <a:spcPct val="100000"/>
        </a:lnSpc>
        <a:spcBef>
          <a:spcPts val="0"/>
        </a:spcBef>
        <a:spcAft>
          <a:spcPts val="1050"/>
        </a:spcAft>
        <a:buFont typeface="Arial" panose="020B0604020202020204" pitchFamily="34" charset="0"/>
        <a:buChar char="•"/>
        <a:defRPr sz="1800" kern="1200">
          <a:solidFill>
            <a:schemeClr val="tx1"/>
          </a:solidFill>
          <a:latin typeface="+mn-lt"/>
          <a:ea typeface="+mn-ea"/>
          <a:cs typeface="+mn-cs"/>
        </a:defRPr>
      </a:lvl4pPr>
      <a:lvl5pPr marL="741363" indent="-173038" algn="l" defTabSz="914400" rtl="0" eaLnBrk="1" latinLnBrk="0" hangingPunct="1">
        <a:lnSpc>
          <a:spcPct val="100000"/>
        </a:lnSpc>
        <a:spcBef>
          <a:spcPts val="0"/>
        </a:spcBef>
        <a:spcAft>
          <a:spcPts val="105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guide id="3" pos="295" userDrawn="1">
          <p15:clr>
            <a:srgbClr val="F26B43"/>
          </p15:clr>
        </p15:guide>
        <p15:guide id="4" orient="horz" pos="21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ACCA 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305800" y="60960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p:cNvSpPr txBox="1">
            <a:spLocks noChangeArrowheads="1"/>
          </p:cNvSpPr>
          <p:nvPr/>
        </p:nvSpPr>
        <p:spPr bwMode="auto">
          <a:xfrm>
            <a:off x="2362200" y="6205538"/>
            <a:ext cx="5867400" cy="320675"/>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ヒラギノ角ゴ Pro W3" pitchFamily="-84" charset="-128"/>
              </a:defRPr>
            </a:lvl1pPr>
            <a:lvl2pPr marL="37931725" indent="-37474525" eaLnBrk="0" hangingPunct="0">
              <a:defRPr sz="2400">
                <a:solidFill>
                  <a:schemeClr val="tx1"/>
                </a:solidFill>
                <a:latin typeface="Arial" charset="0"/>
                <a:ea typeface="ヒラギノ角ゴ Pro W3" pitchFamily="-84" charset="-128"/>
              </a:defRPr>
            </a:lvl2pPr>
            <a:lvl3pPr eaLnBrk="0" hangingPunct="0">
              <a:defRPr sz="2400">
                <a:solidFill>
                  <a:schemeClr val="tx1"/>
                </a:solidFill>
                <a:latin typeface="Arial" charset="0"/>
                <a:ea typeface="ヒラギノ角ゴ Pro W3" pitchFamily="-84" charset="-128"/>
              </a:defRPr>
            </a:lvl3pPr>
            <a:lvl4pPr eaLnBrk="0" hangingPunct="0">
              <a:defRPr sz="2400">
                <a:solidFill>
                  <a:schemeClr val="tx1"/>
                </a:solidFill>
                <a:latin typeface="Arial" charset="0"/>
                <a:ea typeface="ヒラギノ角ゴ Pro W3" pitchFamily="-84" charset="-128"/>
              </a:defRPr>
            </a:lvl4pPr>
            <a:lvl5pPr eaLnBrk="0" hangingPunct="0">
              <a:defRPr sz="2400">
                <a:solidFill>
                  <a:schemeClr val="tx1"/>
                </a:solidFill>
                <a:latin typeface="Arial" charset="0"/>
                <a:ea typeface="ヒラギノ角ゴ Pro W3" pitchFamily="-84" charset="-128"/>
              </a:defRPr>
            </a:lvl5pPr>
            <a:lvl6pPr marL="457200" eaLnBrk="0" fontAlgn="base" hangingPunct="0">
              <a:spcBef>
                <a:spcPct val="0"/>
              </a:spcBef>
              <a:spcAft>
                <a:spcPct val="0"/>
              </a:spcAft>
              <a:defRPr sz="2400">
                <a:solidFill>
                  <a:schemeClr val="tx1"/>
                </a:solidFill>
                <a:latin typeface="Arial" charset="0"/>
                <a:ea typeface="ヒラギノ角ゴ Pro W3" pitchFamily="-84" charset="-128"/>
              </a:defRPr>
            </a:lvl6pPr>
            <a:lvl7pPr marL="914400" eaLnBrk="0" fontAlgn="base" hangingPunct="0">
              <a:spcBef>
                <a:spcPct val="0"/>
              </a:spcBef>
              <a:spcAft>
                <a:spcPct val="0"/>
              </a:spcAft>
              <a:defRPr sz="2400">
                <a:solidFill>
                  <a:schemeClr val="tx1"/>
                </a:solidFill>
                <a:latin typeface="Arial" charset="0"/>
                <a:ea typeface="ヒラギノ角ゴ Pro W3" pitchFamily="-84" charset="-128"/>
              </a:defRPr>
            </a:lvl7pPr>
            <a:lvl8pPr marL="1371600" eaLnBrk="0" fontAlgn="base" hangingPunct="0">
              <a:spcBef>
                <a:spcPct val="0"/>
              </a:spcBef>
              <a:spcAft>
                <a:spcPct val="0"/>
              </a:spcAft>
              <a:defRPr sz="2400">
                <a:solidFill>
                  <a:schemeClr val="tx1"/>
                </a:solidFill>
                <a:latin typeface="Arial" charset="0"/>
                <a:ea typeface="ヒラギノ角ゴ Pro W3" pitchFamily="-84" charset="-128"/>
              </a:defRPr>
            </a:lvl8pPr>
            <a:lvl9pPr marL="1828800" eaLnBrk="0" fontAlgn="base" hangingPunct="0">
              <a:spcBef>
                <a:spcPct val="0"/>
              </a:spcBef>
              <a:spcAft>
                <a:spcPct val="0"/>
              </a:spcAft>
              <a:defRPr sz="2400">
                <a:solidFill>
                  <a:schemeClr val="tx1"/>
                </a:solidFill>
                <a:latin typeface="Arial" charset="0"/>
                <a:ea typeface="ヒラギノ角ゴ Pro W3" pitchFamily="-84" charset="-128"/>
              </a:defRPr>
            </a:lvl9pPr>
          </a:lstStyle>
          <a:p>
            <a:pPr algn="r" eaLnBrk="1" fontAlgn="base" hangingPunct="1">
              <a:spcBef>
                <a:spcPct val="50000"/>
              </a:spcBef>
              <a:spcAft>
                <a:spcPct val="0"/>
              </a:spcAft>
              <a:defRPr/>
            </a:pPr>
            <a:r>
              <a:rPr lang="en-US" sz="1500" smtClean="0">
                <a:solidFill>
                  <a:srgbClr val="808080"/>
                </a:solidFill>
              </a:rPr>
              <a:t>The global body for professional accountants</a:t>
            </a:r>
          </a:p>
        </p:txBody>
      </p:sp>
    </p:spTree>
    <p:extLst>
      <p:ext uri="{BB962C8B-B14F-4D97-AF65-F5344CB8AC3E}">
        <p14:creationId xmlns:p14="http://schemas.microsoft.com/office/powerpoint/2010/main" val="55172706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med">
    <p:wipe/>
  </p:transition>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latin typeface="Arial"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0" charset="-128"/>
          <a:cs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cs typeface="ＭＳ Ｐゴシック"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0" charset="-128"/>
          <a:cs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0" charset="-128"/>
          <a:cs typeface="ＭＳ Ｐゴシック" pitchFamily="-110"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hyperlink" Target="http://www.acca-x.com/global/en.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generationz.com.au/digita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flipH="1">
            <a:off x="5190114" y="1655131"/>
            <a:ext cx="3600000" cy="3600000"/>
          </a:xfrm>
        </p:spPr>
        <p:txBody>
          <a:bodyPr/>
          <a:lstStyle/>
          <a:p>
            <a:r>
              <a:rPr lang="en-US" dirty="0"/>
              <a:t>Expanding learning opportunities to develop the accounting </a:t>
            </a:r>
            <a:r>
              <a:rPr lang="en-US" dirty="0">
                <a:solidFill>
                  <a:srgbClr val="FF0000"/>
                </a:solidFill>
              </a:rPr>
              <a:t>profession</a:t>
            </a:r>
            <a:endParaRPr lang="en-GB" dirty="0">
              <a:solidFill>
                <a:srgbClr val="FF0000"/>
              </a:solidFill>
            </a:endParaRPr>
          </a:p>
        </p:txBody>
      </p:sp>
      <p:sp>
        <p:nvSpPr>
          <p:cNvPr id="3" name="Subtitle 2"/>
          <p:cNvSpPr>
            <a:spLocks noGrp="1"/>
          </p:cNvSpPr>
          <p:nvPr>
            <p:ph type="subTitle" idx="1"/>
          </p:nvPr>
        </p:nvSpPr>
        <p:spPr/>
        <p:txBody>
          <a:bodyPr/>
          <a:lstStyle/>
          <a:p>
            <a:r>
              <a:rPr lang="en-GB" dirty="0" smtClean="0"/>
              <a:t>Name:</a:t>
            </a:r>
          </a:p>
          <a:p>
            <a:r>
              <a:rPr lang="en-GB" dirty="0" smtClean="0"/>
              <a:t>Haimchan</a:t>
            </a:r>
          </a:p>
          <a:p>
            <a:r>
              <a:rPr lang="en-US" dirty="0" smtClean="0"/>
              <a:t>Ramdeo</a:t>
            </a:r>
            <a:endParaRPr lang="en-GB" dirty="0" smtClean="0"/>
          </a:p>
          <a:p>
            <a:r>
              <a:rPr lang="en-GB" dirty="0" smtClean="0"/>
              <a:t>Date:</a:t>
            </a:r>
          </a:p>
          <a:p>
            <a:r>
              <a:rPr lang="en-GB" dirty="0" smtClean="0"/>
              <a:t>17-04-15</a:t>
            </a:r>
            <a:endParaRPr lang="en-GB" dirty="0"/>
          </a:p>
        </p:txBody>
      </p:sp>
    </p:spTree>
    <p:extLst>
      <p:ext uri="{BB962C8B-B14F-4D97-AF65-F5344CB8AC3E}">
        <p14:creationId xmlns:p14="http://schemas.microsoft.com/office/powerpoint/2010/main" val="312632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ACCA X </a:t>
            </a:r>
            <a:r>
              <a:rPr lang="en-GB" dirty="0">
                <a:hlinkClick r:id="rId3"/>
              </a:rPr>
              <a:t>http://</a:t>
            </a:r>
            <a:r>
              <a:rPr lang="en-GB" dirty="0" smtClean="0">
                <a:hlinkClick r:id="rId3"/>
              </a:rPr>
              <a:t>www.acca-x.com/global/en.html</a:t>
            </a:r>
            <a:r>
              <a:rPr lang="en-GB" dirty="0" smtClean="0"/>
              <a:t/>
            </a:r>
            <a:br>
              <a:rPr lang="en-GB" dirty="0" smtClean="0"/>
            </a:br>
            <a:endParaRPr lang="en-GB" dirty="0"/>
          </a:p>
        </p:txBody>
      </p:sp>
      <p:sp>
        <p:nvSpPr>
          <p:cNvPr id="3" name="Content Placeholder 2"/>
          <p:cNvSpPr>
            <a:spLocks noGrp="1"/>
          </p:cNvSpPr>
          <p:nvPr>
            <p:ph idx="1"/>
          </p:nvPr>
        </p:nvSpPr>
        <p:spPr/>
        <p:txBody>
          <a:bodyPr/>
          <a:lstStyle/>
          <a:p>
            <a:r>
              <a:rPr lang="en-US" dirty="0"/>
              <a:t>Helen Brand OBE, chief executive of ACCA, says: 'Along with </a:t>
            </a:r>
            <a:r>
              <a:rPr lang="en-US" dirty="0" err="1"/>
              <a:t>EdX</a:t>
            </a:r>
            <a:r>
              <a:rPr lang="en-US" dirty="0"/>
              <a:t> and </a:t>
            </a:r>
            <a:r>
              <a:rPr lang="en-US" dirty="0" err="1"/>
              <a:t>Epigeum</a:t>
            </a:r>
            <a:r>
              <a:rPr lang="en-US" dirty="0"/>
              <a:t>, we believe that ACCA-X will attract a diverse range of talent to the profession. ACCA-X will broaden access to learning and allow more learners than ever before to gain valuable financial literacy skills and prepare for the ACCA Qualification. </a:t>
            </a:r>
            <a:endParaRPr lang="en-GB" dirty="0"/>
          </a:p>
        </p:txBody>
      </p:sp>
      <p:sp>
        <p:nvSpPr>
          <p:cNvPr id="4" name="Date Placeholder 3"/>
          <p:cNvSpPr>
            <a:spLocks noGrp="1"/>
          </p:cNvSpPr>
          <p:nvPr>
            <p:ph type="dt" sz="half" idx="10"/>
          </p:nvPr>
        </p:nvSpPr>
        <p:spPr/>
        <p:txBody>
          <a:bodyPr/>
          <a:lstStyle/>
          <a:p>
            <a:fld id="{E6DEB133-F864-435C-9D71-55111FE98C7D}" type="datetime1">
              <a:rPr lang="en-GB" smtClean="0"/>
              <a:pPr/>
              <a:t>14/04/2015</a:t>
            </a:fld>
            <a:endParaRPr lang="en-GB"/>
          </a:p>
        </p:txBody>
      </p:sp>
      <p:sp>
        <p:nvSpPr>
          <p:cNvPr id="5" name="Footer Placeholder 4"/>
          <p:cNvSpPr>
            <a:spLocks noGrp="1"/>
          </p:cNvSpPr>
          <p:nvPr>
            <p:ph type="ftr" sz="quarter" idx="11"/>
          </p:nvPr>
        </p:nvSpPr>
        <p:spPr/>
        <p:txBody>
          <a:bodyPr/>
          <a:lstStyle/>
          <a:p>
            <a:r>
              <a:rPr lang="en-US" dirty="0"/>
              <a:t>Expanding learning opportunities to develop the accounting profession</a:t>
            </a:r>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pPr/>
              <a:t>10</a:t>
            </a:fld>
            <a:endParaRPr lang="en-GB"/>
          </a:p>
        </p:txBody>
      </p:sp>
      <p:pic>
        <p:nvPicPr>
          <p:cNvPr id="8" name="Content Placeholder 7"/>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809600" y="1792063"/>
            <a:ext cx="3960000" cy="3960000"/>
          </a:xfrm>
        </p:spPr>
      </p:pic>
    </p:spTree>
    <p:extLst>
      <p:ext uri="{BB962C8B-B14F-4D97-AF65-F5344CB8AC3E}">
        <p14:creationId xmlns:p14="http://schemas.microsoft.com/office/powerpoint/2010/main" val="290126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ACCA and University of London launch ground breaking Masters Programme</a:t>
            </a:r>
            <a:endParaRPr lang="en-GB" dirty="0"/>
          </a:p>
        </p:txBody>
      </p:sp>
      <p:sp>
        <p:nvSpPr>
          <p:cNvPr id="3" name="Content Placeholder 2"/>
          <p:cNvSpPr>
            <a:spLocks noGrp="1"/>
          </p:cNvSpPr>
          <p:nvPr>
            <p:ph idx="1"/>
          </p:nvPr>
        </p:nvSpPr>
        <p:spPr/>
        <p:txBody>
          <a:bodyPr/>
          <a:lstStyle/>
          <a:p>
            <a:r>
              <a:rPr lang="en-US" dirty="0"/>
              <a:t>Helen Brand OBE, ACCA chief executive, said: 'We are delighted to be the first professional accountancy body to be able to deliver this type of </a:t>
            </a:r>
            <a:r>
              <a:rPr lang="en-US" dirty="0" err="1"/>
              <a:t>programme</a:t>
            </a:r>
            <a:r>
              <a:rPr lang="en-US" dirty="0"/>
              <a:t>, meaning ACCA now directly offers choice from a complete suite of professional and academic qualifications.</a:t>
            </a:r>
            <a:endParaRPr lang="en-GB" dirty="0"/>
          </a:p>
        </p:txBody>
      </p:sp>
      <p:sp>
        <p:nvSpPr>
          <p:cNvPr id="4" name="Date Placeholder 3"/>
          <p:cNvSpPr>
            <a:spLocks noGrp="1"/>
          </p:cNvSpPr>
          <p:nvPr>
            <p:ph type="dt" sz="half" idx="10"/>
          </p:nvPr>
        </p:nvSpPr>
        <p:spPr/>
        <p:txBody>
          <a:bodyPr/>
          <a:lstStyle/>
          <a:p>
            <a:fld id="{E6DEB133-F864-435C-9D71-55111FE98C7D}" type="datetime1">
              <a:rPr lang="en-GB" smtClean="0"/>
              <a:t>14/04/2015</a:t>
            </a:fld>
            <a:endParaRPr lang="en-GB"/>
          </a:p>
        </p:txBody>
      </p:sp>
      <p:sp>
        <p:nvSpPr>
          <p:cNvPr id="5" name="Footer Placeholder 4"/>
          <p:cNvSpPr>
            <a:spLocks noGrp="1"/>
          </p:cNvSpPr>
          <p:nvPr>
            <p:ph type="ftr" sz="quarter" idx="11"/>
          </p:nvPr>
        </p:nvSpPr>
        <p:spPr/>
        <p:txBody>
          <a:bodyPr/>
          <a:lstStyle/>
          <a:p>
            <a:r>
              <a:rPr lang="en-US" dirty="0"/>
              <a:t>Expanding learning opportunities to develop the accounting profession</a:t>
            </a:r>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11</a:t>
            </a:fld>
            <a:endParaRPr lang="en-GB"/>
          </a:p>
        </p:txBody>
      </p:sp>
    </p:spTree>
    <p:extLst>
      <p:ext uri="{BB962C8B-B14F-4D97-AF65-F5344CB8AC3E}">
        <p14:creationId xmlns:p14="http://schemas.microsoft.com/office/powerpoint/2010/main" val="200562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Computer Based Exams</a:t>
            </a:r>
            <a:endParaRPr lang="en-GB" dirty="0"/>
          </a:p>
        </p:txBody>
      </p:sp>
      <p:sp>
        <p:nvSpPr>
          <p:cNvPr id="3" name="Content Placeholder 2"/>
          <p:cNvSpPr>
            <a:spLocks noGrp="1"/>
          </p:cNvSpPr>
          <p:nvPr>
            <p:ph idx="1"/>
          </p:nvPr>
        </p:nvSpPr>
        <p:spPr/>
        <p:txBody>
          <a:bodyPr/>
          <a:lstStyle/>
          <a:p>
            <a:r>
              <a:rPr lang="en-GB" dirty="0"/>
              <a:t>O</a:t>
            </a:r>
            <a:r>
              <a:rPr lang="en-GB" dirty="0" smtClean="0"/>
              <a:t>bjective </a:t>
            </a:r>
            <a:r>
              <a:rPr lang="en-GB" dirty="0"/>
              <a:t>test </a:t>
            </a:r>
            <a:r>
              <a:rPr lang="en-GB" dirty="0" smtClean="0"/>
              <a:t>questions</a:t>
            </a:r>
          </a:p>
          <a:p>
            <a:pPr marL="342900" indent="-342900">
              <a:buFont typeface="Arial" panose="020B0604020202020204" pitchFamily="34" charset="0"/>
              <a:buChar char="•"/>
            </a:pPr>
            <a:r>
              <a:rPr lang="en-GB" dirty="0"/>
              <a:t>Multiple </a:t>
            </a:r>
            <a:r>
              <a:rPr lang="en-GB" dirty="0" smtClean="0"/>
              <a:t>choice</a:t>
            </a:r>
          </a:p>
          <a:p>
            <a:pPr marL="342900" indent="-342900">
              <a:buFont typeface="Arial" panose="020B0604020202020204" pitchFamily="34" charset="0"/>
              <a:buChar char="•"/>
            </a:pPr>
            <a:r>
              <a:rPr lang="en-GB" dirty="0"/>
              <a:t>Multiple </a:t>
            </a:r>
            <a:r>
              <a:rPr lang="en-GB" dirty="0" smtClean="0"/>
              <a:t>response</a:t>
            </a:r>
          </a:p>
          <a:p>
            <a:pPr marL="342900" indent="-342900">
              <a:buFont typeface="Arial" panose="020B0604020202020204" pitchFamily="34" charset="0"/>
              <a:buChar char="•"/>
            </a:pPr>
            <a:r>
              <a:rPr lang="en-GB" dirty="0"/>
              <a:t>Multiple response </a:t>
            </a:r>
            <a:r>
              <a:rPr lang="en-GB" dirty="0" smtClean="0"/>
              <a:t>matching</a:t>
            </a:r>
          </a:p>
          <a:p>
            <a:pPr marL="342900" indent="-342900">
              <a:buFont typeface="Arial" panose="020B0604020202020204" pitchFamily="34" charset="0"/>
              <a:buChar char="•"/>
            </a:pPr>
            <a:r>
              <a:rPr lang="en-GB" dirty="0"/>
              <a:t>Number </a:t>
            </a:r>
            <a:r>
              <a:rPr lang="en-GB" dirty="0" smtClean="0"/>
              <a:t>entry</a:t>
            </a:r>
          </a:p>
          <a:p>
            <a:r>
              <a:rPr lang="en-GB" dirty="0"/>
              <a:t>M</a:t>
            </a:r>
            <a:r>
              <a:rPr lang="en-GB" dirty="0" smtClean="0"/>
              <a:t>ulti-task </a:t>
            </a:r>
            <a:r>
              <a:rPr lang="en-GB" dirty="0"/>
              <a:t>questions (</a:t>
            </a:r>
            <a:r>
              <a:rPr lang="en-GB" dirty="0" smtClean="0"/>
              <a:t>MTQs)</a:t>
            </a:r>
            <a:endParaRPr lang="en-GB" dirty="0"/>
          </a:p>
        </p:txBody>
      </p:sp>
      <p:sp>
        <p:nvSpPr>
          <p:cNvPr id="4" name="Date Placeholder 3"/>
          <p:cNvSpPr>
            <a:spLocks noGrp="1"/>
          </p:cNvSpPr>
          <p:nvPr>
            <p:ph type="dt" sz="half" idx="10"/>
          </p:nvPr>
        </p:nvSpPr>
        <p:spPr/>
        <p:txBody>
          <a:bodyPr/>
          <a:lstStyle/>
          <a:p>
            <a:fld id="{E6DEB133-F864-435C-9D71-55111FE98C7D}" type="datetime1">
              <a:rPr lang="en-GB" smtClean="0"/>
              <a:pPr/>
              <a:t>14/04/2015</a:t>
            </a:fld>
            <a:endParaRPr lang="en-GB"/>
          </a:p>
        </p:txBody>
      </p:sp>
      <p:sp>
        <p:nvSpPr>
          <p:cNvPr id="5" name="Footer Placeholder 4"/>
          <p:cNvSpPr>
            <a:spLocks noGrp="1"/>
          </p:cNvSpPr>
          <p:nvPr>
            <p:ph type="ftr" sz="quarter" idx="11"/>
          </p:nvPr>
        </p:nvSpPr>
        <p:spPr/>
        <p:txBody>
          <a:bodyPr/>
          <a:lstStyle/>
          <a:p>
            <a:r>
              <a:rPr lang="en-US" dirty="0"/>
              <a:t>Expanding learning opportunities to develop the accounting profession</a:t>
            </a:r>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pPr/>
              <a:t>12</a:t>
            </a:fld>
            <a:endParaRPr lang="en-GB"/>
          </a:p>
        </p:txBody>
      </p:sp>
      <p:pic>
        <p:nvPicPr>
          <p:cNvPr id="8" name="Content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4809600" y="1792063"/>
            <a:ext cx="3960000" cy="3960000"/>
          </a:xfrm>
        </p:spPr>
      </p:pic>
    </p:spTree>
    <p:extLst>
      <p:ext uri="{BB962C8B-B14F-4D97-AF65-F5344CB8AC3E}">
        <p14:creationId xmlns:p14="http://schemas.microsoft.com/office/powerpoint/2010/main" val="239807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5D585-53FF-4B4D-95A0-B205DDCFD9D9}" type="datetime1">
              <a:rPr lang="en-GB" smtClean="0"/>
              <a:t>14/04/2015</a:t>
            </a:fld>
            <a:endParaRPr lang="en-GB"/>
          </a:p>
        </p:txBody>
      </p:sp>
      <p:sp>
        <p:nvSpPr>
          <p:cNvPr id="4" name="Slide Number Placeholder 3"/>
          <p:cNvSpPr>
            <a:spLocks noGrp="1"/>
          </p:cNvSpPr>
          <p:nvPr>
            <p:ph type="sldNum" sz="quarter" idx="12"/>
          </p:nvPr>
        </p:nvSpPr>
        <p:spPr/>
        <p:txBody>
          <a:bodyPr/>
          <a:lstStyle/>
          <a:p>
            <a:fld id="{2A4120B7-04C2-4AF0-9F3E-C6B24F93811D}" type="slidenum">
              <a:rPr lang="en-GB" smtClean="0"/>
              <a:t>13</a:t>
            </a:fld>
            <a:endParaRPr lang="en-GB"/>
          </a:p>
        </p:txBody>
      </p:sp>
      <p:pic>
        <p:nvPicPr>
          <p:cNvPr id="1026" name="Picture 2" descr="l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9413" y="4441867"/>
            <a:ext cx="4429125"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04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Time </a:t>
            </a:r>
            <a:r>
              <a:rPr lang="en-GB" dirty="0"/>
              <a:t>Limits</a:t>
            </a:r>
            <a:r>
              <a:rPr lang="en-US" dirty="0" smtClean="0"/>
              <a:t>:seven </a:t>
            </a:r>
            <a:r>
              <a:rPr lang="en-US" dirty="0"/>
              <a:t>year time limit </a:t>
            </a:r>
            <a:r>
              <a:rPr lang="en-US" dirty="0" smtClean="0"/>
              <a:t>at </a:t>
            </a:r>
            <a:r>
              <a:rPr lang="en-US" dirty="0"/>
              <a:t>the Professional level</a:t>
            </a:r>
            <a:r>
              <a:rPr lang="en-GB" cap="all" dirty="0"/>
              <a:t/>
            </a:r>
            <a:br>
              <a:rPr lang="en-GB" cap="all" dirty="0"/>
            </a:br>
            <a:endParaRPr lang="en-GB"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a:t>E</a:t>
            </a:r>
            <a:r>
              <a:rPr lang="en-US" dirty="0" smtClean="0"/>
              <a:t>mployers </a:t>
            </a:r>
            <a:r>
              <a:rPr lang="en-US" dirty="0"/>
              <a:t>tell us that a time limit is important. </a:t>
            </a:r>
            <a:endParaRPr lang="en-US" dirty="0" smtClean="0"/>
          </a:p>
          <a:p>
            <a:pPr marL="342900" indent="-342900">
              <a:buFont typeface="Arial" panose="020B0604020202020204" pitchFamily="34" charset="0"/>
              <a:buChar char="•"/>
            </a:pPr>
            <a:r>
              <a:rPr lang="en-US" dirty="0" smtClean="0"/>
              <a:t>They </a:t>
            </a:r>
            <a:r>
              <a:rPr lang="en-US" dirty="0"/>
              <a:t>value up-to-date knowledge and want reassurances that ACCA trainees and members have knowledge which is current and relevant to the workplace. </a:t>
            </a:r>
            <a:endParaRPr lang="en-US" dirty="0" smtClean="0"/>
          </a:p>
          <a:p>
            <a:pPr marL="342900" indent="-342900">
              <a:buFont typeface="Arial" panose="020B0604020202020204" pitchFamily="34" charset="0"/>
              <a:buChar char="•"/>
            </a:pPr>
            <a:r>
              <a:rPr lang="en-US" dirty="0" smtClean="0"/>
              <a:t>Prompt </a:t>
            </a:r>
            <a:r>
              <a:rPr lang="en-US" dirty="0"/>
              <a:t>completion of the exams demonstrates a commitment to becoming a professional </a:t>
            </a:r>
            <a:r>
              <a:rPr lang="en-US" dirty="0" smtClean="0"/>
              <a:t>accountant</a:t>
            </a:r>
            <a:endParaRPr lang="en-GB" dirty="0"/>
          </a:p>
        </p:txBody>
      </p:sp>
      <p:sp>
        <p:nvSpPr>
          <p:cNvPr id="4" name="Date Placeholder 3"/>
          <p:cNvSpPr>
            <a:spLocks noGrp="1"/>
          </p:cNvSpPr>
          <p:nvPr>
            <p:ph type="dt" sz="half" idx="10"/>
          </p:nvPr>
        </p:nvSpPr>
        <p:spPr/>
        <p:txBody>
          <a:bodyPr/>
          <a:lstStyle/>
          <a:p>
            <a:fld id="{E6DEB133-F864-435C-9D71-55111FE98C7D}" type="datetime1">
              <a:rPr lang="en-GB" smtClean="0"/>
              <a:t>14/04/2015</a:t>
            </a:fld>
            <a:endParaRPr lang="en-GB"/>
          </a:p>
        </p:txBody>
      </p:sp>
      <p:sp>
        <p:nvSpPr>
          <p:cNvPr id="5" name="Footer Placeholder 4"/>
          <p:cNvSpPr>
            <a:spLocks noGrp="1"/>
          </p:cNvSpPr>
          <p:nvPr>
            <p:ph type="ftr" sz="quarter" idx="11"/>
          </p:nvPr>
        </p:nvSpPr>
        <p:spPr/>
        <p:txBody>
          <a:bodyPr/>
          <a:lstStyle/>
          <a:p>
            <a:r>
              <a:rPr lang="en-US" dirty="0"/>
              <a:t>Expanding learning opportunities to develop the accounting profession</a:t>
            </a:r>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14</a:t>
            </a:fld>
            <a:endParaRPr lang="en-GB"/>
          </a:p>
        </p:txBody>
      </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5341" r="5341"/>
          <a:stretch>
            <a:fillRect/>
          </a:stretch>
        </p:blipFill>
        <p:spPr/>
      </p:pic>
    </p:spTree>
    <p:extLst>
      <p:ext uri="{BB962C8B-B14F-4D97-AF65-F5344CB8AC3E}">
        <p14:creationId xmlns:p14="http://schemas.microsoft.com/office/powerpoint/2010/main" val="65920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FD295-1C6E-4174-9143-198319682686}" type="datetime1">
              <a:rPr lang="en-GB" smtClean="0"/>
              <a:t>14/04/2015</a:t>
            </a:fld>
            <a:endParaRPr lang="en-GB"/>
          </a:p>
        </p:txBody>
      </p:sp>
      <p:sp>
        <p:nvSpPr>
          <p:cNvPr id="3" name="Footer Placeholder 2"/>
          <p:cNvSpPr>
            <a:spLocks noGrp="1"/>
          </p:cNvSpPr>
          <p:nvPr>
            <p:ph type="ftr" sz="quarter" idx="11"/>
          </p:nvPr>
        </p:nvSpPr>
        <p:spPr/>
        <p:txBody>
          <a:bodyPr/>
          <a:lstStyle/>
          <a:p>
            <a:r>
              <a:rPr lang="en-US" dirty="0"/>
              <a:t>Expanding learning opportunities to develop the accounting </a:t>
            </a:r>
            <a:r>
              <a:rPr lang="en-US" dirty="0" smtClean="0"/>
              <a:t>profession</a:t>
            </a:r>
            <a:endParaRPr lang="en-GB" dirty="0"/>
          </a:p>
        </p:txBody>
      </p:sp>
      <p:sp>
        <p:nvSpPr>
          <p:cNvPr id="4" name="Slide Number Placeholder 3"/>
          <p:cNvSpPr>
            <a:spLocks noGrp="1"/>
          </p:cNvSpPr>
          <p:nvPr>
            <p:ph type="sldNum" sz="quarter" idx="12"/>
          </p:nvPr>
        </p:nvSpPr>
        <p:spPr/>
        <p:txBody>
          <a:bodyPr/>
          <a:lstStyle/>
          <a:p>
            <a:fld id="{2A4120B7-04C2-4AF0-9F3E-C6B24F93811D}" type="slidenum">
              <a:rPr lang="en-GB" smtClean="0"/>
              <a:t>15</a:t>
            </a:fld>
            <a:endParaRPr lang="en-GB"/>
          </a:p>
        </p:txBody>
      </p:sp>
      <p:sp>
        <p:nvSpPr>
          <p:cNvPr id="5" name="Title 4"/>
          <p:cNvSpPr>
            <a:spLocks noGrp="1"/>
          </p:cNvSpPr>
          <p:nvPr>
            <p:ph type="ctrTitle"/>
          </p:nvPr>
        </p:nvSpPr>
        <p:spPr/>
        <p:txBody>
          <a:bodyPr>
            <a:normAutofit/>
          </a:bodyPr>
          <a:lstStyle/>
          <a:p>
            <a:pPr algn="ctr"/>
            <a:r>
              <a:rPr lang="en-US" sz="4400" dirty="0" smtClean="0"/>
              <a:t/>
            </a:r>
            <a:br>
              <a:rPr lang="en-US" sz="4400" dirty="0" smtClean="0"/>
            </a:br>
            <a:r>
              <a:rPr lang="en-US" sz="4400" dirty="0" smtClean="0"/>
              <a:t>THANK</a:t>
            </a:r>
            <a:br>
              <a:rPr lang="en-US" sz="4400" dirty="0" smtClean="0"/>
            </a:br>
            <a:r>
              <a:rPr lang="en-US" sz="4400" dirty="0" smtClean="0"/>
              <a:t>YOU</a:t>
            </a:r>
            <a:endParaRPr lang="en-GB" sz="4400" dirty="0"/>
          </a:p>
        </p:txBody>
      </p:sp>
    </p:spTree>
    <p:extLst>
      <p:ext uri="{BB962C8B-B14F-4D97-AF65-F5344CB8AC3E}">
        <p14:creationId xmlns:p14="http://schemas.microsoft.com/office/powerpoint/2010/main" val="272155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FD295-1C6E-4174-9143-198319682686}" type="datetime1">
              <a:rPr lang="en-GB" smtClean="0"/>
              <a:pPr/>
              <a:t>14/04/2015</a:t>
            </a:fld>
            <a:endParaRPr lang="en-GB"/>
          </a:p>
        </p:txBody>
      </p:sp>
      <p:sp>
        <p:nvSpPr>
          <p:cNvPr id="3" name="Footer Placeholder 2"/>
          <p:cNvSpPr>
            <a:spLocks noGrp="1"/>
          </p:cNvSpPr>
          <p:nvPr>
            <p:ph type="ftr" sz="quarter" idx="11"/>
          </p:nvPr>
        </p:nvSpPr>
        <p:spPr/>
        <p:txBody>
          <a:bodyPr/>
          <a:lstStyle/>
          <a:p>
            <a:r>
              <a:rPr lang="en-US" dirty="0"/>
              <a:t>Expanding learning opportunities to develop the accounting profession</a:t>
            </a:r>
            <a:endParaRPr lang="en-GB" dirty="0"/>
          </a:p>
        </p:txBody>
      </p:sp>
      <p:sp>
        <p:nvSpPr>
          <p:cNvPr id="4" name="Slide Number Placeholder 3"/>
          <p:cNvSpPr>
            <a:spLocks noGrp="1"/>
          </p:cNvSpPr>
          <p:nvPr>
            <p:ph type="sldNum" sz="quarter" idx="12"/>
          </p:nvPr>
        </p:nvSpPr>
        <p:spPr/>
        <p:txBody>
          <a:bodyPr/>
          <a:lstStyle/>
          <a:p>
            <a:fld id="{2A4120B7-04C2-4AF0-9F3E-C6B24F93811D}" type="slidenum">
              <a:rPr lang="en-GB" smtClean="0"/>
              <a:pPr/>
              <a:t>16</a:t>
            </a:fld>
            <a:endParaRPr lang="en-GB"/>
          </a:p>
        </p:txBody>
      </p:sp>
      <p:sp>
        <p:nvSpPr>
          <p:cNvPr id="6" name="Subtitle 5"/>
          <p:cNvSpPr>
            <a:spLocks noGrp="1"/>
          </p:cNvSpPr>
          <p:nvPr>
            <p:ph type="subTitle" idx="1"/>
          </p:nvPr>
        </p:nvSpPr>
        <p:spPr>
          <a:xfrm>
            <a:off x="5387330" y="716692"/>
            <a:ext cx="3867880" cy="3157086"/>
          </a:xfrm>
          <a:blipFill>
            <a:blip r:embed="rId4"/>
            <a:stretch>
              <a:fillRect/>
            </a:stretch>
          </a:blipFill>
        </p:spPr>
        <p:txBody>
          <a:bodyPr>
            <a:normAutofit/>
          </a:bodyPr>
          <a:lstStyle/>
          <a:p>
            <a:r>
              <a:rPr lang="en-US" sz="2400" dirty="0"/>
              <a:t>Questions</a:t>
            </a:r>
            <a:endParaRPr lang="en-GB" sz="2400" dirty="0"/>
          </a:p>
        </p:txBody>
      </p:sp>
    </p:spTree>
    <p:extLst>
      <p:ext uri="{BB962C8B-B14F-4D97-AF65-F5344CB8AC3E}">
        <p14:creationId xmlns:p14="http://schemas.microsoft.com/office/powerpoint/2010/main" val="80819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GB" dirty="0"/>
          </a:p>
        </p:txBody>
      </p:sp>
      <p:sp>
        <p:nvSpPr>
          <p:cNvPr id="3" name="Content Placeholder 2"/>
          <p:cNvSpPr>
            <a:spLocks noGrp="1"/>
          </p:cNvSpPr>
          <p:nvPr>
            <p:ph idx="1"/>
          </p:nvPr>
        </p:nvSpPr>
        <p:spPr/>
        <p:txBody>
          <a:bodyPr/>
          <a:lstStyle/>
          <a:p>
            <a:pPr fontAlgn="base">
              <a:lnSpc>
                <a:spcPts val="4500"/>
              </a:lnSpc>
              <a:spcBef>
                <a:spcPct val="0"/>
              </a:spcBef>
              <a:spcAft>
                <a:spcPct val="0"/>
              </a:spcAft>
            </a:pPr>
            <a:r>
              <a:rPr lang="en-US" altLang="en-US" sz="2400" dirty="0" smtClean="0">
                <a:solidFill>
                  <a:srgbClr val="000000"/>
                </a:solidFill>
              </a:rPr>
              <a:t>Haimchan Ramdeo </a:t>
            </a:r>
          </a:p>
          <a:p>
            <a:pPr fontAlgn="base">
              <a:lnSpc>
                <a:spcPts val="4500"/>
              </a:lnSpc>
              <a:spcBef>
                <a:spcPct val="0"/>
              </a:spcBef>
              <a:spcAft>
                <a:spcPct val="0"/>
              </a:spcAft>
            </a:pPr>
            <a:r>
              <a:rPr lang="en-US" altLang="en-US" sz="2400" dirty="0" smtClean="0">
                <a:solidFill>
                  <a:srgbClr val="000000"/>
                </a:solidFill>
              </a:rPr>
              <a:t>Education Manager</a:t>
            </a:r>
          </a:p>
          <a:p>
            <a:pPr fontAlgn="base">
              <a:lnSpc>
                <a:spcPts val="4500"/>
              </a:lnSpc>
              <a:spcBef>
                <a:spcPct val="0"/>
              </a:spcBef>
              <a:spcAft>
                <a:spcPct val="0"/>
              </a:spcAft>
            </a:pPr>
            <a:r>
              <a:rPr lang="en-US" altLang="en-US" sz="2400" dirty="0" smtClean="0">
                <a:solidFill>
                  <a:srgbClr val="000000"/>
                </a:solidFill>
              </a:rPr>
              <a:t>ACCA Caribbean</a:t>
            </a:r>
            <a:endParaRPr lang="en-US" altLang="en-US" sz="2400" dirty="0">
              <a:solidFill>
                <a:srgbClr val="000000"/>
              </a:solidFill>
            </a:endParaRPr>
          </a:p>
          <a:p>
            <a:pPr fontAlgn="base">
              <a:lnSpc>
                <a:spcPts val="4500"/>
              </a:lnSpc>
              <a:spcBef>
                <a:spcPct val="0"/>
              </a:spcBef>
              <a:spcAft>
                <a:spcPct val="0"/>
              </a:spcAft>
            </a:pPr>
            <a:r>
              <a:rPr lang="en-US" altLang="en-US" sz="2400" dirty="0" smtClean="0">
                <a:solidFill>
                  <a:srgbClr val="000000"/>
                </a:solidFill>
              </a:rPr>
              <a:t>1-868-662-4777 / 1-868-756-8175</a:t>
            </a:r>
          </a:p>
          <a:p>
            <a:pPr fontAlgn="base">
              <a:lnSpc>
                <a:spcPts val="4500"/>
              </a:lnSpc>
              <a:spcBef>
                <a:spcPct val="0"/>
              </a:spcBef>
              <a:spcAft>
                <a:spcPct val="0"/>
              </a:spcAft>
            </a:pPr>
            <a:r>
              <a:rPr lang="en-US" altLang="en-US" sz="2400" dirty="0" smtClean="0">
                <a:solidFill>
                  <a:srgbClr val="000000"/>
                </a:solidFill>
              </a:rPr>
              <a:t>Haimchan.Ramdeo@accaglobal.com</a:t>
            </a:r>
            <a:endParaRPr lang="en-US" altLang="en-US" sz="2400" dirty="0">
              <a:solidFill>
                <a:srgbClr val="000000"/>
              </a:solidFill>
            </a:endParaRPr>
          </a:p>
          <a:p>
            <a:pPr fontAlgn="base">
              <a:lnSpc>
                <a:spcPts val="4500"/>
              </a:lnSpc>
              <a:spcBef>
                <a:spcPct val="0"/>
              </a:spcBef>
              <a:spcAft>
                <a:spcPct val="0"/>
              </a:spcAft>
            </a:pPr>
            <a:r>
              <a:rPr lang="en-US" altLang="en-US" sz="2400" b="1" dirty="0" smtClean="0">
                <a:solidFill>
                  <a:srgbClr val="F05036"/>
                </a:solidFill>
              </a:rPr>
              <a:t>www.accaglobal.com</a:t>
            </a:r>
            <a:endParaRPr lang="en-US" altLang="en-US" sz="2400" b="1" dirty="0">
              <a:solidFill>
                <a:srgbClr val="F05036"/>
              </a:solidFill>
            </a:endParaRPr>
          </a:p>
          <a:p>
            <a:endParaRPr lang="en-GB" dirty="0"/>
          </a:p>
        </p:txBody>
      </p:sp>
      <p:sp>
        <p:nvSpPr>
          <p:cNvPr id="4" name="Date Placeholder 3"/>
          <p:cNvSpPr>
            <a:spLocks noGrp="1"/>
          </p:cNvSpPr>
          <p:nvPr>
            <p:ph type="dt" sz="half" idx="10"/>
          </p:nvPr>
        </p:nvSpPr>
        <p:spPr/>
        <p:txBody>
          <a:bodyPr/>
          <a:lstStyle/>
          <a:p>
            <a:fld id="{E6DEB133-F864-435C-9D71-55111FE98C7D}" type="datetime1">
              <a:rPr lang="en-GB" smtClean="0"/>
              <a:t>14/04/2015</a:t>
            </a:fld>
            <a:endParaRPr lang="en-GB"/>
          </a:p>
        </p:txBody>
      </p:sp>
      <p:sp>
        <p:nvSpPr>
          <p:cNvPr id="5" name="Footer Placeholder 4"/>
          <p:cNvSpPr>
            <a:spLocks noGrp="1"/>
          </p:cNvSpPr>
          <p:nvPr>
            <p:ph type="ftr" sz="quarter" idx="11"/>
          </p:nvPr>
        </p:nvSpPr>
        <p:spPr/>
        <p:txBody>
          <a:bodyPr/>
          <a:lstStyle/>
          <a:p>
            <a:r>
              <a:rPr lang="en-US" dirty="0"/>
              <a:t>Expanding learning opportunities to develop the accounting profession</a:t>
            </a:r>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17</a:t>
            </a:fld>
            <a:endParaRPr lang="en-GB"/>
          </a:p>
        </p:txBody>
      </p:sp>
      <p:pic>
        <p:nvPicPr>
          <p:cNvPr id="7" name="Picture 3" descr="Contact.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203200"/>
            <a:ext cx="63246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117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05036"/>
        </a:solidFill>
        <a:effectLst/>
      </p:bgPr>
    </p:bg>
    <p:spTree>
      <p:nvGrpSpPr>
        <p:cNvPr id="1" name=""/>
        <p:cNvGrpSpPr/>
        <p:nvPr/>
      </p:nvGrpSpPr>
      <p:grpSpPr>
        <a:xfrm>
          <a:off x="0" y="0"/>
          <a:ext cx="0" cy="0"/>
          <a:chOff x="0" y="0"/>
          <a:chExt cx="0" cy="0"/>
        </a:xfrm>
      </p:grpSpPr>
      <p:pic>
        <p:nvPicPr>
          <p:cNvPr id="21506" name="Picture 1" descr="ACCA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8775" y="1755775"/>
            <a:ext cx="3349625"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877414"/>
      </p:ext>
    </p:extLst>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Expanding learning opportunities to develop the accounting profession</a:t>
            </a:r>
            <a:endParaRPr lang="en-GB" dirty="0"/>
          </a:p>
        </p:txBody>
      </p:sp>
      <p:sp>
        <p:nvSpPr>
          <p:cNvPr id="3" name="Content Placeholder 2"/>
          <p:cNvSpPr>
            <a:spLocks noGrp="1"/>
          </p:cNvSpPr>
          <p:nvPr>
            <p:ph idx="1"/>
          </p:nvPr>
        </p:nvSpPr>
        <p:spPr/>
        <p:txBody>
          <a:bodyPr/>
          <a:lstStyle/>
          <a:p>
            <a:pPr lvl="1"/>
            <a:r>
              <a:rPr lang="de-DE" dirty="0" smtClean="0"/>
              <a:t>Generation Z</a:t>
            </a:r>
          </a:p>
          <a:p>
            <a:pPr lvl="1"/>
            <a:r>
              <a:rPr lang="de-DE" dirty="0" smtClean="0"/>
              <a:t>Challenges of the Educator</a:t>
            </a:r>
          </a:p>
          <a:p>
            <a:pPr lvl="1"/>
            <a:r>
              <a:rPr lang="en-US" dirty="0" smtClean="0"/>
              <a:t>100 Drivers of Change</a:t>
            </a:r>
          </a:p>
          <a:p>
            <a:pPr lvl="1"/>
            <a:r>
              <a:rPr lang="en-US" dirty="0" smtClean="0"/>
              <a:t>ACCA’s  Approach</a:t>
            </a:r>
          </a:p>
          <a:p>
            <a:pPr lvl="1"/>
            <a:r>
              <a:rPr lang="en-US" dirty="0" smtClean="0"/>
              <a:t>Q&amp;A</a:t>
            </a:r>
          </a:p>
        </p:txBody>
      </p:sp>
      <p:sp>
        <p:nvSpPr>
          <p:cNvPr id="4" name="Date Placeholder 3"/>
          <p:cNvSpPr>
            <a:spLocks noGrp="1"/>
          </p:cNvSpPr>
          <p:nvPr>
            <p:ph type="dt" sz="half" idx="10"/>
          </p:nvPr>
        </p:nvSpPr>
        <p:spPr/>
        <p:txBody>
          <a:bodyPr/>
          <a:lstStyle/>
          <a:p>
            <a:fld id="{E6DEB133-F864-435C-9D71-55111FE98C7D}" type="datetime1">
              <a:rPr lang="en-GB" smtClean="0"/>
              <a:t>14/04/2015</a:t>
            </a:fld>
            <a:endParaRPr lang="en-GB" dirty="0"/>
          </a:p>
        </p:txBody>
      </p:sp>
      <p:sp>
        <p:nvSpPr>
          <p:cNvPr id="5" name="Footer Placeholder 4"/>
          <p:cNvSpPr>
            <a:spLocks noGrp="1"/>
          </p:cNvSpPr>
          <p:nvPr>
            <p:ph type="ftr" sz="quarter" idx="11"/>
          </p:nvPr>
        </p:nvSpPr>
        <p:spPr>
          <a:xfrm>
            <a:off x="1726290" y="6336000"/>
            <a:ext cx="3960000" cy="216000"/>
          </a:xfrm>
        </p:spPr>
        <p:txBody>
          <a:bodyPr/>
          <a:lstStyle/>
          <a:p>
            <a:r>
              <a:rPr lang="en-US" dirty="0"/>
              <a:t>Expanding learning opportunities to develop the accounting profession</a:t>
            </a:r>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2</a:t>
            </a:fld>
            <a:endParaRPr lang="en-GB"/>
          </a:p>
        </p:txBody>
      </p:sp>
    </p:spTree>
    <p:extLst>
      <p:ext uri="{BB962C8B-B14F-4D97-AF65-F5344CB8AC3E}">
        <p14:creationId xmlns:p14="http://schemas.microsoft.com/office/powerpoint/2010/main" val="151541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FD295-1C6E-4174-9143-198319682686}" type="datetime1">
              <a:rPr lang="en-GB" smtClean="0"/>
              <a:pPr/>
              <a:t>14/04/2015</a:t>
            </a:fld>
            <a:endParaRPr lang="en-GB"/>
          </a:p>
        </p:txBody>
      </p:sp>
      <p:sp>
        <p:nvSpPr>
          <p:cNvPr id="4" name="Slide Number Placeholder 3"/>
          <p:cNvSpPr>
            <a:spLocks noGrp="1"/>
          </p:cNvSpPr>
          <p:nvPr>
            <p:ph type="sldNum" sz="quarter" idx="12"/>
          </p:nvPr>
        </p:nvSpPr>
        <p:spPr/>
        <p:txBody>
          <a:bodyPr/>
          <a:lstStyle/>
          <a:p>
            <a:fld id="{2A4120B7-04C2-4AF0-9F3E-C6B24F93811D}" type="slidenum">
              <a:rPr lang="en-GB" smtClean="0"/>
              <a:pPr/>
              <a:t>3</a:t>
            </a:fld>
            <a:endParaRPr lang="en-GB"/>
          </a:p>
        </p:txBody>
      </p:sp>
      <p:sp>
        <p:nvSpPr>
          <p:cNvPr id="5" name="Title 4"/>
          <p:cNvSpPr>
            <a:spLocks noGrp="1"/>
          </p:cNvSpPr>
          <p:nvPr>
            <p:ph type="ctrTitle"/>
          </p:nvPr>
        </p:nvSpPr>
        <p:spPr>
          <a:xfrm>
            <a:off x="5315372" y="1696235"/>
            <a:ext cx="3600000" cy="3600000"/>
          </a:xfrm>
        </p:spPr>
        <p:txBody>
          <a:bodyPr/>
          <a:lstStyle/>
          <a:p>
            <a:r>
              <a:rPr lang="en-US" dirty="0" smtClean="0"/>
              <a:t>Generation Z</a:t>
            </a:r>
            <a:endParaRPr lang="en-GB" dirty="0"/>
          </a:p>
        </p:txBody>
      </p:sp>
      <p:sp>
        <p:nvSpPr>
          <p:cNvPr id="6" name="Subtitle 5"/>
          <p:cNvSpPr>
            <a:spLocks noGrp="1"/>
          </p:cNvSpPr>
          <p:nvPr>
            <p:ph type="subTitle" idx="1"/>
          </p:nvPr>
        </p:nvSpPr>
        <p:spPr>
          <a:xfrm>
            <a:off x="2866552" y="3588797"/>
            <a:ext cx="2521554" cy="2521554"/>
          </a:xfrm>
        </p:spPr>
        <p:txBody>
          <a:bodyPr/>
          <a:lstStyle/>
          <a:p>
            <a:r>
              <a:rPr lang="en-US" dirty="0" smtClean="0"/>
              <a:t>Youngsters born after 1995 </a:t>
            </a:r>
            <a:endParaRPr lang="en-GB" dirty="0"/>
          </a:p>
        </p:txBody>
      </p:sp>
    </p:spTree>
    <p:extLst>
      <p:ext uri="{BB962C8B-B14F-4D97-AF65-F5344CB8AC3E}">
        <p14:creationId xmlns:p14="http://schemas.microsoft.com/office/powerpoint/2010/main" val="228586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 </a:t>
            </a:r>
            <a:r>
              <a:rPr lang="en-US" dirty="0"/>
              <a:t>Z</a:t>
            </a:r>
            <a:endParaRPr lang="en-GB" dirty="0"/>
          </a:p>
        </p:txBody>
      </p:sp>
      <p:sp>
        <p:nvSpPr>
          <p:cNvPr id="3" name="Content Placeholder 2"/>
          <p:cNvSpPr>
            <a:spLocks noGrp="1"/>
          </p:cNvSpPr>
          <p:nvPr>
            <p:ph idx="1"/>
          </p:nvPr>
        </p:nvSpPr>
        <p:spPr/>
        <p:txBody>
          <a:bodyPr>
            <a:normAutofit/>
          </a:bodyPr>
          <a:lstStyle/>
          <a:p>
            <a:r>
              <a:rPr lang="en-GB" dirty="0" smtClean="0"/>
              <a:t>Today’s </a:t>
            </a:r>
            <a:r>
              <a:rPr lang="en-GB" dirty="0"/>
              <a:t>new learners, are the most technologically literate and socially empowered generation of children ever. </a:t>
            </a:r>
            <a:endParaRPr lang="en-GB" dirty="0" smtClean="0"/>
          </a:p>
          <a:p>
            <a:r>
              <a:rPr lang="en-GB" dirty="0" smtClean="0"/>
              <a:t>They </a:t>
            </a:r>
            <a:r>
              <a:rPr lang="en-GB" dirty="0"/>
              <a:t>are highly intuitive and confident unaided users of digital technology who are too young to remember its arrival. </a:t>
            </a:r>
            <a:endParaRPr lang="en-GB" dirty="0" smtClean="0"/>
          </a:p>
          <a:p>
            <a:r>
              <a:rPr lang="en-GB" dirty="0" smtClean="0"/>
              <a:t>(</a:t>
            </a:r>
            <a:r>
              <a:rPr lang="en-GB" dirty="0"/>
              <a:t>Reference: </a:t>
            </a:r>
            <a:r>
              <a:rPr lang="en-GB" u="sng" dirty="0">
                <a:hlinkClick r:id="rId3"/>
              </a:rPr>
              <a:t>http://generationz.com.au/digital</a:t>
            </a:r>
            <a:r>
              <a:rPr lang="en-GB" u="sng" dirty="0" smtClean="0">
                <a:hlinkClick r:id="rId3"/>
              </a:rPr>
              <a:t>/</a:t>
            </a:r>
            <a:r>
              <a:rPr lang="en-GB" dirty="0" smtClean="0"/>
              <a:t>)</a:t>
            </a:r>
            <a:endParaRPr lang="en-GB" dirty="0"/>
          </a:p>
        </p:txBody>
      </p:sp>
      <p:sp>
        <p:nvSpPr>
          <p:cNvPr id="4" name="Date Placeholder 3"/>
          <p:cNvSpPr>
            <a:spLocks noGrp="1"/>
          </p:cNvSpPr>
          <p:nvPr>
            <p:ph type="dt" sz="half" idx="10"/>
          </p:nvPr>
        </p:nvSpPr>
        <p:spPr/>
        <p:txBody>
          <a:bodyPr/>
          <a:lstStyle/>
          <a:p>
            <a:fld id="{E6DEB133-F864-435C-9D71-55111FE98C7D}" type="datetime1">
              <a:rPr lang="en-GB" smtClean="0"/>
              <a:t>14/04/2015</a:t>
            </a:fld>
            <a:endParaRPr lang="en-GB"/>
          </a:p>
        </p:txBody>
      </p:sp>
      <p:sp>
        <p:nvSpPr>
          <p:cNvPr id="5" name="Footer Placeholder 4"/>
          <p:cNvSpPr>
            <a:spLocks noGrp="1"/>
          </p:cNvSpPr>
          <p:nvPr>
            <p:ph type="ftr" sz="quarter" idx="11"/>
          </p:nvPr>
        </p:nvSpPr>
        <p:spPr>
          <a:xfrm>
            <a:off x="1738647" y="6323643"/>
            <a:ext cx="3960000" cy="216000"/>
          </a:xfrm>
        </p:spPr>
        <p:txBody>
          <a:bodyPr/>
          <a:lstStyle/>
          <a:p>
            <a:r>
              <a:rPr lang="en-US" dirty="0"/>
              <a:t>Expanding learning opportunities to develop the accounting profession</a:t>
            </a:r>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4</a:t>
            </a:fld>
            <a:endParaRPr lang="en-GB"/>
          </a:p>
        </p:txBody>
      </p:sp>
    </p:spTree>
    <p:extLst>
      <p:ext uri="{BB962C8B-B14F-4D97-AF65-F5344CB8AC3E}">
        <p14:creationId xmlns:p14="http://schemas.microsoft.com/office/powerpoint/2010/main" val="76814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FD295-1C6E-4174-9143-198319682686}" type="datetime1">
              <a:rPr lang="en-GB" smtClean="0"/>
              <a:pPr/>
              <a:t>14/04/2015</a:t>
            </a:fld>
            <a:endParaRPr lang="en-GB"/>
          </a:p>
        </p:txBody>
      </p:sp>
      <p:sp>
        <p:nvSpPr>
          <p:cNvPr id="4" name="Slide Number Placeholder 3"/>
          <p:cNvSpPr>
            <a:spLocks noGrp="1"/>
          </p:cNvSpPr>
          <p:nvPr>
            <p:ph type="sldNum" sz="quarter" idx="12"/>
          </p:nvPr>
        </p:nvSpPr>
        <p:spPr/>
        <p:txBody>
          <a:bodyPr/>
          <a:lstStyle/>
          <a:p>
            <a:fld id="{2A4120B7-04C2-4AF0-9F3E-C6B24F93811D}" type="slidenum">
              <a:rPr lang="en-GB" smtClean="0"/>
              <a:pPr/>
              <a:t>5</a:t>
            </a:fld>
            <a:endParaRPr lang="en-GB"/>
          </a:p>
        </p:txBody>
      </p:sp>
      <p:sp>
        <p:nvSpPr>
          <p:cNvPr id="5" name="Title 4"/>
          <p:cNvSpPr>
            <a:spLocks noGrp="1"/>
          </p:cNvSpPr>
          <p:nvPr>
            <p:ph type="ctrTitle"/>
          </p:nvPr>
        </p:nvSpPr>
        <p:spPr>
          <a:ln>
            <a:solidFill>
              <a:schemeClr val="bg1"/>
            </a:solidFill>
          </a:ln>
        </p:spPr>
        <p:txBody>
          <a:bodyPr>
            <a:normAutofit/>
          </a:bodyPr>
          <a:lstStyle/>
          <a:p>
            <a:r>
              <a:rPr lang="en-US" sz="4400" dirty="0" smtClean="0">
                <a:solidFill>
                  <a:schemeClr val="bg1"/>
                </a:solidFill>
              </a:rPr>
              <a:t>Challenges of the Educator </a:t>
            </a:r>
            <a:endParaRPr lang="en-GB" sz="4400" dirty="0">
              <a:solidFill>
                <a:schemeClr val="bg1"/>
              </a:solidFill>
            </a:endParaRPr>
          </a:p>
        </p:txBody>
      </p:sp>
      <p:sp>
        <p:nvSpPr>
          <p:cNvPr id="6" name="Subtitle 5"/>
          <p:cNvSpPr>
            <a:spLocks noGrp="1"/>
          </p:cNvSpPr>
          <p:nvPr>
            <p:ph type="subTitle" idx="1"/>
          </p:nvPr>
        </p:nvSpPr>
        <p:spPr/>
        <p:txBody>
          <a:bodyPr>
            <a:normAutofit/>
          </a:bodyPr>
          <a:lstStyle/>
          <a:p>
            <a:r>
              <a:rPr lang="en-US" sz="4000" dirty="0" smtClean="0">
                <a:solidFill>
                  <a:schemeClr val="bg1"/>
                </a:solidFill>
              </a:rPr>
              <a:t>70:20:10</a:t>
            </a:r>
            <a:endParaRPr lang="en-GB" sz="4000" dirty="0">
              <a:solidFill>
                <a:schemeClr val="bg1"/>
              </a:solidFill>
            </a:endParaRPr>
          </a:p>
        </p:txBody>
      </p:sp>
    </p:spTree>
    <p:extLst>
      <p:ext uri="{BB962C8B-B14F-4D97-AF65-F5344CB8AC3E}">
        <p14:creationId xmlns:p14="http://schemas.microsoft.com/office/powerpoint/2010/main" val="43285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 of the Educator</a:t>
            </a:r>
            <a:endParaRPr lang="en-GB" dirty="0"/>
          </a:p>
        </p:txBody>
      </p:sp>
      <p:sp>
        <p:nvSpPr>
          <p:cNvPr id="3" name="Content Placeholder 2"/>
          <p:cNvSpPr>
            <a:spLocks noGrp="1"/>
          </p:cNvSpPr>
          <p:nvPr>
            <p:ph idx="1"/>
          </p:nvPr>
        </p:nvSpPr>
        <p:spPr>
          <a:xfrm>
            <a:off x="457200" y="1494000"/>
            <a:ext cx="3960000" cy="3959352"/>
          </a:xfrm>
          <a:solidFill>
            <a:srgbClr val="FF0000"/>
          </a:solidFill>
          <a:ln>
            <a:solidFill>
              <a:schemeClr val="accent1"/>
            </a:solidFill>
          </a:ln>
        </p:spPr>
        <p:txBody>
          <a:bodyPr/>
          <a:lstStyle/>
          <a:p>
            <a:pPr lvl="1"/>
            <a:r>
              <a:rPr lang="en-GB" dirty="0" smtClean="0">
                <a:solidFill>
                  <a:schemeClr val="bg1"/>
                </a:solidFill>
              </a:rPr>
              <a:t>Is Education simply the transfer of information? </a:t>
            </a:r>
          </a:p>
          <a:p>
            <a:pPr lvl="1"/>
            <a:r>
              <a:rPr lang="en-GB" dirty="0" smtClean="0">
                <a:solidFill>
                  <a:schemeClr val="bg1"/>
                </a:solidFill>
              </a:rPr>
              <a:t>Or is sense making the harder part?</a:t>
            </a:r>
          </a:p>
          <a:p>
            <a:pPr lvl="2"/>
            <a:r>
              <a:rPr lang="en-GB" dirty="0" smtClean="0">
                <a:solidFill>
                  <a:schemeClr val="bg1"/>
                </a:solidFill>
              </a:rPr>
              <a:t>Have you ever tried to teach anyone to drive? </a:t>
            </a:r>
            <a:endParaRPr lang="en-GB" dirty="0">
              <a:solidFill>
                <a:schemeClr val="bg1"/>
              </a:solidFill>
            </a:endParaRPr>
          </a:p>
        </p:txBody>
      </p:sp>
      <p:sp>
        <p:nvSpPr>
          <p:cNvPr id="4" name="Date Placeholder 3"/>
          <p:cNvSpPr>
            <a:spLocks noGrp="1"/>
          </p:cNvSpPr>
          <p:nvPr>
            <p:ph type="dt" sz="half" idx="10"/>
          </p:nvPr>
        </p:nvSpPr>
        <p:spPr/>
        <p:txBody>
          <a:bodyPr/>
          <a:lstStyle/>
          <a:p>
            <a:fld id="{E6DEB133-F864-435C-9D71-55111FE98C7D}" type="datetime1">
              <a:rPr lang="en-GB" smtClean="0"/>
              <a:t>14/04/2015</a:t>
            </a:fld>
            <a:endParaRPr lang="en-GB"/>
          </a:p>
        </p:txBody>
      </p:sp>
      <p:sp>
        <p:nvSpPr>
          <p:cNvPr id="5" name="Footer Placeholder 4"/>
          <p:cNvSpPr>
            <a:spLocks noGrp="1"/>
          </p:cNvSpPr>
          <p:nvPr>
            <p:ph type="ftr" sz="quarter" idx="11"/>
          </p:nvPr>
        </p:nvSpPr>
        <p:spPr/>
        <p:txBody>
          <a:bodyPr/>
          <a:lstStyle/>
          <a:p>
            <a:r>
              <a:rPr lang="en-US" dirty="0"/>
              <a:t>Expanding learning opportunities to develop the accounting profession</a:t>
            </a:r>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6</a:t>
            </a:fld>
            <a:endParaRPr lang="en-GB"/>
          </a:p>
        </p:txBody>
      </p:sp>
      <p:sp>
        <p:nvSpPr>
          <p:cNvPr id="7" name="Content Placeholder 6"/>
          <p:cNvSpPr>
            <a:spLocks noGrp="1"/>
          </p:cNvSpPr>
          <p:nvPr>
            <p:ph idx="13"/>
          </p:nvPr>
        </p:nvSpPr>
        <p:spPr>
          <a:xfrm>
            <a:off x="4809600" y="1494000"/>
            <a:ext cx="3960000" cy="3959352"/>
          </a:xfrm>
          <a:ln>
            <a:solidFill>
              <a:schemeClr val="accent1"/>
            </a:solidFill>
          </a:ln>
        </p:spPr>
        <p:txBody>
          <a:bodyPr/>
          <a:lstStyle/>
          <a:p>
            <a:pPr lvl="1"/>
            <a:r>
              <a:rPr lang="en-US" dirty="0" smtClean="0"/>
              <a:t>70% EXPERIENCE</a:t>
            </a:r>
          </a:p>
          <a:p>
            <a:pPr lvl="1"/>
            <a:r>
              <a:rPr lang="en-US" dirty="0" smtClean="0"/>
              <a:t>20% HELP </a:t>
            </a:r>
          </a:p>
          <a:p>
            <a:pPr lvl="1"/>
            <a:r>
              <a:rPr lang="en-US" dirty="0" smtClean="0"/>
              <a:t>10% THEORY</a:t>
            </a:r>
            <a:endParaRPr lang="en-GB" dirty="0" smtClean="0"/>
          </a:p>
          <a:p>
            <a:pPr lvl="2"/>
            <a:r>
              <a:rPr lang="en-GB" dirty="0" smtClean="0"/>
              <a:t>Therefore, learning strategy is matched by: </a:t>
            </a:r>
          </a:p>
          <a:p>
            <a:pPr lvl="2"/>
            <a:r>
              <a:rPr lang="en-GB" dirty="0" smtClean="0"/>
              <a:t>Informal</a:t>
            </a:r>
          </a:p>
          <a:p>
            <a:pPr lvl="2"/>
            <a:r>
              <a:rPr lang="en-GB" dirty="0" smtClean="0"/>
              <a:t>Social</a:t>
            </a:r>
          </a:p>
          <a:p>
            <a:pPr lvl="2"/>
            <a:r>
              <a:rPr lang="en-GB" dirty="0" smtClean="0"/>
              <a:t>Blended </a:t>
            </a:r>
            <a:endParaRPr lang="en-GB" dirty="0"/>
          </a:p>
        </p:txBody>
      </p:sp>
    </p:spTree>
    <p:extLst>
      <p:ext uri="{BB962C8B-B14F-4D97-AF65-F5344CB8AC3E}">
        <p14:creationId xmlns:p14="http://schemas.microsoft.com/office/powerpoint/2010/main" val="416958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FD295-1C6E-4174-9143-198319682686}" type="datetime1">
              <a:rPr lang="en-GB" smtClean="0"/>
              <a:t>14/04/2015</a:t>
            </a:fld>
            <a:endParaRPr lang="en-GB"/>
          </a:p>
        </p:txBody>
      </p:sp>
      <p:sp>
        <p:nvSpPr>
          <p:cNvPr id="4" name="Slide Number Placeholder 3"/>
          <p:cNvSpPr>
            <a:spLocks noGrp="1"/>
          </p:cNvSpPr>
          <p:nvPr>
            <p:ph type="sldNum" sz="quarter" idx="12"/>
          </p:nvPr>
        </p:nvSpPr>
        <p:spPr/>
        <p:txBody>
          <a:bodyPr/>
          <a:lstStyle/>
          <a:p>
            <a:fld id="{2A4120B7-04C2-4AF0-9F3E-C6B24F93811D}" type="slidenum">
              <a:rPr lang="en-GB" smtClean="0"/>
              <a:t>7</a:t>
            </a:fld>
            <a:endParaRPr lang="en-GB"/>
          </a:p>
        </p:txBody>
      </p:sp>
      <p:sp>
        <p:nvSpPr>
          <p:cNvPr id="5" name="Title 4"/>
          <p:cNvSpPr>
            <a:spLocks noGrp="1"/>
          </p:cNvSpPr>
          <p:nvPr>
            <p:ph type="ctrTitle"/>
          </p:nvPr>
        </p:nvSpPr>
        <p:spPr/>
        <p:txBody>
          <a:bodyPr/>
          <a:lstStyle/>
          <a:p>
            <a:r>
              <a:rPr lang="en-US" dirty="0" smtClean="0"/>
              <a:t>Drivers of change for the Global Accountancy Profession</a:t>
            </a:r>
            <a:br>
              <a:rPr lang="en-US" dirty="0" smtClean="0"/>
            </a:br>
            <a:r>
              <a:rPr lang="en-US" dirty="0" smtClean="0"/>
              <a:t/>
            </a:r>
            <a:br>
              <a:rPr lang="en-US" dirty="0" smtClean="0"/>
            </a:br>
            <a:r>
              <a:rPr lang="en-GB" sz="1800" dirty="0" smtClean="0"/>
              <a:t>ACCA’s </a:t>
            </a:r>
            <a:r>
              <a:rPr lang="en-GB" sz="1800" dirty="0"/>
              <a:t>Accountancy Futures Academy</a:t>
            </a:r>
            <a:r>
              <a:rPr lang="en-GB" dirty="0"/>
              <a:t/>
            </a:r>
            <a:br>
              <a:rPr lang="en-GB" dirty="0"/>
            </a:br>
            <a:endParaRPr lang="en-GB" dirty="0"/>
          </a:p>
        </p:txBody>
      </p:sp>
      <p:sp>
        <p:nvSpPr>
          <p:cNvPr id="6" name="Subtitle 5"/>
          <p:cNvSpPr>
            <a:spLocks noGrp="1"/>
          </p:cNvSpPr>
          <p:nvPr>
            <p:ph type="subTitle" idx="1"/>
          </p:nvPr>
        </p:nvSpPr>
        <p:spPr/>
        <p:txBody>
          <a:bodyPr/>
          <a:lstStyle/>
          <a:p>
            <a:r>
              <a:rPr lang="en-US" dirty="0" smtClean="0"/>
              <a:t>Consultation with IMA and ACCA Global Forum</a:t>
            </a:r>
            <a:endParaRPr lang="en-GB" dirty="0"/>
          </a:p>
        </p:txBody>
      </p:sp>
    </p:spTree>
    <p:extLst>
      <p:ext uri="{BB962C8B-B14F-4D97-AF65-F5344CB8AC3E}">
        <p14:creationId xmlns:p14="http://schemas.microsoft.com/office/powerpoint/2010/main" val="346645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impact on the accountancy profession worldwide over the next 10 years</a:t>
            </a:r>
            <a:endParaRPr lang="en-GB" dirty="0"/>
          </a:p>
        </p:txBody>
      </p:sp>
      <p:sp>
        <p:nvSpPr>
          <p:cNvPr id="3" name="Content Placeholder 2"/>
          <p:cNvSpPr>
            <a:spLocks noGrp="1"/>
          </p:cNvSpPr>
          <p:nvPr>
            <p:ph idx="1"/>
          </p:nvPr>
        </p:nvSpPr>
        <p:spPr/>
        <p:txBody>
          <a:bodyPr>
            <a:normAutofit/>
          </a:bodyPr>
          <a:lstStyle/>
          <a:p>
            <a:r>
              <a:rPr lang="en-US" dirty="0" smtClean="0"/>
              <a:t>Rank 8</a:t>
            </a:r>
            <a:r>
              <a:rPr lang="en-US" baseline="30000" dirty="0" smtClean="0"/>
              <a:t>th</a:t>
            </a:r>
            <a:endParaRPr lang="en-US" dirty="0" smtClean="0"/>
          </a:p>
          <a:p>
            <a:r>
              <a:rPr lang="en-US" dirty="0" smtClean="0"/>
              <a:t>The </a:t>
            </a:r>
            <a:r>
              <a:rPr lang="en-US" dirty="0"/>
              <a:t>workplace expectations of Generations Y, Z and </a:t>
            </a:r>
            <a:r>
              <a:rPr lang="en-US" dirty="0" smtClean="0"/>
              <a:t>beyond</a:t>
            </a:r>
          </a:p>
          <a:p>
            <a:endParaRPr lang="en-US" dirty="0"/>
          </a:p>
          <a:p>
            <a:r>
              <a:rPr lang="en-GB" dirty="0" smtClean="0"/>
              <a:t>So what were some: </a:t>
            </a:r>
            <a:endParaRPr lang="en-GB" dirty="0"/>
          </a:p>
          <a:p>
            <a:r>
              <a:rPr lang="en-GB" dirty="0"/>
              <a:t>‘strategic action imperatives’</a:t>
            </a:r>
          </a:p>
          <a:p>
            <a:endParaRPr lang="en-US" dirty="0" smtClean="0"/>
          </a:p>
        </p:txBody>
      </p:sp>
      <p:sp>
        <p:nvSpPr>
          <p:cNvPr id="4" name="Date Placeholder 3"/>
          <p:cNvSpPr>
            <a:spLocks noGrp="1"/>
          </p:cNvSpPr>
          <p:nvPr>
            <p:ph type="dt" sz="half" idx="10"/>
          </p:nvPr>
        </p:nvSpPr>
        <p:spPr/>
        <p:txBody>
          <a:bodyPr/>
          <a:lstStyle/>
          <a:p>
            <a:fld id="{E6DEB133-F864-435C-9D71-55111FE98C7D}" type="datetime1">
              <a:rPr lang="en-GB" smtClean="0"/>
              <a:t>14/04/2015</a:t>
            </a:fld>
            <a:endParaRPr lang="en-GB"/>
          </a:p>
        </p:txBody>
      </p:sp>
      <p:sp>
        <p:nvSpPr>
          <p:cNvPr id="5" name="Footer Placeholder 4"/>
          <p:cNvSpPr>
            <a:spLocks noGrp="1"/>
          </p:cNvSpPr>
          <p:nvPr>
            <p:ph type="ftr" sz="quarter" idx="11"/>
          </p:nvPr>
        </p:nvSpPr>
        <p:spPr/>
        <p:txBody>
          <a:bodyPr/>
          <a:lstStyle/>
          <a:p>
            <a:r>
              <a:rPr lang="en-US" dirty="0"/>
              <a:t>Expanding learning opportunities to develop the accounting profession</a:t>
            </a:r>
            <a:endParaRPr lang="en-GB" dirty="0"/>
          </a:p>
        </p:txBody>
      </p:sp>
      <p:sp>
        <p:nvSpPr>
          <p:cNvPr id="6" name="Slide Number Placeholder 5"/>
          <p:cNvSpPr>
            <a:spLocks noGrp="1"/>
          </p:cNvSpPr>
          <p:nvPr>
            <p:ph type="sldNum" sz="quarter" idx="12"/>
          </p:nvPr>
        </p:nvSpPr>
        <p:spPr/>
        <p:txBody>
          <a:bodyPr/>
          <a:lstStyle/>
          <a:p>
            <a:fld id="{2A4120B7-04C2-4AF0-9F3E-C6B24F93811D}" type="slidenum">
              <a:rPr lang="en-GB" smtClean="0"/>
              <a:t>8</a:t>
            </a:fld>
            <a:endParaRPr lang="en-GB"/>
          </a:p>
        </p:txBody>
      </p:sp>
      <p:sp>
        <p:nvSpPr>
          <p:cNvPr id="7" name="Content Placeholder 6"/>
          <p:cNvSpPr>
            <a:spLocks noGrp="1"/>
          </p:cNvSpPr>
          <p:nvPr>
            <p:ph idx="13"/>
          </p:nvPr>
        </p:nvSpPr>
        <p:spPr/>
        <p:txBody>
          <a:bodyPr>
            <a:normAutofit/>
          </a:bodyPr>
          <a:lstStyle/>
          <a:p>
            <a:pPr marL="342900" indent="-342900">
              <a:buFont typeface="Arial" panose="020B0604020202020204" pitchFamily="34" charset="0"/>
              <a:buChar char="•"/>
            </a:pPr>
            <a:r>
              <a:rPr lang="en-US" dirty="0" smtClean="0"/>
              <a:t>Emerging </a:t>
            </a:r>
            <a:r>
              <a:rPr lang="en-US" dirty="0" err="1"/>
              <a:t>centres</a:t>
            </a:r>
            <a:r>
              <a:rPr lang="en-US" dirty="0"/>
              <a:t> of financial power in the East, </a:t>
            </a:r>
            <a:r>
              <a:rPr lang="en-US" dirty="0" err="1"/>
              <a:t>eg</a:t>
            </a:r>
            <a:r>
              <a:rPr lang="en-US" dirty="0"/>
              <a:t> </a:t>
            </a:r>
            <a:r>
              <a:rPr lang="en-US" dirty="0" smtClean="0"/>
              <a:t>Shanghai</a:t>
            </a:r>
            <a:r>
              <a:rPr lang="en-US" dirty="0"/>
              <a:t>, Mumbai, </a:t>
            </a:r>
            <a:r>
              <a:rPr lang="en-US" dirty="0" smtClean="0"/>
              <a:t>Seoul</a:t>
            </a:r>
          </a:p>
          <a:p>
            <a:pPr marL="342900" indent="-342900">
              <a:buFont typeface="Arial" panose="020B0604020202020204" pitchFamily="34" charset="0"/>
              <a:buChar char="•"/>
            </a:pPr>
            <a:r>
              <a:rPr lang="en-US" dirty="0" smtClean="0"/>
              <a:t>Business Challenges </a:t>
            </a:r>
            <a:r>
              <a:rPr lang="en-US" dirty="0"/>
              <a:t>of incorporating </a:t>
            </a:r>
            <a:r>
              <a:rPr lang="en-US" dirty="0" smtClean="0"/>
              <a:t>Generations </a:t>
            </a:r>
            <a:r>
              <a:rPr lang="en-US" dirty="0"/>
              <a:t>Y and Z into the workforce and meeting their expectations</a:t>
            </a:r>
            <a:endParaRPr lang="en-US" dirty="0" smtClean="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58942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FD295-1C6E-4174-9143-198319682686}" type="datetime1">
              <a:rPr lang="en-GB" smtClean="0"/>
              <a:t>14/04/2015</a:t>
            </a:fld>
            <a:endParaRPr lang="en-GB" dirty="0"/>
          </a:p>
        </p:txBody>
      </p:sp>
      <p:sp>
        <p:nvSpPr>
          <p:cNvPr id="4" name="Slide Number Placeholder 3"/>
          <p:cNvSpPr>
            <a:spLocks noGrp="1"/>
          </p:cNvSpPr>
          <p:nvPr>
            <p:ph type="sldNum" sz="quarter" idx="12"/>
          </p:nvPr>
        </p:nvSpPr>
        <p:spPr/>
        <p:txBody>
          <a:bodyPr/>
          <a:lstStyle/>
          <a:p>
            <a:fld id="{2A4120B7-04C2-4AF0-9F3E-C6B24F93811D}" type="slidenum">
              <a:rPr lang="en-GB" smtClean="0"/>
              <a:t>9</a:t>
            </a:fld>
            <a:endParaRPr lang="en-GB" dirty="0"/>
          </a:p>
        </p:txBody>
      </p:sp>
      <p:sp>
        <p:nvSpPr>
          <p:cNvPr id="5" name="Title 4"/>
          <p:cNvSpPr>
            <a:spLocks noGrp="1"/>
          </p:cNvSpPr>
          <p:nvPr>
            <p:ph type="ctrTitle"/>
          </p:nvPr>
        </p:nvSpPr>
        <p:spPr>
          <a:xfrm>
            <a:off x="5807676" y="670624"/>
            <a:ext cx="3181837" cy="3182112"/>
          </a:xfrm>
        </p:spPr>
        <p:txBody>
          <a:bodyPr/>
          <a:lstStyle/>
          <a:p>
            <a:r>
              <a:rPr lang="en-GB" dirty="0" smtClean="0"/>
              <a:t>ACCA: </a:t>
            </a:r>
            <a:br>
              <a:rPr lang="en-GB" dirty="0" smtClean="0"/>
            </a:br>
            <a:r>
              <a:rPr lang="en-GB" dirty="0" smtClean="0"/>
              <a:t>Developing professional accountants the world needs</a:t>
            </a:r>
            <a:endParaRPr lang="en-GB" dirty="0"/>
          </a:p>
        </p:txBody>
      </p:sp>
      <p:sp>
        <p:nvSpPr>
          <p:cNvPr id="6" name="Subtitle 5"/>
          <p:cNvSpPr>
            <a:spLocks noGrp="1"/>
          </p:cNvSpPr>
          <p:nvPr>
            <p:ph type="subTitle" idx="1"/>
          </p:nvPr>
        </p:nvSpPr>
        <p:spPr/>
        <p:txBody>
          <a:bodyPr>
            <a:normAutofit fontScale="92500" lnSpcReduction="20000"/>
          </a:bodyPr>
          <a:lstStyle/>
          <a:p>
            <a:r>
              <a:rPr lang="en-US" dirty="0" smtClean="0"/>
              <a:t>ACCA’s Approach:</a:t>
            </a:r>
          </a:p>
          <a:p>
            <a:endParaRPr lang="en-US" dirty="0" smtClean="0"/>
          </a:p>
          <a:p>
            <a:pPr marL="457200" indent="-457200">
              <a:buFont typeface="+mj-lt"/>
              <a:buAutoNum type="arabicPeriod"/>
            </a:pPr>
            <a:r>
              <a:rPr lang="en-US" dirty="0" smtClean="0"/>
              <a:t>ACCA – X</a:t>
            </a:r>
          </a:p>
          <a:p>
            <a:pPr marL="457200" indent="-457200">
              <a:buFont typeface="+mj-lt"/>
              <a:buAutoNum type="arabicPeriod"/>
            </a:pPr>
            <a:r>
              <a:rPr lang="en-US" dirty="0" smtClean="0"/>
              <a:t>CBEs</a:t>
            </a:r>
          </a:p>
          <a:p>
            <a:pPr marL="457200" indent="-457200">
              <a:buFont typeface="+mj-lt"/>
              <a:buAutoNum type="arabicPeriod"/>
            </a:pPr>
            <a:r>
              <a:rPr lang="en-US" dirty="0" err="1" smtClean="0"/>
              <a:t>UoL</a:t>
            </a:r>
            <a:endParaRPr lang="en-US" dirty="0" smtClean="0"/>
          </a:p>
          <a:p>
            <a:pPr marL="457200" indent="-457200">
              <a:buFont typeface="+mj-lt"/>
              <a:buAutoNum type="arabicPeriod"/>
            </a:pPr>
            <a:r>
              <a:rPr lang="en-US" dirty="0" smtClean="0"/>
              <a:t>Learning Community</a:t>
            </a:r>
          </a:p>
          <a:p>
            <a:pPr marL="457200" indent="-457200">
              <a:buFont typeface="+mj-lt"/>
              <a:buAutoNum type="arabicPeriod"/>
            </a:pPr>
            <a:r>
              <a:rPr lang="en-US" dirty="0" smtClean="0"/>
              <a:t>Time Limits</a:t>
            </a:r>
          </a:p>
          <a:p>
            <a:endParaRPr lang="en-GB" dirty="0"/>
          </a:p>
        </p:txBody>
      </p:sp>
    </p:spTree>
    <p:extLst>
      <p:ext uri="{BB962C8B-B14F-4D97-AF65-F5344CB8AC3E}">
        <p14:creationId xmlns:p14="http://schemas.microsoft.com/office/powerpoint/2010/main" val="82683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CCA_Presentation_28_1">
  <a:themeElements>
    <a:clrScheme name="ACCA">
      <a:dk1>
        <a:srgbClr val="000000"/>
      </a:dk1>
      <a:lt1>
        <a:srgbClr val="FFFFFF"/>
      </a:lt1>
      <a:dk2>
        <a:srgbClr val="000000"/>
      </a:dk2>
      <a:lt2>
        <a:srgbClr val="FFFFFF"/>
      </a:lt2>
      <a:accent1>
        <a:srgbClr val="E60000"/>
      </a:accent1>
      <a:accent2>
        <a:srgbClr val="6F2C3F"/>
      </a:accent2>
      <a:accent3>
        <a:srgbClr val="E8927C"/>
      </a:accent3>
      <a:accent4>
        <a:srgbClr val="00A3E0"/>
      </a:accent4>
      <a:accent5>
        <a:srgbClr val="E87722"/>
      </a:accent5>
      <a:accent6>
        <a:srgbClr val="2CD5C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xmlns="" name="ACCA_Presentation_28_1" id="{22E0E291-807D-4DAC-8C69-94FAC8585F4F}" vid="{13D2A6BE-86A1-4FA0-9DFD-873C47A9E75A}"/>
    </a:ext>
  </a:extLst>
</a:theme>
</file>

<file path=ppt/theme/theme2.xml><?xml version="1.0" encoding="utf-8"?>
<a:theme xmlns:a="http://schemas.openxmlformats.org/drawingml/2006/main" name="STUDENT">
  <a:themeElements>
    <a:clrScheme name="ACCA">
      <a:dk1>
        <a:srgbClr val="000000"/>
      </a:dk1>
      <a:lt1>
        <a:srgbClr val="FFFFFF"/>
      </a:lt1>
      <a:dk2>
        <a:srgbClr val="000000"/>
      </a:dk2>
      <a:lt2>
        <a:srgbClr val="FFFFFF"/>
      </a:lt2>
      <a:accent1>
        <a:srgbClr val="E60000"/>
      </a:accent1>
      <a:accent2>
        <a:srgbClr val="6F2C3F"/>
      </a:accent2>
      <a:accent3>
        <a:srgbClr val="E8927C"/>
      </a:accent3>
      <a:accent4>
        <a:srgbClr val="00A3E0"/>
      </a:accent4>
      <a:accent5>
        <a:srgbClr val="E87722"/>
      </a:accent5>
      <a:accent6>
        <a:srgbClr val="2CD5C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63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defPPr>
      </a:lstStyle>
    </a:txDef>
  </a:objectDefaults>
  <a:extraClrSchemeLst/>
  <a:extLst>
    <a:ext uri="{05A4C25C-085E-4340-85A3-A5531E510DB2}">
      <thm15:themeFamily xmlns:thm15="http://schemas.microsoft.com/office/thememl/2012/main" xmlns="" name="ACCA_Presentation_28_1" id="{22E0E291-807D-4DAC-8C69-94FAC8585F4F}" vid="{92F5CE69-757B-4710-B348-7DD0D818044C}"/>
    </a:ext>
  </a:extLst>
</a:theme>
</file>

<file path=ppt/theme/theme3.xml><?xml version="1.0" encoding="utf-8"?>
<a:theme xmlns:a="http://schemas.openxmlformats.org/drawingml/2006/main" name="WCOA PP">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ACCA_Presentation_28_1</Template>
  <TotalTime>1186</TotalTime>
  <Words>1542</Words>
  <Application>Microsoft Office PowerPoint</Application>
  <PresentationFormat>On-screen Show (4:3)</PresentationFormat>
  <Paragraphs>199</Paragraphs>
  <Slides>18</Slides>
  <Notes>17</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ACCA_Presentation_28_1</vt:lpstr>
      <vt:lpstr>STUDENT</vt:lpstr>
      <vt:lpstr>WCOA PP</vt:lpstr>
      <vt:lpstr>Expanding learning opportunities to develop the accounting profession</vt:lpstr>
      <vt:lpstr>Expanding learning opportunities to develop the accounting profession</vt:lpstr>
      <vt:lpstr>Generation Z</vt:lpstr>
      <vt:lpstr>Generation Z</vt:lpstr>
      <vt:lpstr>Challenges of the Educator </vt:lpstr>
      <vt:lpstr>Challenges of the Educator</vt:lpstr>
      <vt:lpstr>Drivers of change for the Global Accountancy Profession  ACCA’s Accountancy Futures Academy </vt:lpstr>
      <vt:lpstr>Greatest impact on the accountancy profession worldwide over the next 10 years</vt:lpstr>
      <vt:lpstr>ACCA:  Developing professional accountants the world needs</vt:lpstr>
      <vt:lpstr>ACCA X http://www.acca-x.com/global/en.html </vt:lpstr>
      <vt:lpstr>ACCA and University of London launch ground breaking Masters Programme</vt:lpstr>
      <vt:lpstr>Computer Based Exams</vt:lpstr>
      <vt:lpstr>PowerPoint Presentation</vt:lpstr>
      <vt:lpstr>Time Limits:seven year time limit at the Professional level </vt:lpstr>
      <vt:lpstr> THANK YOU</vt:lpstr>
      <vt:lpstr>PowerPoint Presentation</vt:lpstr>
      <vt:lpstr>Contact</vt:lpstr>
      <vt:lpstr>PowerPoint Presentation</vt:lpstr>
    </vt:vector>
  </TitlesOfParts>
  <Company>ACCA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appears here</dc:title>
  <dc:creator>Nicolson Michelle</dc:creator>
  <cp:lastModifiedBy>Head of Education</cp:lastModifiedBy>
  <cp:revision>73</cp:revision>
  <cp:lastPrinted>2015-04-10T18:32:57Z</cp:lastPrinted>
  <dcterms:created xsi:type="dcterms:W3CDTF">2015-02-09T09:06:19Z</dcterms:created>
  <dcterms:modified xsi:type="dcterms:W3CDTF">2015-04-14T19:29:28Z</dcterms:modified>
</cp:coreProperties>
</file>