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59"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9" r:id="rId29"/>
    <p:sldId id="290" r:id="rId30"/>
    <p:sldId id="291" r:id="rId31"/>
    <p:sldId id="292" r:id="rId32"/>
    <p:sldId id="286" r:id="rId33"/>
    <p:sldId id="287"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48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C47468-7FBA-4D24-8296-1D9F11A9F926}"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1502193A-C112-4095-999C-3A4EA0ED247A}">
      <dgm:prSet phldrT="[Text]" custT="1"/>
      <dgm:spPr/>
      <dgm:t>
        <a:bodyPr/>
        <a:lstStyle/>
        <a:p>
          <a:r>
            <a:rPr lang="en-US" sz="1800" b="1" i="1" dirty="0">
              <a:solidFill>
                <a:schemeClr val="accent5">
                  <a:lumMod val="75000"/>
                </a:schemeClr>
              </a:solidFill>
            </a:rPr>
            <a:t>MAPPING </a:t>
          </a:r>
          <a:r>
            <a:rPr lang="en-US" sz="1800" b="1" i="1" dirty="0" smtClean="0">
              <a:solidFill>
                <a:schemeClr val="accent5">
                  <a:lumMod val="75000"/>
                </a:schemeClr>
              </a:solidFill>
            </a:rPr>
            <a:t>COMPETEN-CIES </a:t>
          </a:r>
          <a:endParaRPr lang="en-US" sz="1800" b="1" i="1" dirty="0">
            <a:solidFill>
              <a:schemeClr val="accent5">
                <a:lumMod val="75000"/>
              </a:schemeClr>
            </a:solidFill>
          </a:endParaRPr>
        </a:p>
      </dgm:t>
    </dgm:pt>
    <dgm:pt modelId="{FF155441-6C73-4EAF-A35F-D3609CCA6EA1}" type="parTrans" cxnId="{47F91CA7-0BD0-43BD-89F6-58700F102113}">
      <dgm:prSet/>
      <dgm:spPr/>
      <dgm:t>
        <a:bodyPr/>
        <a:lstStyle/>
        <a:p>
          <a:endParaRPr lang="en-US"/>
        </a:p>
      </dgm:t>
    </dgm:pt>
    <dgm:pt modelId="{5C0A17BF-94FF-4721-B982-898AA92556FE}" type="sibTrans" cxnId="{47F91CA7-0BD0-43BD-89F6-58700F102113}">
      <dgm:prSet/>
      <dgm:spPr/>
      <dgm:t>
        <a:bodyPr/>
        <a:lstStyle/>
        <a:p>
          <a:endParaRPr lang="en-US"/>
        </a:p>
      </dgm:t>
    </dgm:pt>
    <dgm:pt modelId="{CD403B2E-C15C-4C83-8A80-B5482BCC6BA4}">
      <dgm:prSet phldrT="[Text]" custT="1"/>
      <dgm:spPr/>
      <dgm:t>
        <a:bodyPr/>
        <a:lstStyle/>
        <a:p>
          <a:pPr algn="ctr"/>
          <a:r>
            <a:rPr lang="en-US" sz="1400" b="1" i="1"/>
            <a:t>INFORMATION</a:t>
          </a:r>
        </a:p>
      </dgm:t>
    </dgm:pt>
    <dgm:pt modelId="{7DC8739C-D61D-461E-B1C1-12C9629A6AA0}" type="parTrans" cxnId="{64115254-D978-407F-8B84-4B7BFE100F33}">
      <dgm:prSet/>
      <dgm:spPr/>
      <dgm:t>
        <a:bodyPr/>
        <a:lstStyle/>
        <a:p>
          <a:endParaRPr lang="en-US"/>
        </a:p>
      </dgm:t>
    </dgm:pt>
    <dgm:pt modelId="{40933F73-4D14-4765-B47F-A65293B8F40A}" type="sibTrans" cxnId="{64115254-D978-407F-8B84-4B7BFE100F33}">
      <dgm:prSet/>
      <dgm:spPr/>
      <dgm:t>
        <a:bodyPr/>
        <a:lstStyle/>
        <a:p>
          <a:endParaRPr lang="en-US"/>
        </a:p>
      </dgm:t>
    </dgm:pt>
    <dgm:pt modelId="{29ECCD4D-26BF-4DC9-971C-14F26AFD9970}">
      <dgm:prSet phldrT="[Text]" custT="1"/>
      <dgm:spPr/>
      <dgm:t>
        <a:bodyPr/>
        <a:lstStyle/>
        <a:p>
          <a:r>
            <a:rPr lang="en-US" sz="1600" b="1" i="1" dirty="0">
              <a:solidFill>
                <a:srgbClr val="C00000"/>
              </a:solidFill>
            </a:rPr>
            <a:t>GUIDANCE</a:t>
          </a:r>
        </a:p>
      </dgm:t>
    </dgm:pt>
    <dgm:pt modelId="{F4871FE0-B379-4BDC-87D6-677E2D549958}" type="parTrans" cxnId="{29EADB85-6330-4641-92E8-2B9C0B3A2B5A}">
      <dgm:prSet/>
      <dgm:spPr/>
      <dgm:t>
        <a:bodyPr/>
        <a:lstStyle/>
        <a:p>
          <a:endParaRPr lang="en-US"/>
        </a:p>
      </dgm:t>
    </dgm:pt>
    <dgm:pt modelId="{54DA8558-3A5D-4C35-BB22-B4CC67F9BA25}" type="sibTrans" cxnId="{29EADB85-6330-4641-92E8-2B9C0B3A2B5A}">
      <dgm:prSet/>
      <dgm:spPr/>
      <dgm:t>
        <a:bodyPr/>
        <a:lstStyle/>
        <a:p>
          <a:endParaRPr lang="en-US"/>
        </a:p>
      </dgm:t>
    </dgm:pt>
    <dgm:pt modelId="{E2C8E078-D223-4D8F-83D3-549BF4150BFC}">
      <dgm:prSet phldrT="[Text]" custT="1"/>
      <dgm:spPr/>
      <dgm:t>
        <a:bodyPr/>
        <a:lstStyle/>
        <a:p>
          <a:r>
            <a:rPr lang="en-US" sz="1600" b="1" i="1" dirty="0" smtClean="0">
              <a:solidFill>
                <a:schemeClr val="accent2">
                  <a:lumMod val="75000"/>
                </a:schemeClr>
              </a:solidFill>
            </a:rPr>
            <a:t>FOLLOW-UP</a:t>
          </a:r>
          <a:endParaRPr lang="en-US" sz="1600" b="1" i="1" dirty="0">
            <a:solidFill>
              <a:schemeClr val="accent2">
                <a:lumMod val="75000"/>
              </a:schemeClr>
            </a:solidFill>
          </a:endParaRPr>
        </a:p>
      </dgm:t>
    </dgm:pt>
    <dgm:pt modelId="{FF7F8DD2-C66B-4B8B-95B8-CC4724EB4E9D}" type="parTrans" cxnId="{01321D4C-5B00-46C2-888A-2E92DBCBC44D}">
      <dgm:prSet/>
      <dgm:spPr/>
      <dgm:t>
        <a:bodyPr/>
        <a:lstStyle/>
        <a:p>
          <a:endParaRPr lang="en-US"/>
        </a:p>
      </dgm:t>
    </dgm:pt>
    <dgm:pt modelId="{734F98CB-189A-4774-AB21-5C5D0DE87222}" type="sibTrans" cxnId="{01321D4C-5B00-46C2-888A-2E92DBCBC44D}">
      <dgm:prSet/>
      <dgm:spPr/>
      <dgm:t>
        <a:bodyPr/>
        <a:lstStyle/>
        <a:p>
          <a:endParaRPr lang="en-US"/>
        </a:p>
      </dgm:t>
    </dgm:pt>
    <dgm:pt modelId="{D6EB0D2E-9996-4903-BF80-F2ECC3EA7859}">
      <dgm:prSet phldrT="[Text]" custT="1"/>
      <dgm:spPr/>
      <dgm:t>
        <a:bodyPr/>
        <a:lstStyle/>
        <a:p>
          <a:r>
            <a:rPr lang="en-US" sz="1800" b="1" i="1" dirty="0" smtClean="0">
              <a:solidFill>
                <a:schemeClr val="accent2">
                  <a:lumMod val="75000"/>
                </a:schemeClr>
              </a:solidFill>
            </a:rPr>
            <a:t>ASSESS-MENTS</a:t>
          </a:r>
          <a:endParaRPr lang="en-US" sz="1800" b="1" i="1" dirty="0">
            <a:solidFill>
              <a:schemeClr val="accent2">
                <a:lumMod val="75000"/>
              </a:schemeClr>
            </a:solidFill>
          </a:endParaRPr>
        </a:p>
      </dgm:t>
    </dgm:pt>
    <dgm:pt modelId="{D66D27B3-0CC4-4672-8380-A2EB310125EE}" type="parTrans" cxnId="{2C230CD7-1985-4197-ABB6-01C9B6B118E8}">
      <dgm:prSet/>
      <dgm:spPr/>
      <dgm:t>
        <a:bodyPr/>
        <a:lstStyle/>
        <a:p>
          <a:endParaRPr lang="en-US"/>
        </a:p>
      </dgm:t>
    </dgm:pt>
    <dgm:pt modelId="{DEECBE4B-697B-4A7A-BC74-4C2A34D3BDE7}" type="sibTrans" cxnId="{2C230CD7-1985-4197-ABB6-01C9B6B118E8}">
      <dgm:prSet/>
      <dgm:spPr/>
      <dgm:t>
        <a:bodyPr/>
        <a:lstStyle/>
        <a:p>
          <a:endParaRPr lang="en-US"/>
        </a:p>
      </dgm:t>
    </dgm:pt>
    <dgm:pt modelId="{F169408E-DA68-4B9E-B219-4712AE903785}">
      <dgm:prSet phldrT="[Text]" custT="1"/>
      <dgm:spPr/>
      <dgm:t>
        <a:bodyPr/>
        <a:lstStyle/>
        <a:p>
          <a:r>
            <a:rPr lang="en-US" sz="1400" b="1" i="1"/>
            <a:t>COLLABORA-TION AND COORDINA-TION</a:t>
          </a:r>
        </a:p>
      </dgm:t>
    </dgm:pt>
    <dgm:pt modelId="{98B543C8-58C5-4B60-B850-C67E052FB9C9}" type="parTrans" cxnId="{60D7BDD0-4CE6-4178-B432-01FDC726218E}">
      <dgm:prSet/>
      <dgm:spPr/>
      <dgm:t>
        <a:bodyPr/>
        <a:lstStyle/>
        <a:p>
          <a:endParaRPr lang="en-US"/>
        </a:p>
      </dgm:t>
    </dgm:pt>
    <dgm:pt modelId="{45634255-5D4F-4792-95A5-EA2852501EE7}" type="sibTrans" cxnId="{60D7BDD0-4CE6-4178-B432-01FDC726218E}">
      <dgm:prSet/>
      <dgm:spPr/>
      <dgm:t>
        <a:bodyPr/>
        <a:lstStyle/>
        <a:p>
          <a:endParaRPr lang="en-US"/>
        </a:p>
      </dgm:t>
    </dgm:pt>
    <dgm:pt modelId="{9CE0067A-F4C3-4C72-853C-A0E60F3DD5A1}">
      <dgm:prSet phldrT="[Text]" custT="1"/>
      <dgm:spPr/>
      <dgm:t>
        <a:bodyPr/>
        <a:lstStyle/>
        <a:p>
          <a:pPr algn="ctr"/>
          <a:endParaRPr lang="en-US" sz="1400" b="1" i="1"/>
        </a:p>
      </dgm:t>
    </dgm:pt>
    <dgm:pt modelId="{67063BB4-1385-4114-BCDD-DE02EC5C5E1E}" type="parTrans" cxnId="{C58B5649-9B00-483C-A40A-A7AE8799A9D4}">
      <dgm:prSet/>
      <dgm:spPr/>
      <dgm:t>
        <a:bodyPr/>
        <a:lstStyle/>
        <a:p>
          <a:endParaRPr lang="en-US"/>
        </a:p>
      </dgm:t>
    </dgm:pt>
    <dgm:pt modelId="{858DACA5-DFB2-4949-9A4B-A77A5EE64DE0}" type="sibTrans" cxnId="{C58B5649-9B00-483C-A40A-A7AE8799A9D4}">
      <dgm:prSet/>
      <dgm:spPr/>
      <dgm:t>
        <a:bodyPr/>
        <a:lstStyle/>
        <a:p>
          <a:endParaRPr lang="en-US"/>
        </a:p>
      </dgm:t>
    </dgm:pt>
    <dgm:pt modelId="{6CFCE07A-EB65-4417-90CF-5E624F5F0D40}">
      <dgm:prSet phldrT="[Text]" custT="1"/>
      <dgm:spPr/>
      <dgm:t>
        <a:bodyPr/>
        <a:lstStyle/>
        <a:p>
          <a:pPr algn="ctr"/>
          <a:endParaRPr lang="en-US" sz="1400" b="1" i="1"/>
        </a:p>
      </dgm:t>
    </dgm:pt>
    <dgm:pt modelId="{344A7441-2B6B-4AB5-8AAE-5DA96097C42A}" type="parTrans" cxnId="{7F365DA5-6E87-4667-96B0-180DF7108574}">
      <dgm:prSet/>
      <dgm:spPr/>
      <dgm:t>
        <a:bodyPr/>
        <a:lstStyle/>
        <a:p>
          <a:endParaRPr lang="en-US"/>
        </a:p>
      </dgm:t>
    </dgm:pt>
    <dgm:pt modelId="{D8E3311F-4DBB-4381-9286-BE5FD696E7C8}" type="sibTrans" cxnId="{7F365DA5-6E87-4667-96B0-180DF7108574}">
      <dgm:prSet/>
      <dgm:spPr/>
      <dgm:t>
        <a:bodyPr/>
        <a:lstStyle/>
        <a:p>
          <a:endParaRPr lang="en-US"/>
        </a:p>
      </dgm:t>
    </dgm:pt>
    <dgm:pt modelId="{73AEEA13-FF17-46FA-8D24-C108591B565D}">
      <dgm:prSet phldrT="[Text]" custT="1"/>
      <dgm:spPr/>
      <dgm:t>
        <a:bodyPr/>
        <a:lstStyle/>
        <a:p>
          <a:r>
            <a:rPr lang="en-US" sz="1400" b="1" i="1"/>
            <a:t>PRE-CONDITIONS</a:t>
          </a:r>
          <a:endParaRPr lang="en-US" sz="1400"/>
        </a:p>
      </dgm:t>
    </dgm:pt>
    <dgm:pt modelId="{61FF2A37-AD0C-4A88-A5DB-522CD0FCEAA6}" type="parTrans" cxnId="{0E58684B-EA80-4E0E-84FB-2AC5497168D9}">
      <dgm:prSet/>
      <dgm:spPr/>
      <dgm:t>
        <a:bodyPr/>
        <a:lstStyle/>
        <a:p>
          <a:endParaRPr lang="en-US"/>
        </a:p>
      </dgm:t>
    </dgm:pt>
    <dgm:pt modelId="{C52BF5C6-63EA-4BDC-8A48-EB492B13184A}" type="sibTrans" cxnId="{0E58684B-EA80-4E0E-84FB-2AC5497168D9}">
      <dgm:prSet/>
      <dgm:spPr/>
      <dgm:t>
        <a:bodyPr/>
        <a:lstStyle/>
        <a:p>
          <a:endParaRPr lang="en-US"/>
        </a:p>
      </dgm:t>
    </dgm:pt>
    <dgm:pt modelId="{E0C21028-A156-498E-AC73-ED55CFFC3D3C}">
      <dgm:prSet phldrT="[Text]" custT="1"/>
      <dgm:spPr/>
      <dgm:t>
        <a:bodyPr/>
        <a:lstStyle/>
        <a:p>
          <a:endParaRPr lang="en-US" sz="1400" b="1" i="1"/>
        </a:p>
      </dgm:t>
    </dgm:pt>
    <dgm:pt modelId="{A10EC27A-98F9-454E-9037-53BB36A27113}" type="parTrans" cxnId="{29564090-CA2A-4FFE-BF1A-E307A69CAA57}">
      <dgm:prSet/>
      <dgm:spPr/>
      <dgm:t>
        <a:bodyPr/>
        <a:lstStyle/>
        <a:p>
          <a:endParaRPr lang="en-US"/>
        </a:p>
      </dgm:t>
    </dgm:pt>
    <dgm:pt modelId="{52AB2717-0C0A-488F-A67F-CC5EC52B16BB}" type="sibTrans" cxnId="{29564090-CA2A-4FFE-BF1A-E307A69CAA57}">
      <dgm:prSet/>
      <dgm:spPr/>
      <dgm:t>
        <a:bodyPr/>
        <a:lstStyle/>
        <a:p>
          <a:endParaRPr lang="en-US"/>
        </a:p>
      </dgm:t>
    </dgm:pt>
    <dgm:pt modelId="{2EAF1456-747D-43E0-A041-2C2C7BDCF13E}">
      <dgm:prSet phldrT="[Text]" custT="1"/>
      <dgm:spPr/>
      <dgm:t>
        <a:bodyPr/>
        <a:lstStyle/>
        <a:p>
          <a:pPr algn="just"/>
          <a:endParaRPr lang="en-US" sz="1200" b="1" i="1"/>
        </a:p>
      </dgm:t>
    </dgm:pt>
    <dgm:pt modelId="{5E7B5A3C-94B1-4229-A291-D68D56B8B609}" type="parTrans" cxnId="{5E728A69-2FE9-4902-9221-4A14C68D785F}">
      <dgm:prSet/>
      <dgm:spPr/>
      <dgm:t>
        <a:bodyPr/>
        <a:lstStyle/>
        <a:p>
          <a:endParaRPr lang="en-US"/>
        </a:p>
      </dgm:t>
    </dgm:pt>
    <dgm:pt modelId="{A129E328-C84D-4901-B016-B1A68C338677}" type="sibTrans" cxnId="{5E728A69-2FE9-4902-9221-4A14C68D785F}">
      <dgm:prSet/>
      <dgm:spPr/>
      <dgm:t>
        <a:bodyPr/>
        <a:lstStyle/>
        <a:p>
          <a:endParaRPr lang="en-US"/>
        </a:p>
      </dgm:t>
    </dgm:pt>
    <dgm:pt modelId="{E9702437-A8AF-47DA-A11A-4C6D8BD34303}">
      <dgm:prSet phldrT="[Text]" custT="1"/>
      <dgm:spPr/>
      <dgm:t>
        <a:bodyPr/>
        <a:lstStyle/>
        <a:p>
          <a:pPr algn="just"/>
          <a:endParaRPr lang="en-US" sz="1200" b="1" i="1"/>
        </a:p>
      </dgm:t>
    </dgm:pt>
    <dgm:pt modelId="{FBA1D5A0-EB0A-4C99-B87F-06732828DF50}" type="parTrans" cxnId="{215FAD94-2593-4406-8285-2A5D4B111034}">
      <dgm:prSet/>
      <dgm:spPr/>
      <dgm:t>
        <a:bodyPr/>
        <a:lstStyle/>
        <a:p>
          <a:endParaRPr lang="en-US"/>
        </a:p>
      </dgm:t>
    </dgm:pt>
    <dgm:pt modelId="{C97C7779-40BB-464D-B1B5-4D25856973CF}" type="sibTrans" cxnId="{215FAD94-2593-4406-8285-2A5D4B111034}">
      <dgm:prSet/>
      <dgm:spPr/>
      <dgm:t>
        <a:bodyPr/>
        <a:lstStyle/>
        <a:p>
          <a:endParaRPr lang="en-US"/>
        </a:p>
      </dgm:t>
    </dgm:pt>
    <dgm:pt modelId="{F979855B-DDC8-443D-A831-030925B83843}">
      <dgm:prSet phldrT="[Text]" custT="1"/>
      <dgm:spPr/>
      <dgm:t>
        <a:bodyPr/>
        <a:lstStyle/>
        <a:p>
          <a:endParaRPr lang="en-US" sz="1400" b="1" i="1"/>
        </a:p>
      </dgm:t>
    </dgm:pt>
    <dgm:pt modelId="{2BDE5E42-5F3E-4AE9-B360-297690786888}" type="parTrans" cxnId="{A0E712FD-AF48-4B81-AF04-C403A4214400}">
      <dgm:prSet/>
      <dgm:spPr/>
      <dgm:t>
        <a:bodyPr/>
        <a:lstStyle/>
        <a:p>
          <a:endParaRPr lang="en-US"/>
        </a:p>
      </dgm:t>
    </dgm:pt>
    <dgm:pt modelId="{6A8E83E1-5558-4E71-B672-715852307439}" type="sibTrans" cxnId="{A0E712FD-AF48-4B81-AF04-C403A4214400}">
      <dgm:prSet/>
      <dgm:spPr/>
      <dgm:t>
        <a:bodyPr/>
        <a:lstStyle/>
        <a:p>
          <a:endParaRPr lang="en-US"/>
        </a:p>
      </dgm:t>
    </dgm:pt>
    <dgm:pt modelId="{5DA77F4B-4B8A-45BB-A88E-439F0E3586F9}">
      <dgm:prSet phldrT="[Text]" custT="1"/>
      <dgm:spPr/>
      <dgm:t>
        <a:bodyPr/>
        <a:lstStyle/>
        <a:p>
          <a:endParaRPr lang="en-US" sz="1400" b="1" i="1"/>
        </a:p>
      </dgm:t>
    </dgm:pt>
    <dgm:pt modelId="{79DD534E-F8B1-40B8-97C9-97DE19B79761}" type="parTrans" cxnId="{DD8A0F7F-ABEC-4E51-8C6F-C365D99BCB29}">
      <dgm:prSet/>
      <dgm:spPr/>
      <dgm:t>
        <a:bodyPr/>
        <a:lstStyle/>
        <a:p>
          <a:endParaRPr lang="en-US"/>
        </a:p>
      </dgm:t>
    </dgm:pt>
    <dgm:pt modelId="{6A009BE0-A300-4DCA-A0B0-597064CC115F}" type="sibTrans" cxnId="{DD8A0F7F-ABEC-4E51-8C6F-C365D99BCB29}">
      <dgm:prSet/>
      <dgm:spPr/>
      <dgm:t>
        <a:bodyPr/>
        <a:lstStyle/>
        <a:p>
          <a:endParaRPr lang="en-US"/>
        </a:p>
      </dgm:t>
    </dgm:pt>
    <dgm:pt modelId="{4DF53352-AAD1-4F20-B77C-AA1E4F301F9B}">
      <dgm:prSet phldrT="[Text]" custT="1"/>
      <dgm:spPr/>
      <dgm:t>
        <a:bodyPr/>
        <a:lstStyle/>
        <a:p>
          <a:endParaRPr lang="en-US" sz="1600"/>
        </a:p>
      </dgm:t>
    </dgm:pt>
    <dgm:pt modelId="{86202665-BEE4-48D9-89D5-962EBC33BF9A}" type="parTrans" cxnId="{877C5F52-95AB-43D4-8F0B-933BFAC569AD}">
      <dgm:prSet/>
      <dgm:spPr/>
      <dgm:t>
        <a:bodyPr/>
        <a:lstStyle/>
        <a:p>
          <a:endParaRPr lang="en-US"/>
        </a:p>
      </dgm:t>
    </dgm:pt>
    <dgm:pt modelId="{022293FE-35CE-4C1C-A982-9B35790FEAE2}" type="sibTrans" cxnId="{877C5F52-95AB-43D4-8F0B-933BFAC569AD}">
      <dgm:prSet/>
      <dgm:spPr/>
      <dgm:t>
        <a:bodyPr/>
        <a:lstStyle/>
        <a:p>
          <a:endParaRPr lang="en-US"/>
        </a:p>
      </dgm:t>
    </dgm:pt>
    <dgm:pt modelId="{8AE4E862-EEFC-4E6D-AF67-C9FEE548DE06}">
      <dgm:prSet phldrT="[Text]" custT="1"/>
      <dgm:spPr/>
      <dgm:t>
        <a:bodyPr/>
        <a:lstStyle/>
        <a:p>
          <a:pPr algn="just"/>
          <a:r>
            <a:rPr lang="en-US" sz="1800" b="1" i="1"/>
            <a:t>DOCUMEN-TATION</a:t>
          </a:r>
          <a:endParaRPr lang="en-US" sz="1100" b="1" i="1"/>
        </a:p>
      </dgm:t>
    </dgm:pt>
    <dgm:pt modelId="{C1E4D13E-2C0C-4065-A526-0032BE12110A}" type="parTrans" cxnId="{041AE25E-3164-4E53-AB4A-02509F675CE4}">
      <dgm:prSet/>
      <dgm:spPr/>
      <dgm:t>
        <a:bodyPr/>
        <a:lstStyle/>
        <a:p>
          <a:endParaRPr lang="en-US"/>
        </a:p>
      </dgm:t>
    </dgm:pt>
    <dgm:pt modelId="{6CA377FB-1603-4E07-947E-BF54D27B308D}" type="sibTrans" cxnId="{041AE25E-3164-4E53-AB4A-02509F675CE4}">
      <dgm:prSet/>
      <dgm:spPr/>
      <dgm:t>
        <a:bodyPr/>
        <a:lstStyle/>
        <a:p>
          <a:endParaRPr lang="en-US"/>
        </a:p>
      </dgm:t>
    </dgm:pt>
    <dgm:pt modelId="{12A6E585-4FB9-4520-8FEF-93E055DD3976}" type="pres">
      <dgm:prSet presAssocID="{1DC47468-7FBA-4D24-8296-1D9F11A9F926}" presName="cycleMatrixDiagram" presStyleCnt="0">
        <dgm:presLayoutVars>
          <dgm:chMax val="1"/>
          <dgm:dir/>
          <dgm:animLvl val="lvl"/>
          <dgm:resizeHandles val="exact"/>
        </dgm:presLayoutVars>
      </dgm:prSet>
      <dgm:spPr/>
      <dgm:t>
        <a:bodyPr/>
        <a:lstStyle/>
        <a:p>
          <a:endParaRPr lang="en-US"/>
        </a:p>
      </dgm:t>
    </dgm:pt>
    <dgm:pt modelId="{03E9795C-4405-4933-8DC7-EBC1EBEBD387}" type="pres">
      <dgm:prSet presAssocID="{1DC47468-7FBA-4D24-8296-1D9F11A9F926}" presName="children" presStyleCnt="0"/>
      <dgm:spPr/>
    </dgm:pt>
    <dgm:pt modelId="{4D18B80A-3217-4709-A55D-F5C4CA740A38}" type="pres">
      <dgm:prSet presAssocID="{1DC47468-7FBA-4D24-8296-1D9F11A9F926}" presName="child1group" presStyleCnt="0"/>
      <dgm:spPr/>
    </dgm:pt>
    <dgm:pt modelId="{19F2E822-5A86-41E4-BFD6-1AFA6C2B4451}" type="pres">
      <dgm:prSet presAssocID="{1DC47468-7FBA-4D24-8296-1D9F11A9F926}" presName="child1" presStyleLbl="bgAcc1" presStyleIdx="0" presStyleCnt="4" custScaleY="106522" custLinFactNeighborX="-479"/>
      <dgm:spPr/>
      <dgm:t>
        <a:bodyPr/>
        <a:lstStyle/>
        <a:p>
          <a:endParaRPr lang="en-US"/>
        </a:p>
      </dgm:t>
    </dgm:pt>
    <dgm:pt modelId="{75226890-4D7E-46AC-AD58-B326F2985293}" type="pres">
      <dgm:prSet presAssocID="{1DC47468-7FBA-4D24-8296-1D9F11A9F926}" presName="child1Text" presStyleLbl="bgAcc1" presStyleIdx="0" presStyleCnt="4">
        <dgm:presLayoutVars>
          <dgm:bulletEnabled val="1"/>
        </dgm:presLayoutVars>
      </dgm:prSet>
      <dgm:spPr/>
      <dgm:t>
        <a:bodyPr/>
        <a:lstStyle/>
        <a:p>
          <a:endParaRPr lang="en-US"/>
        </a:p>
      </dgm:t>
    </dgm:pt>
    <dgm:pt modelId="{B82495AF-59E4-4C27-9C07-79C40ECB40B3}" type="pres">
      <dgm:prSet presAssocID="{1DC47468-7FBA-4D24-8296-1D9F11A9F926}" presName="child2group" presStyleCnt="0"/>
      <dgm:spPr/>
    </dgm:pt>
    <dgm:pt modelId="{37B90792-62F2-41A1-BBAD-4CD3B2C43DF7}" type="pres">
      <dgm:prSet presAssocID="{1DC47468-7FBA-4D24-8296-1D9F11A9F926}" presName="child2" presStyleLbl="bgAcc1" presStyleIdx="1" presStyleCnt="4" custScaleY="124068"/>
      <dgm:spPr/>
      <dgm:t>
        <a:bodyPr/>
        <a:lstStyle/>
        <a:p>
          <a:endParaRPr lang="en-US"/>
        </a:p>
      </dgm:t>
    </dgm:pt>
    <dgm:pt modelId="{118F058C-8798-4DA5-A91D-7B544C9C583F}" type="pres">
      <dgm:prSet presAssocID="{1DC47468-7FBA-4D24-8296-1D9F11A9F926}" presName="child2Text" presStyleLbl="bgAcc1" presStyleIdx="1" presStyleCnt="4">
        <dgm:presLayoutVars>
          <dgm:bulletEnabled val="1"/>
        </dgm:presLayoutVars>
      </dgm:prSet>
      <dgm:spPr/>
      <dgm:t>
        <a:bodyPr/>
        <a:lstStyle/>
        <a:p>
          <a:endParaRPr lang="en-US"/>
        </a:p>
      </dgm:t>
    </dgm:pt>
    <dgm:pt modelId="{F7D6639F-6016-4DF1-88FA-FF25AD5DFAC4}" type="pres">
      <dgm:prSet presAssocID="{1DC47468-7FBA-4D24-8296-1D9F11A9F926}" presName="child3group" presStyleCnt="0"/>
      <dgm:spPr/>
    </dgm:pt>
    <dgm:pt modelId="{3F1DE0BE-8AF4-46BD-8B92-100586F45C35}" type="pres">
      <dgm:prSet presAssocID="{1DC47468-7FBA-4D24-8296-1D9F11A9F926}" presName="child3" presStyleLbl="bgAcc1" presStyleIdx="2" presStyleCnt="4" custScaleY="148694" custLinFactNeighborX="5456" custLinFactNeighborY="18758"/>
      <dgm:spPr/>
      <dgm:t>
        <a:bodyPr/>
        <a:lstStyle/>
        <a:p>
          <a:endParaRPr lang="en-US"/>
        </a:p>
      </dgm:t>
    </dgm:pt>
    <dgm:pt modelId="{B5878BF8-F2E5-4FE2-91D9-DE340E6DAC56}" type="pres">
      <dgm:prSet presAssocID="{1DC47468-7FBA-4D24-8296-1D9F11A9F926}" presName="child3Text" presStyleLbl="bgAcc1" presStyleIdx="2" presStyleCnt="4">
        <dgm:presLayoutVars>
          <dgm:bulletEnabled val="1"/>
        </dgm:presLayoutVars>
      </dgm:prSet>
      <dgm:spPr/>
      <dgm:t>
        <a:bodyPr/>
        <a:lstStyle/>
        <a:p>
          <a:endParaRPr lang="en-US"/>
        </a:p>
      </dgm:t>
    </dgm:pt>
    <dgm:pt modelId="{855B07D5-5650-4F36-B1FE-806E2CC4426E}" type="pres">
      <dgm:prSet presAssocID="{1DC47468-7FBA-4D24-8296-1D9F11A9F926}" presName="child4group" presStyleCnt="0"/>
      <dgm:spPr/>
    </dgm:pt>
    <dgm:pt modelId="{0B4B3A7E-461C-4FB1-A74C-5696B5A58E32}" type="pres">
      <dgm:prSet presAssocID="{1DC47468-7FBA-4D24-8296-1D9F11A9F926}" presName="child4" presStyleLbl="bgAcc1" presStyleIdx="3" presStyleCnt="4" custScaleX="103979" custScaleY="183900" custLinFactNeighborY="-2217"/>
      <dgm:spPr/>
      <dgm:t>
        <a:bodyPr/>
        <a:lstStyle/>
        <a:p>
          <a:endParaRPr lang="en-US"/>
        </a:p>
      </dgm:t>
    </dgm:pt>
    <dgm:pt modelId="{A60E6530-D634-4F49-B785-8785D2C969F1}" type="pres">
      <dgm:prSet presAssocID="{1DC47468-7FBA-4D24-8296-1D9F11A9F926}" presName="child4Text" presStyleLbl="bgAcc1" presStyleIdx="3" presStyleCnt="4">
        <dgm:presLayoutVars>
          <dgm:bulletEnabled val="1"/>
        </dgm:presLayoutVars>
      </dgm:prSet>
      <dgm:spPr/>
      <dgm:t>
        <a:bodyPr/>
        <a:lstStyle/>
        <a:p>
          <a:endParaRPr lang="en-US"/>
        </a:p>
      </dgm:t>
    </dgm:pt>
    <dgm:pt modelId="{0F06AB34-4E7F-48BA-9063-3F1235D67648}" type="pres">
      <dgm:prSet presAssocID="{1DC47468-7FBA-4D24-8296-1D9F11A9F926}" presName="childPlaceholder" presStyleCnt="0"/>
      <dgm:spPr/>
    </dgm:pt>
    <dgm:pt modelId="{2A625EC6-E509-457D-8D63-EE9C676CC2D8}" type="pres">
      <dgm:prSet presAssocID="{1DC47468-7FBA-4D24-8296-1D9F11A9F926}" presName="circle" presStyleCnt="0"/>
      <dgm:spPr/>
    </dgm:pt>
    <dgm:pt modelId="{AA7E0540-C157-4320-AB9A-87872E7F0FDF}" type="pres">
      <dgm:prSet presAssocID="{1DC47468-7FBA-4D24-8296-1D9F11A9F926}" presName="quadrant1" presStyleLbl="node1" presStyleIdx="0" presStyleCnt="4" custScaleX="122245" custScaleY="94241" custLinFactNeighborX="5834" custLinFactNeighborY="-1092">
        <dgm:presLayoutVars>
          <dgm:chMax val="1"/>
          <dgm:bulletEnabled val="1"/>
        </dgm:presLayoutVars>
      </dgm:prSet>
      <dgm:spPr/>
      <dgm:t>
        <a:bodyPr/>
        <a:lstStyle/>
        <a:p>
          <a:endParaRPr lang="en-US"/>
        </a:p>
      </dgm:t>
    </dgm:pt>
    <dgm:pt modelId="{F012DF81-A335-48AB-8059-795437DA89B4}" type="pres">
      <dgm:prSet presAssocID="{1DC47468-7FBA-4D24-8296-1D9F11A9F926}" presName="quadrant2" presStyleLbl="node1" presStyleIdx="1" presStyleCnt="4" custLinFactNeighborX="8193" custLinFactNeighborY="-1639">
        <dgm:presLayoutVars>
          <dgm:chMax val="1"/>
          <dgm:bulletEnabled val="1"/>
        </dgm:presLayoutVars>
      </dgm:prSet>
      <dgm:spPr/>
      <dgm:t>
        <a:bodyPr/>
        <a:lstStyle/>
        <a:p>
          <a:endParaRPr lang="en-US"/>
        </a:p>
      </dgm:t>
    </dgm:pt>
    <dgm:pt modelId="{9569648B-35CE-4025-889E-76C81B1DF35F}" type="pres">
      <dgm:prSet presAssocID="{1DC47468-7FBA-4D24-8296-1D9F11A9F926}" presName="quadrant3" presStyleLbl="node1" presStyleIdx="2" presStyleCnt="4" custScaleX="81083" custScaleY="89276" custLinFactNeighborX="1340" custLinFactNeighborY="-3302">
        <dgm:presLayoutVars>
          <dgm:chMax val="1"/>
          <dgm:bulletEnabled val="1"/>
        </dgm:presLayoutVars>
      </dgm:prSet>
      <dgm:spPr/>
      <dgm:t>
        <a:bodyPr/>
        <a:lstStyle/>
        <a:p>
          <a:endParaRPr lang="en-US"/>
        </a:p>
      </dgm:t>
    </dgm:pt>
    <dgm:pt modelId="{264BE451-D584-4B39-8874-3227EC44C8FB}" type="pres">
      <dgm:prSet presAssocID="{1DC47468-7FBA-4D24-8296-1D9F11A9F926}" presName="quadrant4" presStyleLbl="node1" presStyleIdx="3" presStyleCnt="4" custScaleY="88184" custLinFactNeighborX="1812" custLinFactNeighborY="-3848">
        <dgm:presLayoutVars>
          <dgm:chMax val="1"/>
          <dgm:bulletEnabled val="1"/>
        </dgm:presLayoutVars>
      </dgm:prSet>
      <dgm:spPr/>
      <dgm:t>
        <a:bodyPr/>
        <a:lstStyle/>
        <a:p>
          <a:endParaRPr lang="en-US"/>
        </a:p>
      </dgm:t>
    </dgm:pt>
    <dgm:pt modelId="{BB3E9431-5D14-48F4-B9C7-C029E995DEFE}" type="pres">
      <dgm:prSet presAssocID="{1DC47468-7FBA-4D24-8296-1D9F11A9F926}" presName="quadrantPlaceholder" presStyleCnt="0"/>
      <dgm:spPr/>
    </dgm:pt>
    <dgm:pt modelId="{1E320B34-709C-4B01-8B7C-3C262A5DCA79}" type="pres">
      <dgm:prSet presAssocID="{1DC47468-7FBA-4D24-8296-1D9F11A9F926}" presName="center1" presStyleLbl="fgShp" presStyleIdx="0" presStyleCnt="2"/>
      <dgm:spPr/>
    </dgm:pt>
    <dgm:pt modelId="{271E4DEA-8B86-4C1E-AB61-10D412E02346}" type="pres">
      <dgm:prSet presAssocID="{1DC47468-7FBA-4D24-8296-1D9F11A9F926}" presName="center2" presStyleLbl="fgShp" presStyleIdx="1" presStyleCnt="2"/>
      <dgm:spPr/>
    </dgm:pt>
  </dgm:ptLst>
  <dgm:cxnLst>
    <dgm:cxn modelId="{C58B5649-9B00-483C-A40A-A7AE8799A9D4}" srcId="{1502193A-C112-4095-999C-3A4EA0ED247A}" destId="{9CE0067A-F4C3-4C72-853C-A0E60F3DD5A1}" srcOrd="0" destOrd="0" parTransId="{67063BB4-1385-4114-BCDD-DE02EC5C5E1E}" sibTransId="{858DACA5-DFB2-4949-9A4B-A77A5EE64DE0}"/>
    <dgm:cxn modelId="{D3434C5A-3366-476A-A11C-298C816496C8}" type="presOf" srcId="{6CFCE07A-EB65-4417-90CF-5E624F5F0D40}" destId="{75226890-4D7E-46AC-AD58-B326F2985293}" srcOrd="1" destOrd="1" presId="urn:microsoft.com/office/officeart/2005/8/layout/cycle4"/>
    <dgm:cxn modelId="{65A66D6D-CA97-48DD-B512-A3DDB8D66943}" type="presOf" srcId="{1DC47468-7FBA-4D24-8296-1D9F11A9F926}" destId="{12A6E585-4FB9-4520-8FEF-93E055DD3976}" srcOrd="0" destOrd="0" presId="urn:microsoft.com/office/officeart/2005/8/layout/cycle4"/>
    <dgm:cxn modelId="{DD8A0F7F-ABEC-4E51-8C6F-C365D99BCB29}" srcId="{D6EB0D2E-9996-4903-BF80-F2ECC3EA7859}" destId="{5DA77F4B-4B8A-45BB-A88E-439F0E3586F9}" srcOrd="2" destOrd="0" parTransId="{79DD534E-F8B1-40B8-97C9-97DE19B79761}" sibTransId="{6A009BE0-A300-4DCA-A0B0-597064CC115F}"/>
    <dgm:cxn modelId="{69A676C7-1B86-46ED-9211-CBE13B22B6C9}" type="presOf" srcId="{6CFCE07A-EB65-4417-90CF-5E624F5F0D40}" destId="{19F2E822-5A86-41E4-BFD6-1AFA6C2B4451}" srcOrd="0" destOrd="1" presId="urn:microsoft.com/office/officeart/2005/8/layout/cycle4"/>
    <dgm:cxn modelId="{215FAD94-2593-4406-8285-2A5D4B111034}" srcId="{E2C8E078-D223-4D8F-83D3-549BF4150BFC}" destId="{E9702437-A8AF-47DA-A11A-4C6D8BD34303}" srcOrd="1" destOrd="0" parTransId="{FBA1D5A0-EB0A-4C99-B87F-06732828DF50}" sibTransId="{C97C7779-40BB-464D-B1B5-4D25856973CF}"/>
    <dgm:cxn modelId="{77171FBC-C6E9-4CB1-8144-78359DF3D67C}" type="presOf" srcId="{2EAF1456-747D-43E0-A041-2C2C7BDCF13E}" destId="{B5878BF8-F2E5-4FE2-91D9-DE340E6DAC56}" srcOrd="1" destOrd="0" presId="urn:microsoft.com/office/officeart/2005/8/layout/cycle4"/>
    <dgm:cxn modelId="{0E58684B-EA80-4E0E-84FB-2AC5497168D9}" srcId="{29ECCD4D-26BF-4DC9-971C-14F26AFD9970}" destId="{73AEEA13-FF17-46FA-8D24-C108591B565D}" srcOrd="1" destOrd="0" parTransId="{61FF2A37-AD0C-4A88-A5DB-522CD0FCEAA6}" sibTransId="{C52BF5C6-63EA-4BDC-8A48-EB492B13184A}"/>
    <dgm:cxn modelId="{82BCA2AF-E865-45A3-B5DC-F3361468F3B9}" type="presOf" srcId="{1502193A-C112-4095-999C-3A4EA0ED247A}" destId="{AA7E0540-C157-4320-AB9A-87872E7F0FDF}" srcOrd="0" destOrd="0" presId="urn:microsoft.com/office/officeart/2005/8/layout/cycle4"/>
    <dgm:cxn modelId="{60D7BDD0-4CE6-4178-B432-01FDC726218E}" srcId="{D6EB0D2E-9996-4903-BF80-F2ECC3EA7859}" destId="{F169408E-DA68-4B9E-B219-4712AE903785}" srcOrd="3" destOrd="0" parTransId="{98B543C8-58C5-4B60-B850-C67E052FB9C9}" sibTransId="{45634255-5D4F-4792-95A5-EA2852501EE7}"/>
    <dgm:cxn modelId="{0DB5A1AB-940E-4399-887D-94417EE67BB1}" type="presOf" srcId="{9CE0067A-F4C3-4C72-853C-A0E60F3DD5A1}" destId="{75226890-4D7E-46AC-AD58-B326F2985293}" srcOrd="1" destOrd="0" presId="urn:microsoft.com/office/officeart/2005/8/layout/cycle4"/>
    <dgm:cxn modelId="{29564090-CA2A-4FFE-BF1A-E307A69CAA57}" srcId="{D6EB0D2E-9996-4903-BF80-F2ECC3EA7859}" destId="{E0C21028-A156-498E-AC73-ED55CFFC3D3C}" srcOrd="0" destOrd="0" parTransId="{A10EC27A-98F9-454E-9037-53BB36A27113}" sibTransId="{52AB2717-0C0A-488F-A67F-CC5EC52B16BB}"/>
    <dgm:cxn modelId="{006A6C83-2FF1-4A1B-BDCE-AC476A95E4A4}" type="presOf" srcId="{4DF53352-AAD1-4F20-B77C-AA1E4F301F9B}" destId="{37B90792-62F2-41A1-BBAD-4CD3B2C43DF7}" srcOrd="0" destOrd="0" presId="urn:microsoft.com/office/officeart/2005/8/layout/cycle4"/>
    <dgm:cxn modelId="{73975C2C-3FD5-4B0E-A9E2-2AF166DCB939}" type="presOf" srcId="{5DA77F4B-4B8A-45BB-A88E-439F0E3586F9}" destId="{0B4B3A7E-461C-4FB1-A74C-5696B5A58E32}" srcOrd="0" destOrd="2" presId="urn:microsoft.com/office/officeart/2005/8/layout/cycle4"/>
    <dgm:cxn modelId="{5E728A69-2FE9-4902-9221-4A14C68D785F}" srcId="{E2C8E078-D223-4D8F-83D3-549BF4150BFC}" destId="{2EAF1456-747D-43E0-A041-2C2C7BDCF13E}" srcOrd="0" destOrd="0" parTransId="{5E7B5A3C-94B1-4229-A291-D68D56B8B609}" sibTransId="{A129E328-C84D-4901-B016-B1A68C338677}"/>
    <dgm:cxn modelId="{86CD9072-B5F1-4E80-8780-CC93D5DBDDBE}" type="presOf" srcId="{5DA77F4B-4B8A-45BB-A88E-439F0E3586F9}" destId="{A60E6530-D634-4F49-B785-8785D2C969F1}" srcOrd="1" destOrd="2" presId="urn:microsoft.com/office/officeart/2005/8/layout/cycle4"/>
    <dgm:cxn modelId="{01AA1B4C-9D93-4D15-8294-BD8D352719F9}" type="presOf" srcId="{73AEEA13-FF17-46FA-8D24-C108591B565D}" destId="{37B90792-62F2-41A1-BBAD-4CD3B2C43DF7}" srcOrd="0" destOrd="1" presId="urn:microsoft.com/office/officeart/2005/8/layout/cycle4"/>
    <dgm:cxn modelId="{64115254-D978-407F-8B84-4B7BFE100F33}" srcId="{1502193A-C112-4095-999C-3A4EA0ED247A}" destId="{CD403B2E-C15C-4C83-8A80-B5482BCC6BA4}" srcOrd="2" destOrd="0" parTransId="{7DC8739C-D61D-461E-B1C1-12C9629A6AA0}" sibTransId="{40933F73-4D14-4765-B47F-A65293B8F40A}"/>
    <dgm:cxn modelId="{C065DEED-153C-464E-8E0C-D0052E354B9B}" type="presOf" srcId="{4DF53352-AAD1-4F20-B77C-AA1E4F301F9B}" destId="{118F058C-8798-4DA5-A91D-7B544C9C583F}" srcOrd="1" destOrd="0" presId="urn:microsoft.com/office/officeart/2005/8/layout/cycle4"/>
    <dgm:cxn modelId="{BCBA621F-4F9E-4DCE-8EFB-EE6E08EF30C1}" type="presOf" srcId="{E9702437-A8AF-47DA-A11A-4C6D8BD34303}" destId="{3F1DE0BE-8AF4-46BD-8B92-100586F45C35}" srcOrd="0" destOrd="1" presId="urn:microsoft.com/office/officeart/2005/8/layout/cycle4"/>
    <dgm:cxn modelId="{78E78471-76C9-43A4-A21B-69572450B703}" type="presOf" srcId="{D6EB0D2E-9996-4903-BF80-F2ECC3EA7859}" destId="{264BE451-D584-4B39-8874-3227EC44C8FB}" srcOrd="0" destOrd="0" presId="urn:microsoft.com/office/officeart/2005/8/layout/cycle4"/>
    <dgm:cxn modelId="{A0E712FD-AF48-4B81-AF04-C403A4214400}" srcId="{D6EB0D2E-9996-4903-BF80-F2ECC3EA7859}" destId="{F979855B-DDC8-443D-A831-030925B83843}" srcOrd="1" destOrd="0" parTransId="{2BDE5E42-5F3E-4AE9-B360-297690786888}" sibTransId="{6A8E83E1-5558-4E71-B672-715852307439}"/>
    <dgm:cxn modelId="{7F365DA5-6E87-4667-96B0-180DF7108574}" srcId="{1502193A-C112-4095-999C-3A4EA0ED247A}" destId="{6CFCE07A-EB65-4417-90CF-5E624F5F0D40}" srcOrd="1" destOrd="0" parTransId="{344A7441-2B6B-4AB5-8AAE-5DA96097C42A}" sibTransId="{D8E3311F-4DBB-4381-9286-BE5FD696E7C8}"/>
    <dgm:cxn modelId="{3B7CD3EE-1A9B-4B9E-A859-C543F1A05B8F}" type="presOf" srcId="{F979855B-DDC8-443D-A831-030925B83843}" destId="{0B4B3A7E-461C-4FB1-A74C-5696B5A58E32}" srcOrd="0" destOrd="1" presId="urn:microsoft.com/office/officeart/2005/8/layout/cycle4"/>
    <dgm:cxn modelId="{98121C95-7B0D-4FBC-B5BE-CD31DFD2AF38}" type="presOf" srcId="{E0C21028-A156-498E-AC73-ED55CFFC3D3C}" destId="{0B4B3A7E-461C-4FB1-A74C-5696B5A58E32}" srcOrd="0" destOrd="0" presId="urn:microsoft.com/office/officeart/2005/8/layout/cycle4"/>
    <dgm:cxn modelId="{0E3E2FF6-F20A-44E9-81F7-63DB7CE971D2}" type="presOf" srcId="{E2C8E078-D223-4D8F-83D3-549BF4150BFC}" destId="{9569648B-35CE-4025-889E-76C81B1DF35F}" srcOrd="0" destOrd="0" presId="urn:microsoft.com/office/officeart/2005/8/layout/cycle4"/>
    <dgm:cxn modelId="{C87DC01F-F922-43DD-AAEF-3C6B0D11C3EC}" type="presOf" srcId="{73AEEA13-FF17-46FA-8D24-C108591B565D}" destId="{118F058C-8798-4DA5-A91D-7B544C9C583F}" srcOrd="1" destOrd="1" presId="urn:microsoft.com/office/officeart/2005/8/layout/cycle4"/>
    <dgm:cxn modelId="{3EBB7F99-BD6D-49A9-8C96-453FB5563640}" type="presOf" srcId="{CD403B2E-C15C-4C83-8A80-B5482BCC6BA4}" destId="{19F2E822-5A86-41E4-BFD6-1AFA6C2B4451}" srcOrd="0" destOrd="2" presId="urn:microsoft.com/office/officeart/2005/8/layout/cycle4"/>
    <dgm:cxn modelId="{DA294B47-A42F-4647-B924-3745A86CACBD}" type="presOf" srcId="{CD403B2E-C15C-4C83-8A80-B5482BCC6BA4}" destId="{75226890-4D7E-46AC-AD58-B326F2985293}" srcOrd="1" destOrd="2" presId="urn:microsoft.com/office/officeart/2005/8/layout/cycle4"/>
    <dgm:cxn modelId="{4A5152BB-24D5-4124-97AE-BE232C2221F0}" type="presOf" srcId="{8AE4E862-EEFC-4E6D-AF67-C9FEE548DE06}" destId="{B5878BF8-F2E5-4FE2-91D9-DE340E6DAC56}" srcOrd="1" destOrd="2" presId="urn:microsoft.com/office/officeart/2005/8/layout/cycle4"/>
    <dgm:cxn modelId="{F3AEE814-E4E8-4AB4-8F1D-1ECCFA08A382}" type="presOf" srcId="{F169408E-DA68-4B9E-B219-4712AE903785}" destId="{A60E6530-D634-4F49-B785-8785D2C969F1}" srcOrd="1" destOrd="3" presId="urn:microsoft.com/office/officeart/2005/8/layout/cycle4"/>
    <dgm:cxn modelId="{47F91CA7-0BD0-43BD-89F6-58700F102113}" srcId="{1DC47468-7FBA-4D24-8296-1D9F11A9F926}" destId="{1502193A-C112-4095-999C-3A4EA0ED247A}" srcOrd="0" destOrd="0" parTransId="{FF155441-6C73-4EAF-A35F-D3609CCA6EA1}" sibTransId="{5C0A17BF-94FF-4721-B982-898AA92556FE}"/>
    <dgm:cxn modelId="{5C877029-4240-47DA-AE2A-7D82B39222A8}" type="presOf" srcId="{F979855B-DDC8-443D-A831-030925B83843}" destId="{A60E6530-D634-4F49-B785-8785D2C969F1}" srcOrd="1" destOrd="1" presId="urn:microsoft.com/office/officeart/2005/8/layout/cycle4"/>
    <dgm:cxn modelId="{29EADB85-6330-4641-92E8-2B9C0B3A2B5A}" srcId="{1DC47468-7FBA-4D24-8296-1D9F11A9F926}" destId="{29ECCD4D-26BF-4DC9-971C-14F26AFD9970}" srcOrd="1" destOrd="0" parTransId="{F4871FE0-B379-4BDC-87D6-677E2D549958}" sibTransId="{54DA8558-3A5D-4C35-BB22-B4CC67F9BA25}"/>
    <dgm:cxn modelId="{01321D4C-5B00-46C2-888A-2E92DBCBC44D}" srcId="{1DC47468-7FBA-4D24-8296-1D9F11A9F926}" destId="{E2C8E078-D223-4D8F-83D3-549BF4150BFC}" srcOrd="2" destOrd="0" parTransId="{FF7F8DD2-C66B-4B8B-95B8-CC4724EB4E9D}" sibTransId="{734F98CB-189A-4774-AB21-5C5D0DE87222}"/>
    <dgm:cxn modelId="{2C230CD7-1985-4197-ABB6-01C9B6B118E8}" srcId="{1DC47468-7FBA-4D24-8296-1D9F11A9F926}" destId="{D6EB0D2E-9996-4903-BF80-F2ECC3EA7859}" srcOrd="3" destOrd="0" parTransId="{D66D27B3-0CC4-4672-8380-A2EB310125EE}" sibTransId="{DEECBE4B-697B-4A7A-BC74-4C2A34D3BDE7}"/>
    <dgm:cxn modelId="{877C5F52-95AB-43D4-8F0B-933BFAC569AD}" srcId="{29ECCD4D-26BF-4DC9-971C-14F26AFD9970}" destId="{4DF53352-AAD1-4F20-B77C-AA1E4F301F9B}" srcOrd="0" destOrd="0" parTransId="{86202665-BEE4-48D9-89D5-962EBC33BF9A}" sibTransId="{022293FE-35CE-4C1C-A982-9B35790FEAE2}"/>
    <dgm:cxn modelId="{CEAC9647-5DAF-4FA9-893E-F750E75839DB}" type="presOf" srcId="{E0C21028-A156-498E-AC73-ED55CFFC3D3C}" destId="{A60E6530-D634-4F49-B785-8785D2C969F1}" srcOrd="1" destOrd="0" presId="urn:microsoft.com/office/officeart/2005/8/layout/cycle4"/>
    <dgm:cxn modelId="{4FEC097B-2C7A-4FE7-916C-349B16B6EAE6}" type="presOf" srcId="{E9702437-A8AF-47DA-A11A-4C6D8BD34303}" destId="{B5878BF8-F2E5-4FE2-91D9-DE340E6DAC56}" srcOrd="1" destOrd="1" presId="urn:microsoft.com/office/officeart/2005/8/layout/cycle4"/>
    <dgm:cxn modelId="{F0E81C99-0F6D-4A41-B805-C4FCA90D497B}" type="presOf" srcId="{9CE0067A-F4C3-4C72-853C-A0E60F3DD5A1}" destId="{19F2E822-5A86-41E4-BFD6-1AFA6C2B4451}" srcOrd="0" destOrd="0" presId="urn:microsoft.com/office/officeart/2005/8/layout/cycle4"/>
    <dgm:cxn modelId="{041AE25E-3164-4E53-AB4A-02509F675CE4}" srcId="{E2C8E078-D223-4D8F-83D3-549BF4150BFC}" destId="{8AE4E862-EEFC-4E6D-AF67-C9FEE548DE06}" srcOrd="2" destOrd="0" parTransId="{C1E4D13E-2C0C-4065-A526-0032BE12110A}" sibTransId="{6CA377FB-1603-4E07-947E-BF54D27B308D}"/>
    <dgm:cxn modelId="{01B55F17-A642-4843-87A6-554B8DB976BD}" type="presOf" srcId="{F169408E-DA68-4B9E-B219-4712AE903785}" destId="{0B4B3A7E-461C-4FB1-A74C-5696B5A58E32}" srcOrd="0" destOrd="3" presId="urn:microsoft.com/office/officeart/2005/8/layout/cycle4"/>
    <dgm:cxn modelId="{F5BDF43A-F362-4456-AB4B-C79B43221A55}" type="presOf" srcId="{2EAF1456-747D-43E0-A041-2C2C7BDCF13E}" destId="{3F1DE0BE-8AF4-46BD-8B92-100586F45C35}" srcOrd="0" destOrd="0" presId="urn:microsoft.com/office/officeart/2005/8/layout/cycle4"/>
    <dgm:cxn modelId="{DA552B75-1D4D-4545-A9AD-DAAC0CCB87CD}" type="presOf" srcId="{29ECCD4D-26BF-4DC9-971C-14F26AFD9970}" destId="{F012DF81-A335-48AB-8059-795437DA89B4}" srcOrd="0" destOrd="0" presId="urn:microsoft.com/office/officeart/2005/8/layout/cycle4"/>
    <dgm:cxn modelId="{E96220D3-FE45-4711-8D58-7A6A3E6DF372}" type="presOf" srcId="{8AE4E862-EEFC-4E6D-AF67-C9FEE548DE06}" destId="{3F1DE0BE-8AF4-46BD-8B92-100586F45C35}" srcOrd="0" destOrd="2" presId="urn:microsoft.com/office/officeart/2005/8/layout/cycle4"/>
    <dgm:cxn modelId="{276CCDF3-EFD4-4A40-995B-65EBB61D3A58}" type="presParOf" srcId="{12A6E585-4FB9-4520-8FEF-93E055DD3976}" destId="{03E9795C-4405-4933-8DC7-EBC1EBEBD387}" srcOrd="0" destOrd="0" presId="urn:microsoft.com/office/officeart/2005/8/layout/cycle4"/>
    <dgm:cxn modelId="{8BD6D4AE-63EF-4799-9B26-A68499395F4B}" type="presParOf" srcId="{03E9795C-4405-4933-8DC7-EBC1EBEBD387}" destId="{4D18B80A-3217-4709-A55D-F5C4CA740A38}" srcOrd="0" destOrd="0" presId="urn:microsoft.com/office/officeart/2005/8/layout/cycle4"/>
    <dgm:cxn modelId="{762956C6-959C-413D-8A31-901D28DC7CF7}" type="presParOf" srcId="{4D18B80A-3217-4709-A55D-F5C4CA740A38}" destId="{19F2E822-5A86-41E4-BFD6-1AFA6C2B4451}" srcOrd="0" destOrd="0" presId="urn:microsoft.com/office/officeart/2005/8/layout/cycle4"/>
    <dgm:cxn modelId="{B573B2BD-F16C-4FEF-BF2B-131DD678F2FF}" type="presParOf" srcId="{4D18B80A-3217-4709-A55D-F5C4CA740A38}" destId="{75226890-4D7E-46AC-AD58-B326F2985293}" srcOrd="1" destOrd="0" presId="urn:microsoft.com/office/officeart/2005/8/layout/cycle4"/>
    <dgm:cxn modelId="{C17D8012-CCBB-44B7-9DD7-554CC86ADA9E}" type="presParOf" srcId="{03E9795C-4405-4933-8DC7-EBC1EBEBD387}" destId="{B82495AF-59E4-4C27-9C07-79C40ECB40B3}" srcOrd="1" destOrd="0" presId="urn:microsoft.com/office/officeart/2005/8/layout/cycle4"/>
    <dgm:cxn modelId="{8851CA6C-4982-4DDC-BB04-6C52E32D6974}" type="presParOf" srcId="{B82495AF-59E4-4C27-9C07-79C40ECB40B3}" destId="{37B90792-62F2-41A1-BBAD-4CD3B2C43DF7}" srcOrd="0" destOrd="0" presId="urn:microsoft.com/office/officeart/2005/8/layout/cycle4"/>
    <dgm:cxn modelId="{B887126F-F179-4EA9-9544-97B7BDB5490D}" type="presParOf" srcId="{B82495AF-59E4-4C27-9C07-79C40ECB40B3}" destId="{118F058C-8798-4DA5-A91D-7B544C9C583F}" srcOrd="1" destOrd="0" presId="urn:microsoft.com/office/officeart/2005/8/layout/cycle4"/>
    <dgm:cxn modelId="{56202D60-026B-4A72-913B-DC0B46FD34F6}" type="presParOf" srcId="{03E9795C-4405-4933-8DC7-EBC1EBEBD387}" destId="{F7D6639F-6016-4DF1-88FA-FF25AD5DFAC4}" srcOrd="2" destOrd="0" presId="urn:microsoft.com/office/officeart/2005/8/layout/cycle4"/>
    <dgm:cxn modelId="{0F3FC2F6-2AA7-43F7-B536-9CC61951E336}" type="presParOf" srcId="{F7D6639F-6016-4DF1-88FA-FF25AD5DFAC4}" destId="{3F1DE0BE-8AF4-46BD-8B92-100586F45C35}" srcOrd="0" destOrd="0" presId="urn:microsoft.com/office/officeart/2005/8/layout/cycle4"/>
    <dgm:cxn modelId="{DD88355B-2FD1-4772-9872-12C7940BBB42}" type="presParOf" srcId="{F7D6639F-6016-4DF1-88FA-FF25AD5DFAC4}" destId="{B5878BF8-F2E5-4FE2-91D9-DE340E6DAC56}" srcOrd="1" destOrd="0" presId="urn:microsoft.com/office/officeart/2005/8/layout/cycle4"/>
    <dgm:cxn modelId="{488531D0-0A29-43D2-AEF0-040DD703E4EC}" type="presParOf" srcId="{03E9795C-4405-4933-8DC7-EBC1EBEBD387}" destId="{855B07D5-5650-4F36-B1FE-806E2CC4426E}" srcOrd="3" destOrd="0" presId="urn:microsoft.com/office/officeart/2005/8/layout/cycle4"/>
    <dgm:cxn modelId="{7AB65C3A-A088-4D67-98EB-051DCCC8E1E7}" type="presParOf" srcId="{855B07D5-5650-4F36-B1FE-806E2CC4426E}" destId="{0B4B3A7E-461C-4FB1-A74C-5696B5A58E32}" srcOrd="0" destOrd="0" presId="urn:microsoft.com/office/officeart/2005/8/layout/cycle4"/>
    <dgm:cxn modelId="{C82953F9-7291-42EE-A805-C9EBEB0FA333}" type="presParOf" srcId="{855B07D5-5650-4F36-B1FE-806E2CC4426E}" destId="{A60E6530-D634-4F49-B785-8785D2C969F1}" srcOrd="1" destOrd="0" presId="urn:microsoft.com/office/officeart/2005/8/layout/cycle4"/>
    <dgm:cxn modelId="{0278BDCD-CFDA-4EBE-AB60-EC2B3183EFBE}" type="presParOf" srcId="{03E9795C-4405-4933-8DC7-EBC1EBEBD387}" destId="{0F06AB34-4E7F-48BA-9063-3F1235D67648}" srcOrd="4" destOrd="0" presId="urn:microsoft.com/office/officeart/2005/8/layout/cycle4"/>
    <dgm:cxn modelId="{A088A987-4F0B-454F-82CC-830A505F650C}" type="presParOf" srcId="{12A6E585-4FB9-4520-8FEF-93E055DD3976}" destId="{2A625EC6-E509-457D-8D63-EE9C676CC2D8}" srcOrd="1" destOrd="0" presId="urn:microsoft.com/office/officeart/2005/8/layout/cycle4"/>
    <dgm:cxn modelId="{49438B95-648F-4F5B-970B-DA52CDB8E832}" type="presParOf" srcId="{2A625EC6-E509-457D-8D63-EE9C676CC2D8}" destId="{AA7E0540-C157-4320-AB9A-87872E7F0FDF}" srcOrd="0" destOrd="0" presId="urn:microsoft.com/office/officeart/2005/8/layout/cycle4"/>
    <dgm:cxn modelId="{EDB96326-9E08-44F9-9524-3522339C3A3F}" type="presParOf" srcId="{2A625EC6-E509-457D-8D63-EE9C676CC2D8}" destId="{F012DF81-A335-48AB-8059-795437DA89B4}" srcOrd="1" destOrd="0" presId="urn:microsoft.com/office/officeart/2005/8/layout/cycle4"/>
    <dgm:cxn modelId="{018C41EC-D19F-45AC-AB6A-2AB1A4633DCB}" type="presParOf" srcId="{2A625EC6-E509-457D-8D63-EE9C676CC2D8}" destId="{9569648B-35CE-4025-889E-76C81B1DF35F}" srcOrd="2" destOrd="0" presId="urn:microsoft.com/office/officeart/2005/8/layout/cycle4"/>
    <dgm:cxn modelId="{6AAE99B8-8436-4590-8B24-0C66884ACAAD}" type="presParOf" srcId="{2A625EC6-E509-457D-8D63-EE9C676CC2D8}" destId="{264BE451-D584-4B39-8874-3227EC44C8FB}" srcOrd="3" destOrd="0" presId="urn:microsoft.com/office/officeart/2005/8/layout/cycle4"/>
    <dgm:cxn modelId="{0B6D5917-5DF7-4B26-8075-7714BCD77C0A}" type="presParOf" srcId="{2A625EC6-E509-457D-8D63-EE9C676CC2D8}" destId="{BB3E9431-5D14-48F4-B9C7-C029E995DEFE}" srcOrd="4" destOrd="0" presId="urn:microsoft.com/office/officeart/2005/8/layout/cycle4"/>
    <dgm:cxn modelId="{E9482DB3-23B6-4F85-807A-E12104167658}" type="presParOf" srcId="{12A6E585-4FB9-4520-8FEF-93E055DD3976}" destId="{1E320B34-709C-4B01-8B7C-3C262A5DCA79}" srcOrd="2" destOrd="0" presId="urn:microsoft.com/office/officeart/2005/8/layout/cycle4"/>
    <dgm:cxn modelId="{D3C7D593-85EF-472A-A52B-CA28BF67BF60}" type="presParOf" srcId="{12A6E585-4FB9-4520-8FEF-93E055DD3976}" destId="{271E4DEA-8B86-4C1E-AB61-10D412E02346}"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0E89086-BA6D-4D3A-A2ED-178B042A41BD}" type="datetimeFigureOut">
              <a:rPr lang="en-US" smtClean="0"/>
              <a:t>4/14/2015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F569025-47AA-4A2D-8B19-670383D2B83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E89086-BA6D-4D3A-A2ED-178B042A41BD}"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69025-47AA-4A2D-8B19-670383D2B8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E89086-BA6D-4D3A-A2ED-178B042A41BD}"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69025-47AA-4A2D-8B19-670383D2B83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E89086-BA6D-4D3A-A2ED-178B042A41BD}"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69025-47AA-4A2D-8B19-670383D2B83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E89086-BA6D-4D3A-A2ED-178B042A41BD}" type="datetimeFigureOut">
              <a:rPr lang="en-US" smtClean="0"/>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69025-47AA-4A2D-8B19-670383D2B83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0E89086-BA6D-4D3A-A2ED-178B042A41BD}" type="datetimeFigureOut">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69025-47AA-4A2D-8B19-670383D2B83B}"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0E89086-BA6D-4D3A-A2ED-178B042A41BD}" type="datetimeFigureOut">
              <a:rPr lang="en-US" smtClean="0"/>
              <a:t>4/14/2015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569025-47AA-4A2D-8B19-670383D2B83B}"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E89086-BA6D-4D3A-A2ED-178B042A41BD}" type="datetimeFigureOut">
              <a:rPr lang="en-US" smtClean="0"/>
              <a:t>4/14/2015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569025-47AA-4A2D-8B19-670383D2B83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89086-BA6D-4D3A-A2ED-178B042A41BD}" type="datetimeFigureOut">
              <a:rPr lang="en-US" smtClean="0"/>
              <a:t>4/14/2015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569025-47AA-4A2D-8B19-670383D2B83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80E89086-BA6D-4D3A-A2ED-178B042A41BD}" type="datetimeFigureOut">
              <a:rPr lang="en-US" smtClean="0"/>
              <a:t>4/14/2015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1F569025-47AA-4A2D-8B19-670383D2B83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0E89086-BA6D-4D3A-A2ED-178B042A41BD}" type="datetimeFigureOut">
              <a:rPr lang="en-US" smtClean="0"/>
              <a:t>4/14/2015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1F569025-47AA-4A2D-8B19-670383D2B83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0E89086-BA6D-4D3A-A2ED-178B042A41BD}" type="datetimeFigureOut">
              <a:rPr lang="en-US" smtClean="0"/>
              <a:t>4/14/2015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F569025-47AA-4A2D-8B19-670383D2B83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esrc=s&amp;source=images&amp;cd=&amp;cad=rja&amp;uact=8&amp;ved=0CAcQjRw&amp;url=http://www.celt.mmu.ac.uk/ltia/issue12/peters.php&amp;ei=GxgGVZfNM4eUarnogeAN&amp;bvm=bv.88198703,d.cWc&amp;psig=AFQjCNH9y4rkatZRrHJBb7dlUWZa7_shfw&amp;ust=1426549135551017"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Everainbow@tstt.net.tt" TargetMode="External"/><Relationship Id="rId2" Type="http://schemas.openxmlformats.org/officeDocument/2006/relationships/hyperlink" Target="mailto:Mervynex@gmail.com" TargetMode="External"/><Relationship Id="rId1" Type="http://schemas.openxmlformats.org/officeDocument/2006/relationships/slideLayout" Target="../slideLayouts/slideLayout6.xml"/><Relationship Id="rId4" Type="http://schemas.openxmlformats.org/officeDocument/2006/relationships/hyperlink" Target="mailto:Extavourme@gmail.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downes.ca/feed/739" TargetMode="External"/><Relationship Id="rId13" Type="http://schemas.openxmlformats.org/officeDocument/2006/relationships/hyperlink" Target="http://www.downes.ca/author/10054" TargetMode="External"/><Relationship Id="rId18" Type="http://schemas.openxmlformats.org/officeDocument/2006/relationships/hyperlink" Target="http://www.learningcounts.org/author/learningadmin/" TargetMode="External"/><Relationship Id="rId3" Type="http://schemas.openxmlformats.org/officeDocument/2006/relationships/hyperlink" Target="http://www.ifets.info/others/journals/5_1/kreijns.html" TargetMode="External"/><Relationship Id="rId7" Type="http://schemas.openxmlformats.org/officeDocument/2006/relationships/hyperlink" Target="http://www.downes.ca/feed/1383" TargetMode="External"/><Relationship Id="rId12" Type="http://schemas.openxmlformats.org/officeDocument/2006/relationships/hyperlink" Target="http://www.downes.ca/feed/639" TargetMode="External"/><Relationship Id="rId17" Type="http://schemas.openxmlformats.org/officeDocument/2006/relationships/hyperlink" Target="http://www.downes.ca/author/10048" TargetMode="External"/><Relationship Id="rId2" Type="http://schemas.openxmlformats.org/officeDocument/2006/relationships/hyperlink" Target="http://clt.lse.ac.uk/events/NetworkEDGE/networkEDGE-seminar-series-01.php" TargetMode="External"/><Relationship Id="rId16" Type="http://schemas.openxmlformats.org/officeDocument/2006/relationships/hyperlink" Target="http://www.downes.ca/author/10047" TargetMode="External"/><Relationship Id="rId1" Type="http://schemas.openxmlformats.org/officeDocument/2006/relationships/slideLayout" Target="../slideLayouts/slideLayout6.xml"/><Relationship Id="rId6" Type="http://schemas.openxmlformats.org/officeDocument/2006/relationships/hyperlink" Target="http://www.downes.ca/author/10103" TargetMode="External"/><Relationship Id="rId11" Type="http://schemas.openxmlformats.org/officeDocument/2006/relationships/hyperlink" Target="http://www.downes.ca/author/8084" TargetMode="External"/><Relationship Id="rId5" Type="http://schemas.openxmlformats.org/officeDocument/2006/relationships/hyperlink" Target="http://www.downes.ca/author/10102" TargetMode="External"/><Relationship Id="rId15" Type="http://schemas.openxmlformats.org/officeDocument/2006/relationships/hyperlink" Target="http://www.downes.ca/author/10056" TargetMode="External"/><Relationship Id="rId10" Type="http://schemas.openxmlformats.org/officeDocument/2006/relationships/hyperlink" Target="http://www.downes.ca/feed/1178" TargetMode="External"/><Relationship Id="rId4" Type="http://schemas.openxmlformats.org/officeDocument/2006/relationships/hyperlink" Target="http://www.downes.ca/author/7749" TargetMode="External"/><Relationship Id="rId9" Type="http://schemas.openxmlformats.org/officeDocument/2006/relationships/hyperlink" Target="http://www.downes.ca/author/2442" TargetMode="External"/><Relationship Id="rId14" Type="http://schemas.openxmlformats.org/officeDocument/2006/relationships/hyperlink" Target="http://www.downes.ca/author/1005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ACTT</a:t>
            </a:r>
            <a:br>
              <a:rPr lang="en-US" dirty="0" smtClean="0"/>
            </a:br>
            <a:r>
              <a:rPr lang="en-US" sz="2000" dirty="0" smtClean="0"/>
              <a:t>ACCREDITATION COUNCIL OF TRINIDAD &amp; TOBAGO</a:t>
            </a:r>
            <a:endParaRPr lang="en-US" dirty="0"/>
          </a:p>
        </p:txBody>
      </p:sp>
      <p:sp>
        <p:nvSpPr>
          <p:cNvPr id="3" name="Subtitle 2"/>
          <p:cNvSpPr>
            <a:spLocks noGrp="1"/>
          </p:cNvSpPr>
          <p:nvPr>
            <p:ph type="subTitle" idx="1"/>
          </p:nvPr>
        </p:nvSpPr>
        <p:spPr>
          <a:xfrm>
            <a:off x="1727200" y="3736622"/>
            <a:ext cx="5712179" cy="1902178"/>
          </a:xfrm>
        </p:spPr>
        <p:txBody>
          <a:bodyPr/>
          <a:lstStyle/>
          <a:p>
            <a:r>
              <a:rPr lang="en-US" dirty="0" smtClean="0">
                <a:solidFill>
                  <a:schemeClr val="bg2">
                    <a:lumMod val="50000"/>
                  </a:schemeClr>
                </a:solidFill>
              </a:rPr>
              <a:t>SECOND ANNUAL INTERNATIONAL CONFERENCE</a:t>
            </a:r>
          </a:p>
          <a:p>
            <a:r>
              <a:rPr lang="en-US" dirty="0" smtClean="0">
                <a:solidFill>
                  <a:schemeClr val="bg2">
                    <a:lumMod val="50000"/>
                  </a:schemeClr>
                </a:solidFill>
              </a:rPr>
              <a:t>APRIL, 2015©</a:t>
            </a:r>
          </a:p>
          <a:p>
            <a:r>
              <a:rPr lang="en-US" sz="1800" b="1" i="1" u="sng" dirty="0" smtClean="0">
                <a:solidFill>
                  <a:srgbClr val="00B0F0"/>
                </a:solidFill>
              </a:rPr>
              <a:t>HYATT </a:t>
            </a:r>
            <a:r>
              <a:rPr lang="en-US" sz="1800" b="1" i="1" u="sng" dirty="0" smtClean="0">
                <a:solidFill>
                  <a:srgbClr val="00B0F0"/>
                </a:solidFill>
              </a:rPr>
              <a:t>– PORT OF SPAIN, TRINIDAD &amp; TOBAGO</a:t>
            </a:r>
          </a:p>
          <a:p>
            <a:endParaRPr lang="en-US" dirty="0">
              <a:solidFill>
                <a:schemeClr val="bg2">
                  <a:lumMod val="50000"/>
                </a:schemeClr>
              </a:solidFill>
            </a:endParaRPr>
          </a:p>
        </p:txBody>
      </p:sp>
    </p:spTree>
    <p:extLst>
      <p:ext uri="{BB962C8B-B14F-4D97-AF65-F5344CB8AC3E}">
        <p14:creationId xmlns:p14="http://schemas.microsoft.com/office/powerpoint/2010/main" val="4230794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5800"/>
            <a:ext cx="6965245" cy="1334267"/>
          </a:xfrm>
        </p:spPr>
        <p:txBody>
          <a:bodyPr>
            <a:normAutofit fontScale="90000"/>
          </a:bodyPr>
          <a:lstStyle/>
          <a:p>
            <a:r>
              <a:rPr lang="en-US" sz="3100" b="1" dirty="0" smtClean="0">
                <a:solidFill>
                  <a:srgbClr val="0070C0"/>
                </a:solidFill>
              </a:rPr>
              <a:t/>
            </a:r>
            <a:br>
              <a:rPr lang="en-US" sz="3100" b="1" dirty="0" smtClean="0">
                <a:solidFill>
                  <a:srgbClr val="0070C0"/>
                </a:solidFill>
              </a:rPr>
            </a:br>
            <a:r>
              <a:rPr lang="en-US" sz="3100" b="1" dirty="0">
                <a:solidFill>
                  <a:srgbClr val="0070C0"/>
                </a:solidFill>
              </a:rPr>
              <a:t/>
            </a:r>
            <a:br>
              <a:rPr lang="en-US" sz="3100" b="1" dirty="0">
                <a:solidFill>
                  <a:srgbClr val="0070C0"/>
                </a:solidFill>
              </a:rPr>
            </a:br>
            <a:r>
              <a:rPr lang="en-US" sz="3100" b="1" dirty="0" smtClean="0">
                <a:solidFill>
                  <a:srgbClr val="0070C0"/>
                </a:solidFill>
              </a:rPr>
              <a:t>LABOUR </a:t>
            </a:r>
            <a:r>
              <a:rPr lang="en-US" sz="3100" b="1" dirty="0">
                <a:solidFill>
                  <a:srgbClr val="0070C0"/>
                </a:solidFill>
              </a:rPr>
              <a:t>MARKET SURVEY OF ‘DEMAND-LED’ </a:t>
            </a:r>
            <a:r>
              <a:rPr lang="en-US" sz="3100" b="1" dirty="0" smtClean="0">
                <a:solidFill>
                  <a:srgbClr val="0070C0"/>
                </a:solidFill>
              </a:rPr>
              <a:t>EMPLOYMENT: </a:t>
            </a:r>
            <a:r>
              <a:rPr lang="en-US" sz="3100" b="1" dirty="0">
                <a:solidFill>
                  <a:srgbClr val="0070C0"/>
                </a:solidFill>
              </a:rPr>
              <a:t>– </a:t>
            </a:r>
            <a:r>
              <a:rPr lang="en-US" sz="3100" b="1" dirty="0" smtClean="0">
                <a:solidFill>
                  <a:srgbClr val="FF0000"/>
                </a:solidFill>
              </a:rPr>
              <a:t>“IMPLICATIONS”</a:t>
            </a:r>
            <a:r>
              <a:rPr lang="en-US" dirty="0">
                <a:solidFill>
                  <a:srgbClr val="0070C0"/>
                </a:solidFill>
              </a:rPr>
              <a:t/>
            </a:r>
            <a:br>
              <a:rPr lang="en-US" dirty="0">
                <a:solidFill>
                  <a:srgbClr val="0070C0"/>
                </a:solidFill>
              </a:rPr>
            </a:br>
            <a:endParaRPr lang="en-US" dirty="0"/>
          </a:p>
        </p:txBody>
      </p:sp>
      <p:pic>
        <p:nvPicPr>
          <p:cNvPr id="4" name="Content Placeholder 3" descr="C:\Users\ExtavourEve\Pictures\2015-03-21 Sample Survey of Vacancies - 2012\Sample Survey of Vacancies - 2012 00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133600"/>
            <a:ext cx="7010400" cy="5425438"/>
          </a:xfrm>
          <a:prstGeom prst="rect">
            <a:avLst/>
          </a:prstGeom>
          <a:noFill/>
          <a:ln>
            <a:noFill/>
          </a:ln>
        </p:spPr>
      </p:pic>
    </p:spTree>
    <p:extLst>
      <p:ext uri="{BB962C8B-B14F-4D97-AF65-F5344CB8AC3E}">
        <p14:creationId xmlns:p14="http://schemas.microsoft.com/office/powerpoint/2010/main" val="1074458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5354618"/>
          </a:xfrm>
        </p:spPr>
        <p:txBody>
          <a:bodyPr>
            <a:normAutofit/>
          </a:bodyPr>
          <a:lstStyle/>
          <a:p>
            <a:r>
              <a:rPr lang="en-US" sz="3200" b="1" dirty="0" smtClean="0"/>
              <a:t/>
            </a:r>
            <a:br>
              <a:rPr lang="en-US" sz="3200" b="1" dirty="0" smtClean="0"/>
            </a:br>
            <a:endParaRPr lang="en-US" sz="3200" b="1" dirty="0"/>
          </a:p>
        </p:txBody>
      </p:sp>
      <p:pic>
        <p:nvPicPr>
          <p:cNvPr id="3" name="Picture 2" descr="C:\Users\ExtavourEve\Pictures\2015-03-21 Sample Survey of Vacancies - CSO-MLSMED 2012(2)\Sample Survey of Vacancies - CSO-MLSMED 2012(2) 001.jpg"/>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1"/>
            <a:ext cx="7543800" cy="6019800"/>
          </a:xfrm>
          <a:prstGeom prst="rect">
            <a:avLst/>
          </a:prstGeom>
          <a:noFill/>
          <a:ln>
            <a:noFill/>
          </a:ln>
        </p:spPr>
      </p:pic>
    </p:spTree>
    <p:extLst>
      <p:ext uri="{BB962C8B-B14F-4D97-AF65-F5344CB8AC3E}">
        <p14:creationId xmlns:p14="http://schemas.microsoft.com/office/powerpoint/2010/main" val="4036574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ExtavourEve\Pictures\2015-03-21 Sample Survey of Vacancies 2012- CSO-MLSMED (4)\Sample Survey of Vacancies 2012- CSO-MLSMED (4) 001.jpg"/>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1999"/>
            <a:ext cx="7772399" cy="5562601"/>
          </a:xfrm>
          <a:prstGeom prst="rect">
            <a:avLst/>
          </a:prstGeom>
          <a:noFill/>
          <a:ln>
            <a:noFill/>
          </a:ln>
        </p:spPr>
      </p:pic>
    </p:spTree>
    <p:extLst>
      <p:ext uri="{BB962C8B-B14F-4D97-AF65-F5344CB8AC3E}">
        <p14:creationId xmlns:p14="http://schemas.microsoft.com/office/powerpoint/2010/main" val="182924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5507018"/>
          </a:xfrm>
        </p:spPr>
        <p:txBody>
          <a:bodyPr/>
          <a:lstStyle/>
          <a:p>
            <a:endParaRPr lang="en-US" dirty="0"/>
          </a:p>
        </p:txBody>
      </p:sp>
      <p:pic>
        <p:nvPicPr>
          <p:cNvPr id="3" name="Picture 2" descr="C:\Users\ExtavourEve\Pictures\2015-03-21 Sample Survey of Vacancies 2012 - CSO-MLSMED(6)\Sample Survey of Vacancies 2012 - CSO-MLSMED(6) 001.jpg"/>
          <p:cNvPicPr/>
          <p:nvPr/>
        </p:nvPicPr>
        <p:blipFill>
          <a:blip r:embed="rId2">
            <a:extLst>
              <a:ext uri="{28A0092B-C50C-407E-A947-70E740481C1C}">
                <a14:useLocalDpi xmlns:a14="http://schemas.microsoft.com/office/drawing/2010/main" val="0"/>
              </a:ext>
            </a:extLst>
          </a:blip>
          <a:srcRect/>
          <a:stretch>
            <a:fillRect/>
          </a:stretch>
        </p:blipFill>
        <p:spPr bwMode="auto">
          <a:xfrm>
            <a:off x="685801" y="0"/>
            <a:ext cx="7772400" cy="6858000"/>
          </a:xfrm>
          <a:prstGeom prst="rect">
            <a:avLst/>
          </a:prstGeom>
          <a:noFill/>
          <a:ln>
            <a:noFill/>
          </a:ln>
        </p:spPr>
      </p:pic>
    </p:spTree>
    <p:extLst>
      <p:ext uri="{BB962C8B-B14F-4D97-AF65-F5344CB8AC3E}">
        <p14:creationId xmlns:p14="http://schemas.microsoft.com/office/powerpoint/2010/main" val="2492218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ExtavourEve\Pictures\2015-03-21 Sample Survey of Vacancies - CSO-MLSMED 2012 (5)\Sample Survey of Vacancies - CSO-MLSMED 2012 (5) 001.jpg"/>
          <p:cNvPicPr/>
          <p:nvPr/>
        </p:nvPicPr>
        <p:blipFill>
          <a:blip r:embed="rId2">
            <a:extLst>
              <a:ext uri="{28A0092B-C50C-407E-A947-70E740481C1C}">
                <a14:useLocalDpi xmlns:a14="http://schemas.microsoft.com/office/drawing/2010/main" val="0"/>
              </a:ext>
            </a:extLst>
          </a:blip>
          <a:srcRect/>
          <a:stretch>
            <a:fillRect/>
          </a:stretch>
        </p:blipFill>
        <p:spPr bwMode="auto">
          <a:xfrm>
            <a:off x="685801" y="76200"/>
            <a:ext cx="7772400" cy="6781800"/>
          </a:xfrm>
          <a:prstGeom prst="rect">
            <a:avLst/>
          </a:prstGeom>
          <a:noFill/>
          <a:ln>
            <a:noFill/>
          </a:ln>
        </p:spPr>
      </p:pic>
    </p:spTree>
    <p:extLst>
      <p:ext uri="{BB962C8B-B14F-4D97-AF65-F5344CB8AC3E}">
        <p14:creationId xmlns:p14="http://schemas.microsoft.com/office/powerpoint/2010/main" val="3251293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ExtavourEve\Pictures\2015-03-21 Sample Survey Vacancies 2012 - CSO-MLSMED (7)\Sample Survey Vacancies 2012 - CSO-MLSMED (7) 001.jpg"/>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7924799" cy="6629400"/>
          </a:xfrm>
          <a:prstGeom prst="rect">
            <a:avLst/>
          </a:prstGeom>
          <a:noFill/>
          <a:ln>
            <a:noFill/>
          </a:ln>
        </p:spPr>
      </p:pic>
    </p:spTree>
    <p:extLst>
      <p:ext uri="{BB962C8B-B14F-4D97-AF65-F5344CB8AC3E}">
        <p14:creationId xmlns:p14="http://schemas.microsoft.com/office/powerpoint/2010/main" val="4066158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ExtavourEve\Pictures\2015-03-21 Sample Survey Vacancies 2012 CSO-MLSMED )8)\Sample Survey Vacancies 2012 CSO-MLSMED )8) 001.jpg"/>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399"/>
            <a:ext cx="8077200" cy="6781801"/>
          </a:xfrm>
          <a:prstGeom prst="rect">
            <a:avLst/>
          </a:prstGeom>
          <a:noFill/>
          <a:ln>
            <a:noFill/>
          </a:ln>
        </p:spPr>
      </p:pic>
    </p:spTree>
    <p:extLst>
      <p:ext uri="{BB962C8B-B14F-4D97-AF65-F5344CB8AC3E}">
        <p14:creationId xmlns:p14="http://schemas.microsoft.com/office/powerpoint/2010/main" val="1992125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ExtavourEve\Pictures\2015-03-21 Sample Survey of Vacancies 2012 - CSO-MLSMED (9)\Sample Survey of Vacancies 2012 - CSO-MLSMED (9) 001.jpg"/>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610600" cy="6934200"/>
          </a:xfrm>
          <a:prstGeom prst="rect">
            <a:avLst/>
          </a:prstGeom>
          <a:noFill/>
          <a:ln>
            <a:noFill/>
          </a:ln>
        </p:spPr>
      </p:pic>
    </p:spTree>
    <p:extLst>
      <p:ext uri="{BB962C8B-B14F-4D97-AF65-F5344CB8AC3E}">
        <p14:creationId xmlns:p14="http://schemas.microsoft.com/office/powerpoint/2010/main" val="1666157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ExtavourEve\Pictures\2015-03-21 Sample Survey of Vacancies 2012 - CSO_MLSMED (10)\Sample Survey of Vacancies 2012 - CSO_MLSMED (10) 001.jpg"/>
          <p:cNvPicPr/>
          <p:nvPr/>
        </p:nvPicPr>
        <p:blipFill>
          <a:blip r:embed="rId2">
            <a:extLst>
              <a:ext uri="{28A0092B-C50C-407E-A947-70E740481C1C}">
                <a14:useLocalDpi xmlns:a14="http://schemas.microsoft.com/office/drawing/2010/main" val="0"/>
              </a:ext>
            </a:extLst>
          </a:blip>
          <a:srcRect/>
          <a:stretch>
            <a:fillRect/>
          </a:stretch>
        </p:blipFill>
        <p:spPr bwMode="auto">
          <a:xfrm>
            <a:off x="838200" y="-1"/>
            <a:ext cx="7467600" cy="6934201"/>
          </a:xfrm>
          <a:prstGeom prst="rect">
            <a:avLst/>
          </a:prstGeom>
          <a:noFill/>
          <a:ln>
            <a:noFill/>
          </a:ln>
        </p:spPr>
      </p:pic>
    </p:spTree>
    <p:extLst>
      <p:ext uri="{BB962C8B-B14F-4D97-AF65-F5344CB8AC3E}">
        <p14:creationId xmlns:p14="http://schemas.microsoft.com/office/powerpoint/2010/main" val="2862836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ExtavourEve\Pictures\2015-03-21 Sample Survey of Vacancies 2012 - CSO-MLSMED (11)\Sample Survey of Vacancies 2012 - CSO-MLSMED (11) 001.jpg"/>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543800" cy="7315200"/>
          </a:xfrm>
          <a:prstGeom prst="rect">
            <a:avLst/>
          </a:prstGeom>
          <a:noFill/>
          <a:ln>
            <a:noFill/>
          </a:ln>
        </p:spPr>
      </p:pic>
    </p:spTree>
    <p:extLst>
      <p:ext uri="{BB962C8B-B14F-4D97-AF65-F5344CB8AC3E}">
        <p14:creationId xmlns:p14="http://schemas.microsoft.com/office/powerpoint/2010/main" val="577402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i="1" dirty="0" smtClean="0">
                <a:solidFill>
                  <a:srgbClr val="0070C0"/>
                </a:solidFill>
              </a:rPr>
              <a:t>Theme:  THINKING GLOBAL – ACTING LOCAL: “The Changing Realities of Higher Education”</a:t>
            </a:r>
            <a:endParaRPr lang="en-US" sz="2800" b="1" i="1" dirty="0">
              <a:solidFill>
                <a:srgbClr val="0070C0"/>
              </a:solidFill>
            </a:endParaRPr>
          </a:p>
        </p:txBody>
      </p:sp>
      <p:sp>
        <p:nvSpPr>
          <p:cNvPr id="3" name="Text Placeholder 2"/>
          <p:cNvSpPr>
            <a:spLocks noGrp="1"/>
          </p:cNvSpPr>
          <p:nvPr>
            <p:ph type="body" idx="1"/>
          </p:nvPr>
        </p:nvSpPr>
        <p:spPr>
          <a:xfrm>
            <a:off x="1456267" y="3725334"/>
            <a:ext cx="6231467" cy="2370666"/>
          </a:xfrm>
        </p:spPr>
        <p:txBody>
          <a:bodyPr>
            <a:normAutofit lnSpcReduction="10000"/>
          </a:bodyPr>
          <a:lstStyle/>
          <a:p>
            <a:r>
              <a:rPr lang="en-US" b="1" i="1" u="sng" dirty="0" smtClean="0">
                <a:solidFill>
                  <a:srgbClr val="00B0F0"/>
                </a:solidFill>
              </a:rPr>
              <a:t>MEETING LABOUR MARKET DEMANDS:</a:t>
            </a:r>
          </a:p>
          <a:p>
            <a:r>
              <a:rPr lang="en-US" b="1" i="1" dirty="0" smtClean="0">
                <a:solidFill>
                  <a:srgbClr val="002060"/>
                </a:solidFill>
              </a:rPr>
              <a:t>‘INCREASING RELEVANCE IN EDUCATION AND TRAINING</a:t>
            </a:r>
            <a:r>
              <a:rPr lang="en-US" dirty="0" smtClean="0">
                <a:solidFill>
                  <a:srgbClr val="002060"/>
                </a:solidFill>
              </a:rPr>
              <a:t>’</a:t>
            </a:r>
            <a:endParaRPr lang="en-US" dirty="0">
              <a:solidFill>
                <a:srgbClr val="002060"/>
              </a:solidFill>
            </a:endParaRPr>
          </a:p>
          <a:p>
            <a:r>
              <a:rPr lang="en-US" b="1" i="1" dirty="0"/>
              <a:t>Title of Paper:	Enhancing Experiential and Prior Learning practices to meet Workplace Learning </a:t>
            </a:r>
            <a:r>
              <a:rPr lang="en-US" b="1" i="1" dirty="0" smtClean="0"/>
              <a:t>Competencies</a:t>
            </a:r>
          </a:p>
          <a:p>
            <a:r>
              <a:rPr lang="en-US" b="1" i="1" dirty="0" smtClean="0"/>
              <a:t>Mervyn </a:t>
            </a:r>
            <a:r>
              <a:rPr lang="en-US" b="1" i="1" dirty="0" err="1" smtClean="0"/>
              <a:t>Extavour</a:t>
            </a:r>
            <a:r>
              <a:rPr lang="en-US" b="1" i="1" dirty="0" smtClean="0"/>
              <a:t> – Dir.  ACTT - Presenter</a:t>
            </a:r>
            <a:endParaRPr lang="en-US" dirty="0"/>
          </a:p>
          <a:p>
            <a:endParaRPr lang="en-US" dirty="0">
              <a:solidFill>
                <a:srgbClr val="002060"/>
              </a:solidFill>
            </a:endParaRPr>
          </a:p>
        </p:txBody>
      </p:sp>
    </p:spTree>
    <p:extLst>
      <p:ext uri="{BB962C8B-B14F-4D97-AF65-F5344CB8AC3E}">
        <p14:creationId xmlns:p14="http://schemas.microsoft.com/office/powerpoint/2010/main" val="3478067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ExtavourEve\Pictures\2015-03-21 Sample Survey of Vacancies 2012 - CSO-MLSMED (12)\Sample Survey of Vacancies 2012 - CSO-MLSMED (12) 001.jpg"/>
          <p:cNvPicPr/>
          <p:nvPr/>
        </p:nvPicPr>
        <p:blipFill>
          <a:blip r:embed="rId2">
            <a:extLst>
              <a:ext uri="{28A0092B-C50C-407E-A947-70E740481C1C}">
                <a14:useLocalDpi xmlns:a14="http://schemas.microsoft.com/office/drawing/2010/main" val="0"/>
              </a:ext>
            </a:extLst>
          </a:blip>
          <a:srcRect/>
          <a:stretch>
            <a:fillRect/>
          </a:stretch>
        </p:blipFill>
        <p:spPr bwMode="auto">
          <a:xfrm>
            <a:off x="914400" y="-1"/>
            <a:ext cx="7391400" cy="7086601"/>
          </a:xfrm>
          <a:prstGeom prst="rect">
            <a:avLst/>
          </a:prstGeom>
          <a:noFill/>
          <a:ln>
            <a:noFill/>
          </a:ln>
        </p:spPr>
      </p:pic>
    </p:spTree>
    <p:extLst>
      <p:ext uri="{BB962C8B-B14F-4D97-AF65-F5344CB8AC3E}">
        <p14:creationId xmlns:p14="http://schemas.microsoft.com/office/powerpoint/2010/main" val="1619362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ExtavourEve\Pictures\2015-03-21 Sample Survey of Vacancies 2012 - CSO-MLSMED (13)\Sample Survey of Vacancies 2012 - CSO-MLSMED (13) 001.jpg"/>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7772400" cy="7162800"/>
          </a:xfrm>
          <a:prstGeom prst="rect">
            <a:avLst/>
          </a:prstGeom>
          <a:noFill/>
          <a:ln>
            <a:noFill/>
          </a:ln>
        </p:spPr>
      </p:pic>
    </p:spTree>
    <p:extLst>
      <p:ext uri="{BB962C8B-B14F-4D97-AF65-F5344CB8AC3E}">
        <p14:creationId xmlns:p14="http://schemas.microsoft.com/office/powerpoint/2010/main" val="1521877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21</a:t>
            </a:r>
            <a:r>
              <a:rPr lang="en-US" baseline="30000" dirty="0" smtClean="0"/>
              <a:t>ST</a:t>
            </a:r>
            <a:r>
              <a:rPr lang="en-US" dirty="0" smtClean="0"/>
              <a:t> CENTURY DICHOTOMY OR DILEMMA?</a:t>
            </a:r>
            <a:endParaRPr lang="en-US" dirty="0"/>
          </a:p>
        </p:txBody>
      </p:sp>
      <p:sp>
        <p:nvSpPr>
          <p:cNvPr id="3" name="Content Placeholder 2"/>
          <p:cNvSpPr>
            <a:spLocks noGrp="1"/>
          </p:cNvSpPr>
          <p:nvPr>
            <p:ph sz="quarter" idx="13"/>
          </p:nvPr>
        </p:nvSpPr>
        <p:spPr/>
        <p:txBody>
          <a:bodyPr>
            <a:noAutofit/>
          </a:bodyPr>
          <a:lstStyle/>
          <a:p>
            <a:r>
              <a:rPr lang="en-CA" sz="3600" b="1" dirty="0">
                <a:solidFill>
                  <a:srgbClr val="C00000"/>
                </a:solidFill>
              </a:rPr>
              <a:t>Learner control has moved beyond computer assisted programs…</a:t>
            </a:r>
            <a:endParaRPr lang="en-US" sz="3600" b="1" dirty="0">
              <a:solidFill>
                <a:srgbClr val="C00000"/>
              </a:solidFill>
            </a:endParaRPr>
          </a:p>
        </p:txBody>
      </p:sp>
      <p:pic>
        <p:nvPicPr>
          <p:cNvPr id="5"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3886200" y="2057400"/>
            <a:ext cx="42672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0567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DICHOTOMY’</a:t>
            </a:r>
            <a:endParaRPr lang="en-US" dirty="0"/>
          </a:p>
        </p:txBody>
      </p:sp>
      <p:sp>
        <p:nvSpPr>
          <p:cNvPr id="3" name="Content Placeholder 2"/>
          <p:cNvSpPr>
            <a:spLocks noGrp="1"/>
          </p:cNvSpPr>
          <p:nvPr>
            <p:ph sz="quarter" idx="13"/>
          </p:nvPr>
        </p:nvSpPr>
        <p:spPr/>
        <p:txBody>
          <a:bodyPr>
            <a:normAutofit lnSpcReduction="10000"/>
          </a:bodyPr>
          <a:lstStyle/>
          <a:p>
            <a:r>
              <a:rPr lang="en-CA" b="1" i="1" dirty="0">
                <a:solidFill>
                  <a:srgbClr val="00B050"/>
                </a:solidFill>
              </a:rPr>
              <a:t>“towards authentic learning contexts mediated by technology in which the learner may have a greater control of either tangible or intangible elements of a learning environment”</a:t>
            </a:r>
          </a:p>
          <a:p>
            <a:endParaRPr lang="en-US" dirty="0"/>
          </a:p>
        </p:txBody>
      </p:sp>
      <p:sp>
        <p:nvSpPr>
          <p:cNvPr id="4" name="Content Placeholder 3"/>
          <p:cNvSpPr>
            <a:spLocks noGrp="1"/>
          </p:cNvSpPr>
          <p:nvPr>
            <p:ph sz="quarter" idx="14"/>
          </p:nvPr>
        </p:nvSpPr>
        <p:spPr/>
        <p:txBody>
          <a:bodyPr>
            <a:normAutofit fontScale="92500" lnSpcReduction="10000"/>
          </a:bodyPr>
          <a:lstStyle/>
          <a:p>
            <a:pPr marL="0" indent="0">
              <a:buNone/>
            </a:pPr>
            <a:r>
              <a:rPr lang="en-CA" b="1" dirty="0">
                <a:solidFill>
                  <a:srgbClr val="7030A0"/>
                </a:solidFill>
              </a:rPr>
              <a:t>Aspen Institute:</a:t>
            </a:r>
          </a:p>
          <a:p>
            <a:r>
              <a:rPr lang="en-CA" b="1" dirty="0">
                <a:solidFill>
                  <a:srgbClr val="7030A0"/>
                </a:solidFill>
              </a:rPr>
              <a:t>empower learners to learn any time, any place</a:t>
            </a:r>
          </a:p>
          <a:p>
            <a:r>
              <a:rPr lang="en-CA" b="1" dirty="0">
                <a:solidFill>
                  <a:srgbClr val="7030A0"/>
                </a:solidFill>
              </a:rPr>
              <a:t>support and guide learners in a networked learning environment</a:t>
            </a:r>
          </a:p>
          <a:p>
            <a:r>
              <a:rPr lang="en-CA" b="1" dirty="0">
                <a:solidFill>
                  <a:srgbClr val="7030A0"/>
                </a:solidFill>
              </a:rPr>
              <a:t>interoperability across learning networks</a:t>
            </a:r>
          </a:p>
          <a:p>
            <a:endParaRPr lang="en-US" dirty="0"/>
          </a:p>
        </p:txBody>
      </p:sp>
    </p:spTree>
    <p:extLst>
      <p:ext uri="{BB962C8B-B14F-4D97-AF65-F5344CB8AC3E}">
        <p14:creationId xmlns:p14="http://schemas.microsoft.com/office/powerpoint/2010/main" val="1597468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MULTIPLE LEARNING ENVIRONMENTS</a:t>
            </a:r>
            <a:endParaRPr lang="en-US" dirty="0"/>
          </a:p>
        </p:txBody>
      </p:sp>
      <p:sp>
        <p:nvSpPr>
          <p:cNvPr id="4" name="Content Placeholder 3"/>
          <p:cNvSpPr>
            <a:spLocks noGrp="1"/>
          </p:cNvSpPr>
          <p:nvPr>
            <p:ph sz="quarter" idx="14"/>
          </p:nvPr>
        </p:nvSpPr>
        <p:spPr/>
        <p:txBody>
          <a:bodyPr>
            <a:normAutofit lnSpcReduction="10000"/>
          </a:bodyPr>
          <a:lstStyle/>
          <a:p>
            <a:r>
              <a:rPr lang="en-CA" b="1" i="1" dirty="0">
                <a:solidFill>
                  <a:srgbClr val="0070C0"/>
                </a:solidFill>
              </a:rPr>
              <a:t>Where to now? The learner at the centre of the networked </a:t>
            </a:r>
            <a:r>
              <a:rPr lang="en-CA" b="1" i="1" dirty="0" smtClean="0">
                <a:solidFill>
                  <a:srgbClr val="0070C0"/>
                </a:solidFill>
              </a:rPr>
              <a:t>world……..</a:t>
            </a:r>
          </a:p>
          <a:p>
            <a:r>
              <a:rPr lang="en-CA" b="1" dirty="0" smtClean="0">
                <a:solidFill>
                  <a:srgbClr val="00B0F0"/>
                </a:solidFill>
              </a:rPr>
              <a:t>HE/SHE DICTATES LEARNING PARAMETERS, STYLES, SOURCES AND CONSUMPTION..</a:t>
            </a:r>
            <a:endParaRPr lang="en-US" b="1" dirty="0">
              <a:solidFill>
                <a:srgbClr val="00B0F0"/>
              </a:solidFill>
            </a:endParaRPr>
          </a:p>
        </p:txBody>
      </p:sp>
      <p:pic>
        <p:nvPicPr>
          <p:cNvPr id="5" name="Content Placeholder 4"/>
          <p:cNvPicPr>
            <a:picLocks noGrp="1" noChangeAspect="1"/>
          </p:cNvPicPr>
          <p:nvPr>
            <p:ph sz="quarter" idx="13"/>
          </p:nvPr>
        </p:nvPicPr>
        <p:blipFill>
          <a:blip r:embed="rId2"/>
          <a:stretch>
            <a:fillRect/>
          </a:stretch>
        </p:blipFill>
        <p:spPr>
          <a:xfrm>
            <a:off x="990600" y="2120900"/>
            <a:ext cx="3581400" cy="3603625"/>
          </a:xfrm>
          <a:prstGeom prst="rect">
            <a:avLst/>
          </a:prstGeom>
        </p:spPr>
      </p:pic>
    </p:spTree>
    <p:extLst>
      <p:ext uri="{BB962C8B-B14F-4D97-AF65-F5344CB8AC3E}">
        <p14:creationId xmlns:p14="http://schemas.microsoft.com/office/powerpoint/2010/main" val="2584138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DYNAMICS OF THE DICHOTOMY</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b="1" i="1" dirty="0"/>
              <a:t>Planning</a:t>
            </a:r>
            <a:endParaRPr lang="en-US" dirty="0"/>
          </a:p>
          <a:p>
            <a:r>
              <a:rPr lang="en-US" b="1" i="1" dirty="0"/>
              <a:t>Synthesizing</a:t>
            </a:r>
            <a:endParaRPr lang="en-US" dirty="0"/>
          </a:p>
          <a:p>
            <a:r>
              <a:rPr lang="en-US" b="1" i="1" dirty="0"/>
              <a:t>Sharing</a:t>
            </a:r>
            <a:endParaRPr lang="en-US" dirty="0"/>
          </a:p>
          <a:p>
            <a:r>
              <a:rPr lang="en-US" b="1" i="1" dirty="0"/>
              <a:t>Discussing</a:t>
            </a:r>
            <a:endParaRPr lang="en-US" dirty="0"/>
          </a:p>
          <a:p>
            <a:r>
              <a:rPr lang="en-US" b="1" i="1" dirty="0"/>
              <a:t>Reflecting</a:t>
            </a:r>
            <a:endParaRPr lang="en-US" dirty="0"/>
          </a:p>
          <a:p>
            <a:r>
              <a:rPr lang="en-US" b="1" i="1" dirty="0"/>
              <a:t>Giving</a:t>
            </a:r>
            <a:endParaRPr lang="en-US" dirty="0"/>
          </a:p>
          <a:p>
            <a:r>
              <a:rPr lang="en-US" b="1" i="1" dirty="0"/>
              <a:t>Receiving and </a:t>
            </a:r>
            <a:endParaRPr lang="en-US" dirty="0"/>
          </a:p>
          <a:p>
            <a:r>
              <a:rPr lang="en-US" b="1" i="1" dirty="0"/>
              <a:t>Responding to feedback</a:t>
            </a:r>
            <a:r>
              <a:rPr lang="en-US" i="1" dirty="0"/>
              <a:t>  </a:t>
            </a:r>
            <a:r>
              <a:rPr lang="en-US" dirty="0"/>
              <a:t>(</a:t>
            </a:r>
            <a:r>
              <a:rPr lang="en-US" dirty="0" err="1"/>
              <a:t>JISCm</a:t>
            </a:r>
            <a:r>
              <a:rPr lang="en-US" dirty="0"/>
              <a:t> 2008, p.6)</a:t>
            </a:r>
          </a:p>
          <a:p>
            <a:endParaRPr lang="en-US" dirty="0"/>
          </a:p>
        </p:txBody>
      </p:sp>
      <p:sp>
        <p:nvSpPr>
          <p:cNvPr id="4" name="Content Placeholder 3"/>
          <p:cNvSpPr>
            <a:spLocks noGrp="1"/>
          </p:cNvSpPr>
          <p:nvPr>
            <p:ph sz="quarter" idx="14"/>
          </p:nvPr>
        </p:nvSpPr>
        <p:spPr/>
        <p:txBody>
          <a:bodyPr>
            <a:normAutofit fontScale="62500" lnSpcReduction="20000"/>
          </a:bodyPr>
          <a:lstStyle/>
          <a:p>
            <a:pPr lvl="0"/>
            <a:r>
              <a:rPr lang="en-US" b="1" dirty="0"/>
              <a:t>‘self-assessment, </a:t>
            </a:r>
            <a:r>
              <a:rPr lang="en-US" b="1" dirty="0">
                <a:solidFill>
                  <a:srgbClr val="7030A0"/>
                </a:solidFill>
              </a:rPr>
              <a:t>(self identification)</a:t>
            </a:r>
            <a:endParaRPr lang="en-US" dirty="0"/>
          </a:p>
          <a:p>
            <a:pPr lvl="0"/>
            <a:r>
              <a:rPr lang="en-US" b="1" dirty="0"/>
              <a:t>self-management </a:t>
            </a:r>
            <a:r>
              <a:rPr lang="en-US" b="1" dirty="0">
                <a:solidFill>
                  <a:srgbClr val="7030A0"/>
                </a:solidFill>
              </a:rPr>
              <a:t> (personal interest)</a:t>
            </a:r>
            <a:endParaRPr lang="en-US" dirty="0"/>
          </a:p>
          <a:p>
            <a:pPr lvl="0"/>
            <a:r>
              <a:rPr lang="en-US" b="1" dirty="0"/>
              <a:t>Teamwork </a:t>
            </a:r>
            <a:r>
              <a:rPr lang="en-US" b="1" dirty="0">
                <a:solidFill>
                  <a:srgbClr val="7030A0"/>
                </a:solidFill>
              </a:rPr>
              <a:t>(collaboration &amp; cooperation)</a:t>
            </a:r>
            <a:endParaRPr lang="en-US" dirty="0"/>
          </a:p>
          <a:p>
            <a:pPr lvl="0"/>
            <a:r>
              <a:rPr lang="en-US" b="1" dirty="0"/>
              <a:t>Lifelong learning </a:t>
            </a:r>
            <a:r>
              <a:rPr lang="en-US" b="1" dirty="0">
                <a:solidFill>
                  <a:srgbClr val="7030A0"/>
                </a:solidFill>
              </a:rPr>
              <a:t>(feedback &amp; communication)</a:t>
            </a:r>
            <a:endParaRPr lang="en-US" dirty="0"/>
          </a:p>
          <a:p>
            <a:pPr lvl="0"/>
            <a:r>
              <a:rPr lang="en-US" b="1" dirty="0"/>
              <a:t>Life-wide learning </a:t>
            </a:r>
            <a:r>
              <a:rPr lang="en-US" b="1" dirty="0">
                <a:solidFill>
                  <a:srgbClr val="7030A0"/>
                </a:solidFill>
              </a:rPr>
              <a:t>(institutional awareness)</a:t>
            </a:r>
            <a:endParaRPr lang="en-US" dirty="0"/>
          </a:p>
          <a:p>
            <a:pPr lvl="0"/>
            <a:r>
              <a:rPr lang="en-US" b="1" dirty="0"/>
              <a:t>Professional integrity </a:t>
            </a:r>
            <a:r>
              <a:rPr lang="en-US" b="1" dirty="0">
                <a:solidFill>
                  <a:srgbClr val="7030A0"/>
                </a:solidFill>
              </a:rPr>
              <a:t>(Caring and Empathy)</a:t>
            </a:r>
            <a:endParaRPr lang="en-US" dirty="0"/>
          </a:p>
          <a:p>
            <a:pPr lvl="0"/>
            <a:r>
              <a:rPr lang="en-US" b="1" dirty="0"/>
              <a:t>Innovative strategies </a:t>
            </a:r>
            <a:r>
              <a:rPr lang="en-US" b="1" dirty="0">
                <a:solidFill>
                  <a:srgbClr val="7030A0"/>
                </a:solidFill>
              </a:rPr>
              <a:t>(Ideas Generation)</a:t>
            </a:r>
            <a:endParaRPr lang="en-US" dirty="0"/>
          </a:p>
          <a:p>
            <a:pPr lvl="0"/>
            <a:r>
              <a:rPr lang="en-US" b="1" dirty="0"/>
              <a:t>Creativity </a:t>
            </a:r>
            <a:r>
              <a:rPr lang="en-US" b="1" dirty="0">
                <a:solidFill>
                  <a:srgbClr val="7030A0"/>
                </a:solidFill>
              </a:rPr>
              <a:t>(Strategic in intent &amp; Focused)</a:t>
            </a:r>
            <a:r>
              <a:rPr lang="en-US" b="1" dirty="0"/>
              <a:t>  </a:t>
            </a:r>
            <a:r>
              <a:rPr lang="en-US" dirty="0"/>
              <a:t>(Cambridge (2008</a:t>
            </a:r>
            <a:r>
              <a:rPr lang="en-US" dirty="0" smtClean="0"/>
              <a:t>)</a:t>
            </a:r>
            <a:endParaRPr lang="en-US" dirty="0"/>
          </a:p>
        </p:txBody>
      </p:sp>
    </p:spTree>
    <p:extLst>
      <p:ext uri="{BB962C8B-B14F-4D97-AF65-F5344CB8AC3E}">
        <p14:creationId xmlns:p14="http://schemas.microsoft.com/office/powerpoint/2010/main" val="2446554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BENEFITS</a:t>
            </a:r>
            <a:endParaRPr lang="en-US" dirty="0"/>
          </a:p>
        </p:txBody>
      </p:sp>
      <p:sp>
        <p:nvSpPr>
          <p:cNvPr id="3" name="Content Placeholder 2"/>
          <p:cNvSpPr>
            <a:spLocks noGrp="1"/>
          </p:cNvSpPr>
          <p:nvPr>
            <p:ph sz="quarter" idx="13"/>
          </p:nvPr>
        </p:nvSpPr>
        <p:spPr/>
        <p:txBody>
          <a:bodyPr>
            <a:normAutofit fontScale="77500" lnSpcReduction="20000"/>
          </a:bodyPr>
          <a:lstStyle/>
          <a:p>
            <a:pPr lvl="0"/>
            <a:r>
              <a:rPr lang="en-US" b="1" dirty="0">
                <a:solidFill>
                  <a:srgbClr val="00B0F0"/>
                </a:solidFill>
              </a:rPr>
              <a:t>Environmental awareness</a:t>
            </a:r>
          </a:p>
          <a:p>
            <a:pPr lvl="0"/>
            <a:r>
              <a:rPr lang="en-US" b="1" dirty="0">
                <a:solidFill>
                  <a:srgbClr val="00B0F0"/>
                </a:solidFill>
              </a:rPr>
              <a:t>Entrepreneurial capabilities</a:t>
            </a:r>
          </a:p>
          <a:p>
            <a:pPr lvl="0"/>
            <a:r>
              <a:rPr lang="en-US" b="1" dirty="0">
                <a:solidFill>
                  <a:srgbClr val="00B0F0"/>
                </a:solidFill>
              </a:rPr>
              <a:t>Work-space readiness</a:t>
            </a:r>
          </a:p>
          <a:p>
            <a:pPr lvl="0"/>
            <a:r>
              <a:rPr lang="en-US" b="1" dirty="0">
                <a:solidFill>
                  <a:srgbClr val="00B0F0"/>
                </a:solidFill>
              </a:rPr>
              <a:t>Productive capacities</a:t>
            </a:r>
          </a:p>
          <a:p>
            <a:pPr lvl="0"/>
            <a:r>
              <a:rPr lang="en-US" b="1" dirty="0">
                <a:solidFill>
                  <a:srgbClr val="00B0F0"/>
                </a:solidFill>
              </a:rPr>
              <a:t>Results-oriented approach to life  (Cambridge, 2008)</a:t>
            </a:r>
          </a:p>
          <a:p>
            <a:r>
              <a:rPr lang="en-US" b="1" dirty="0">
                <a:solidFill>
                  <a:srgbClr val="00B0F0"/>
                </a:solidFill>
              </a:rPr>
              <a:t>Communication </a:t>
            </a:r>
          </a:p>
          <a:p>
            <a:r>
              <a:rPr lang="en-US" b="1" dirty="0">
                <a:solidFill>
                  <a:srgbClr val="00B0F0"/>
                </a:solidFill>
              </a:rPr>
              <a:t>Technological Competence</a:t>
            </a:r>
          </a:p>
          <a:p>
            <a:r>
              <a:rPr lang="en-US" b="1" dirty="0">
                <a:solidFill>
                  <a:srgbClr val="00B0F0"/>
                </a:solidFill>
              </a:rPr>
              <a:t>Choice &amp; ownership of </a:t>
            </a:r>
            <a:r>
              <a:rPr lang="en-US" b="1" dirty="0" smtClean="0">
                <a:solidFill>
                  <a:srgbClr val="00B0F0"/>
                </a:solidFill>
              </a:rPr>
              <a:t>material…..</a:t>
            </a:r>
            <a:endParaRPr lang="en-US" b="1" dirty="0">
              <a:solidFill>
                <a:srgbClr val="00B0F0"/>
              </a:solidFill>
            </a:endParaRPr>
          </a:p>
        </p:txBody>
      </p:sp>
      <p:sp>
        <p:nvSpPr>
          <p:cNvPr id="4" name="Content Placeholder 3"/>
          <p:cNvSpPr>
            <a:spLocks noGrp="1"/>
          </p:cNvSpPr>
          <p:nvPr>
            <p:ph sz="quarter" idx="14"/>
          </p:nvPr>
        </p:nvSpPr>
        <p:spPr/>
        <p:txBody>
          <a:bodyPr>
            <a:normAutofit/>
          </a:bodyPr>
          <a:lstStyle/>
          <a:p>
            <a:r>
              <a:rPr lang="en-US" sz="2800" b="1" dirty="0" smtClean="0">
                <a:solidFill>
                  <a:srgbClr val="7030A0"/>
                </a:solidFill>
              </a:rPr>
              <a:t>COMPETENCIES </a:t>
            </a:r>
          </a:p>
          <a:p>
            <a:r>
              <a:rPr lang="en-US" sz="3200" b="1" dirty="0" smtClean="0">
                <a:solidFill>
                  <a:srgbClr val="7030A0"/>
                </a:solidFill>
              </a:rPr>
              <a:t>ASSOCIATED </a:t>
            </a:r>
            <a:r>
              <a:rPr lang="en-US" sz="3200" b="1" dirty="0">
                <a:solidFill>
                  <a:srgbClr val="7030A0"/>
                </a:solidFill>
              </a:rPr>
              <a:t>WITH INDEPENDENT LEARNING</a:t>
            </a:r>
          </a:p>
        </p:txBody>
      </p:sp>
    </p:spTree>
    <p:extLst>
      <p:ext uri="{BB962C8B-B14F-4D97-AF65-F5344CB8AC3E}">
        <p14:creationId xmlns:p14="http://schemas.microsoft.com/office/powerpoint/2010/main" val="1614718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6965245" cy="1295401"/>
          </a:xfrm>
        </p:spPr>
        <p:txBody>
          <a:bodyPr>
            <a:normAutofit/>
          </a:bodyPr>
          <a:lstStyle/>
          <a:p>
            <a:r>
              <a:rPr lang="en-US" sz="2400" b="1" dirty="0" smtClean="0">
                <a:solidFill>
                  <a:schemeClr val="accent6">
                    <a:lumMod val="50000"/>
                  </a:schemeClr>
                </a:solidFill>
              </a:rPr>
              <a:t>THEMES OF INDEPENDENT – SELF LEARNING – EXPERIENTIAL –PRIOR &amp; SELF DIRECTED LEARNING</a:t>
            </a:r>
            <a:endParaRPr lang="en-US" sz="2400" b="1" dirty="0">
              <a:solidFill>
                <a:schemeClr val="accent6">
                  <a:lumMod val="50000"/>
                </a:schemeClr>
              </a:solidFill>
            </a:endParaRPr>
          </a:p>
        </p:txBody>
      </p:sp>
      <p:sp>
        <p:nvSpPr>
          <p:cNvPr id="3" name="Content Placeholder 2"/>
          <p:cNvSpPr>
            <a:spLocks noGrp="1"/>
          </p:cNvSpPr>
          <p:nvPr>
            <p:ph sz="quarter" idx="13"/>
          </p:nvPr>
        </p:nvSpPr>
        <p:spPr/>
        <p:txBody>
          <a:bodyPr/>
          <a:lstStyle/>
          <a:p>
            <a:r>
              <a:rPr lang="en-US" b="1" i="1" u="sng" dirty="0">
                <a:solidFill>
                  <a:srgbClr val="7030A0"/>
                </a:solidFill>
              </a:rPr>
              <a:t>THEME 1:	CHOICE AND OWNERSHIP:</a:t>
            </a:r>
            <a:endParaRPr lang="en-US" dirty="0">
              <a:solidFill>
                <a:srgbClr val="7030A0"/>
              </a:solidFill>
            </a:endParaRPr>
          </a:p>
          <a:p>
            <a:r>
              <a:rPr lang="en-US" b="1" i="1" u="sng" dirty="0">
                <a:solidFill>
                  <a:srgbClr val="00B0F0"/>
                </a:solidFill>
              </a:rPr>
              <a:t>THEME TWO:	FEEDBACK:</a:t>
            </a:r>
            <a:endParaRPr lang="en-US" dirty="0">
              <a:solidFill>
                <a:srgbClr val="00B0F0"/>
              </a:solidFill>
            </a:endParaRPr>
          </a:p>
          <a:p>
            <a:r>
              <a:rPr lang="en-US" b="1" i="1" u="sng" dirty="0" smtClean="0">
                <a:solidFill>
                  <a:srgbClr val="0070C0"/>
                </a:solidFill>
              </a:rPr>
              <a:t>THEME THREE: :TECHNOLOGICAL </a:t>
            </a:r>
            <a:r>
              <a:rPr lang="en-US" b="1" i="1" u="sng" dirty="0">
                <a:solidFill>
                  <a:srgbClr val="0070C0"/>
                </a:solidFill>
              </a:rPr>
              <a:t>COMPETENCE:</a:t>
            </a:r>
          </a:p>
          <a:p>
            <a:endParaRPr lang="en-US" dirty="0"/>
          </a:p>
        </p:txBody>
      </p:sp>
      <p:sp>
        <p:nvSpPr>
          <p:cNvPr id="4" name="Content Placeholder 3"/>
          <p:cNvSpPr>
            <a:spLocks noGrp="1"/>
          </p:cNvSpPr>
          <p:nvPr>
            <p:ph sz="quarter" idx="14"/>
          </p:nvPr>
        </p:nvSpPr>
        <p:spPr/>
        <p:txBody>
          <a:bodyPr/>
          <a:lstStyle/>
          <a:p>
            <a:r>
              <a:rPr lang="en-US" b="1" i="1" u="sng" dirty="0">
                <a:solidFill>
                  <a:srgbClr val="C00000"/>
                </a:solidFill>
              </a:rPr>
              <a:t>THEME FOUR:	SELF IMPROVEMENT AND </a:t>
            </a:r>
            <a:r>
              <a:rPr lang="en-US" b="1" i="1" u="sng" dirty="0" smtClean="0">
                <a:solidFill>
                  <a:srgbClr val="C00000"/>
                </a:solidFill>
              </a:rPr>
              <a:t> OWN STRATEGIES</a:t>
            </a:r>
            <a:r>
              <a:rPr lang="en-US" b="1" i="1" u="sng" dirty="0">
                <a:solidFill>
                  <a:srgbClr val="C00000"/>
                </a:solidFill>
              </a:rPr>
              <a:t>:</a:t>
            </a:r>
            <a:endParaRPr lang="en-US" dirty="0">
              <a:solidFill>
                <a:srgbClr val="C00000"/>
              </a:solidFill>
            </a:endParaRPr>
          </a:p>
          <a:p>
            <a:r>
              <a:rPr lang="en-US" b="1" i="1" u="sng" dirty="0">
                <a:solidFill>
                  <a:srgbClr val="002060"/>
                </a:solidFill>
              </a:rPr>
              <a:t>THEME FIVE: 	DUAL PERCEPTIONS FOR ACADEMIC MOBILITY:</a:t>
            </a:r>
            <a:endParaRPr lang="en-US" dirty="0">
              <a:solidFill>
                <a:srgbClr val="002060"/>
              </a:solidFill>
            </a:endParaRPr>
          </a:p>
          <a:p>
            <a:endParaRPr lang="en-US" dirty="0"/>
          </a:p>
        </p:txBody>
      </p:sp>
    </p:spTree>
    <p:extLst>
      <p:ext uri="{BB962C8B-B14F-4D97-AF65-F5344CB8AC3E}">
        <p14:creationId xmlns:p14="http://schemas.microsoft.com/office/powerpoint/2010/main" val="2990609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INDEPENDENT LEARNING MODELS</a:t>
            </a:r>
            <a:endParaRPr lang="en-US" dirty="0">
              <a:solidFill>
                <a:srgbClr val="0070C0"/>
              </a:solidFill>
            </a:endParaRPr>
          </a:p>
        </p:txBody>
      </p:sp>
      <p:sp>
        <p:nvSpPr>
          <p:cNvPr id="4" name="Content Placeholder 3"/>
          <p:cNvSpPr>
            <a:spLocks noGrp="1"/>
          </p:cNvSpPr>
          <p:nvPr>
            <p:ph sz="quarter" idx="14"/>
          </p:nvPr>
        </p:nvSpPr>
        <p:spPr/>
        <p:txBody>
          <a:bodyPr>
            <a:normAutofit fontScale="70000" lnSpcReduction="20000"/>
          </a:bodyPr>
          <a:lstStyle/>
          <a:p>
            <a:pPr algn="ctr"/>
            <a:r>
              <a:rPr lang="en-US" b="1" dirty="0">
                <a:solidFill>
                  <a:srgbClr val="FFFF00"/>
                </a:solidFill>
              </a:rPr>
              <a:t>Recognizes an information Need</a:t>
            </a:r>
          </a:p>
          <a:p>
            <a:pPr algn="ctr"/>
            <a:r>
              <a:rPr lang="en-US" b="1" dirty="0">
                <a:solidFill>
                  <a:srgbClr val="00B0F0"/>
                </a:solidFill>
              </a:rPr>
              <a:t>Addresses the Information Need</a:t>
            </a:r>
            <a:endParaRPr lang="en-US" dirty="0">
              <a:solidFill>
                <a:srgbClr val="00B0F0"/>
              </a:solidFill>
            </a:endParaRPr>
          </a:p>
          <a:p>
            <a:pPr algn="ctr"/>
            <a:r>
              <a:rPr lang="en-US" b="1" dirty="0">
                <a:solidFill>
                  <a:srgbClr val="FF0000"/>
                </a:solidFill>
              </a:rPr>
              <a:t>Retrieves Information</a:t>
            </a:r>
            <a:endParaRPr lang="en-US" dirty="0">
              <a:solidFill>
                <a:srgbClr val="FF0000"/>
              </a:solidFill>
            </a:endParaRPr>
          </a:p>
          <a:p>
            <a:pPr algn="ctr"/>
            <a:r>
              <a:rPr lang="en-US" b="1" dirty="0">
                <a:solidFill>
                  <a:srgbClr val="00B050"/>
                </a:solidFill>
              </a:rPr>
              <a:t>Evaluates Information Critically</a:t>
            </a:r>
            <a:endParaRPr lang="en-US" dirty="0">
              <a:solidFill>
                <a:srgbClr val="00B050"/>
              </a:solidFill>
            </a:endParaRPr>
          </a:p>
          <a:p>
            <a:pPr algn="ctr"/>
            <a:r>
              <a:rPr lang="en-US" b="1" dirty="0">
                <a:solidFill>
                  <a:schemeClr val="bg2">
                    <a:lumMod val="50000"/>
                  </a:schemeClr>
                </a:solidFill>
              </a:rPr>
              <a:t>Adapts Information</a:t>
            </a:r>
            <a:endParaRPr lang="en-US" dirty="0">
              <a:solidFill>
                <a:schemeClr val="bg2">
                  <a:lumMod val="50000"/>
                </a:schemeClr>
              </a:solidFill>
            </a:endParaRPr>
          </a:p>
          <a:p>
            <a:pPr algn="ctr"/>
            <a:r>
              <a:rPr lang="en-US" b="1" dirty="0">
                <a:solidFill>
                  <a:srgbClr val="7030A0"/>
                </a:solidFill>
              </a:rPr>
              <a:t>Organizes Information</a:t>
            </a:r>
            <a:endParaRPr lang="en-US" dirty="0">
              <a:solidFill>
                <a:srgbClr val="7030A0"/>
              </a:solidFill>
            </a:endParaRPr>
          </a:p>
          <a:p>
            <a:pPr algn="ctr"/>
            <a:r>
              <a:rPr lang="en-US" b="1" dirty="0">
                <a:solidFill>
                  <a:schemeClr val="accent2">
                    <a:lumMod val="60000"/>
                    <a:lumOff val="40000"/>
                  </a:schemeClr>
                </a:solidFill>
              </a:rPr>
              <a:t>Communicates Information</a:t>
            </a:r>
            <a:endParaRPr lang="en-US" dirty="0">
              <a:solidFill>
                <a:schemeClr val="accent2">
                  <a:lumMod val="60000"/>
                  <a:lumOff val="40000"/>
                </a:schemeClr>
              </a:solidFill>
            </a:endParaRPr>
          </a:p>
          <a:p>
            <a:pPr algn="ctr"/>
            <a:r>
              <a:rPr lang="en-US" b="1" dirty="0">
                <a:solidFill>
                  <a:srgbClr val="FFC000"/>
                </a:solidFill>
              </a:rPr>
              <a:t>Reviews the </a:t>
            </a:r>
            <a:r>
              <a:rPr lang="en-US" b="1" dirty="0" smtClean="0">
                <a:solidFill>
                  <a:srgbClr val="FFC000"/>
                </a:solidFill>
              </a:rPr>
              <a:t>Process</a:t>
            </a:r>
            <a:endParaRPr lang="en-US" dirty="0">
              <a:solidFill>
                <a:srgbClr val="FFC000"/>
              </a:solidFill>
            </a:endParaRPr>
          </a:p>
          <a:p>
            <a:pPr algn="ctr"/>
            <a:r>
              <a:rPr lang="en-US" b="1" i="1" u="sng" dirty="0">
                <a:solidFill>
                  <a:srgbClr val="C00000"/>
                </a:solidFill>
              </a:rPr>
              <a:t>SKILLS &amp; COMPETENCIES OF THE INFORMATION LITERATE PERSON</a:t>
            </a:r>
            <a:endParaRPr lang="en-US" dirty="0">
              <a:solidFill>
                <a:srgbClr val="C00000"/>
              </a:solidFill>
            </a:endParaRPr>
          </a:p>
          <a:p>
            <a:endParaRPr lang="en-US" dirty="0"/>
          </a:p>
        </p:txBody>
      </p:sp>
      <p:pic>
        <p:nvPicPr>
          <p:cNvPr id="5" name="Content Placeholder 4" descr="https://encrypted-tbn1.gstatic.com/images?q=tbn:ANd9GcQQv7cQ8XUy9I9yyHsbo-toWmSmI6yHvfK6Gi38wmwHiHP2P3rZ">
            <a:hlinkClick r:id="rId2"/>
          </p:cNvPr>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3505200" cy="3810000"/>
          </a:xfrm>
          <a:prstGeom prst="rect">
            <a:avLst/>
          </a:prstGeom>
          <a:noFill/>
          <a:ln>
            <a:noFill/>
          </a:ln>
        </p:spPr>
      </p:pic>
    </p:spTree>
    <p:extLst>
      <p:ext uri="{BB962C8B-B14F-4D97-AF65-F5344CB8AC3E}">
        <p14:creationId xmlns:p14="http://schemas.microsoft.com/office/powerpoint/2010/main" val="3283295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INDEPENDENT LEARNING MODELS (cont’d)</a:t>
            </a:r>
            <a:endParaRPr lang="en-US" dirty="0"/>
          </a:p>
        </p:txBody>
      </p:sp>
      <p:sp>
        <p:nvSpPr>
          <p:cNvPr id="4" name="Content Placeholder 3"/>
          <p:cNvSpPr>
            <a:spLocks noGrp="1"/>
          </p:cNvSpPr>
          <p:nvPr>
            <p:ph sz="quarter" idx="14"/>
          </p:nvPr>
        </p:nvSpPr>
        <p:spPr>
          <a:xfrm>
            <a:off x="4648200" y="2057400"/>
            <a:ext cx="3200400" cy="3605212"/>
          </a:xfrm>
        </p:spPr>
        <p:txBody>
          <a:bodyPr>
            <a:normAutofit fontScale="70000" lnSpcReduction="20000"/>
          </a:bodyPr>
          <a:lstStyle/>
          <a:p>
            <a:pPr algn="ctr"/>
            <a:r>
              <a:rPr lang="en-US" b="1" i="1" u="sng" dirty="0">
                <a:solidFill>
                  <a:schemeClr val="accent5"/>
                </a:solidFill>
              </a:rPr>
              <a:t>COMPETENCIES ASSOCIATED WITH THE INDEPENDENT LEARNER</a:t>
            </a:r>
            <a:endParaRPr lang="en-US" dirty="0">
              <a:solidFill>
                <a:schemeClr val="accent5"/>
              </a:solidFill>
            </a:endParaRPr>
          </a:p>
          <a:p>
            <a:pPr algn="ctr"/>
            <a:r>
              <a:rPr lang="en-US" b="1" dirty="0">
                <a:solidFill>
                  <a:srgbClr val="0070C0"/>
                </a:solidFill>
              </a:rPr>
              <a:t>LEARNING ENHANCEMENT</a:t>
            </a:r>
            <a:endParaRPr lang="en-US" dirty="0">
              <a:solidFill>
                <a:srgbClr val="0070C0"/>
              </a:solidFill>
            </a:endParaRPr>
          </a:p>
          <a:p>
            <a:pPr algn="ctr"/>
            <a:r>
              <a:rPr lang="en-US" b="1" dirty="0">
                <a:solidFill>
                  <a:schemeClr val="bg2">
                    <a:lumMod val="50000"/>
                  </a:schemeClr>
                </a:solidFill>
              </a:rPr>
              <a:t>COACHING AND DEVELOPMENT</a:t>
            </a:r>
            <a:endParaRPr lang="en-US" dirty="0">
              <a:solidFill>
                <a:schemeClr val="bg2">
                  <a:lumMod val="50000"/>
                </a:schemeClr>
              </a:solidFill>
            </a:endParaRPr>
          </a:p>
          <a:p>
            <a:pPr algn="ctr"/>
            <a:r>
              <a:rPr lang="en-US" b="1" dirty="0">
                <a:solidFill>
                  <a:srgbClr val="002060"/>
                </a:solidFill>
              </a:rPr>
              <a:t>‘</a:t>
            </a:r>
            <a:r>
              <a:rPr lang="en-US" b="1" dirty="0" smtClean="0">
                <a:solidFill>
                  <a:srgbClr val="002060"/>
                </a:solidFill>
              </a:rPr>
              <a:t>360’ </a:t>
            </a:r>
            <a:r>
              <a:rPr lang="en-US" b="1" dirty="0">
                <a:solidFill>
                  <a:srgbClr val="002060"/>
                </a:solidFill>
              </a:rPr>
              <a:t>FEEDBACK</a:t>
            </a:r>
            <a:endParaRPr lang="en-US" dirty="0">
              <a:solidFill>
                <a:srgbClr val="002060"/>
              </a:solidFill>
            </a:endParaRPr>
          </a:p>
          <a:p>
            <a:pPr algn="ctr"/>
            <a:r>
              <a:rPr lang="en-US" b="1" dirty="0">
                <a:solidFill>
                  <a:schemeClr val="accent6">
                    <a:lumMod val="75000"/>
                  </a:schemeClr>
                </a:solidFill>
              </a:rPr>
              <a:t>PERFORMANCE MANAGEMENT</a:t>
            </a:r>
            <a:endParaRPr lang="en-US" dirty="0">
              <a:solidFill>
                <a:schemeClr val="accent6">
                  <a:lumMod val="75000"/>
                </a:schemeClr>
              </a:solidFill>
            </a:endParaRPr>
          </a:p>
          <a:p>
            <a:pPr algn="ctr"/>
            <a:r>
              <a:rPr lang="en-US" b="1" dirty="0">
                <a:solidFill>
                  <a:srgbClr val="92D050"/>
                </a:solidFill>
              </a:rPr>
              <a:t>INTERVIEWING</a:t>
            </a:r>
            <a:endParaRPr lang="en-US" dirty="0">
              <a:solidFill>
                <a:srgbClr val="92D050"/>
              </a:solidFill>
            </a:endParaRPr>
          </a:p>
          <a:p>
            <a:pPr algn="ctr"/>
            <a:r>
              <a:rPr lang="en-US" b="1" dirty="0">
                <a:solidFill>
                  <a:schemeClr val="accent3">
                    <a:lumMod val="75000"/>
                  </a:schemeClr>
                </a:solidFill>
              </a:rPr>
              <a:t>ORGANIZATIONAL &amp; TEAM EFFECTIVENESS</a:t>
            </a:r>
            <a:endParaRPr lang="en-US" dirty="0">
              <a:solidFill>
                <a:schemeClr val="accent3">
                  <a:lumMod val="75000"/>
                </a:schemeClr>
              </a:solidFill>
            </a:endParaRPr>
          </a:p>
          <a:p>
            <a:pPr algn="ctr"/>
            <a:r>
              <a:rPr lang="en-US" b="1" dirty="0"/>
              <a:t>SUCCESSION PLANNING AND HIGH POTENTIALS</a:t>
            </a:r>
            <a:endParaRPr lang="en-US" dirty="0"/>
          </a:p>
          <a:p>
            <a:endParaRPr lang="en-US" dirty="0"/>
          </a:p>
        </p:txBody>
      </p:sp>
      <p:pic>
        <p:nvPicPr>
          <p:cNvPr id="5" name="Content Placeholder 4" descr="Lominger_Competencies.jpg"/>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38200" y="2057400"/>
            <a:ext cx="3733799" cy="3733799"/>
          </a:xfrm>
          <a:prstGeom prst="rect">
            <a:avLst/>
          </a:prstGeom>
          <a:noFill/>
          <a:ln>
            <a:noFill/>
          </a:ln>
        </p:spPr>
      </p:pic>
    </p:spTree>
    <p:extLst>
      <p:ext uri="{BB962C8B-B14F-4D97-AF65-F5344CB8AC3E}">
        <p14:creationId xmlns:p14="http://schemas.microsoft.com/office/powerpoint/2010/main" val="3581415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APPROACH</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algn="ctr"/>
            <a:r>
              <a:rPr lang="en-US" dirty="0" smtClean="0">
                <a:solidFill>
                  <a:srgbClr val="002060"/>
                </a:solidFill>
              </a:rPr>
              <a:t>LOOKING AT ‘INDEPENDENT LEARNING’ AS AN ACADEMIC LEARNING MEASURE</a:t>
            </a:r>
            <a:endParaRPr lang="en-US" dirty="0">
              <a:solidFill>
                <a:srgbClr val="002060"/>
              </a:solidFill>
            </a:endParaRPr>
          </a:p>
          <a:p>
            <a:pPr algn="ctr"/>
            <a:r>
              <a:rPr lang="en-US" dirty="0" smtClean="0">
                <a:solidFill>
                  <a:srgbClr val="00B0F0"/>
                </a:solidFill>
              </a:rPr>
              <a:t>IMPACT OF TECHNOLOGY ON MODERN &amp; GLOBAL LEARNING STRATEGIES</a:t>
            </a:r>
          </a:p>
          <a:p>
            <a:pPr algn="ctr"/>
            <a:r>
              <a:rPr lang="en-US" dirty="0" smtClean="0">
                <a:solidFill>
                  <a:srgbClr val="0070C0"/>
                </a:solidFill>
              </a:rPr>
              <a:t>LABOUR MARKET SURVEY OF ‘DEMAND-LED’ EMPLOYMENT – IMPLICATIONS</a:t>
            </a:r>
          </a:p>
          <a:p>
            <a:pPr algn="ctr"/>
            <a:r>
              <a:rPr lang="en-US" b="1" dirty="0" smtClean="0">
                <a:solidFill>
                  <a:schemeClr val="bg2">
                    <a:lumMod val="50000"/>
                  </a:schemeClr>
                </a:solidFill>
              </a:rPr>
              <a:t>CONSTRUCTS OF ‘INDEPENDENT LEARNING’ – ‘PRIOR LEARNING’ AND ‘EXPERIENTIAL LEARNING’, ETC. AS ASSESSMENT STRATEGIES FOR DEMAND-LED EMPLOYMENT….</a:t>
            </a:r>
            <a:endParaRPr lang="en-US" b="1" dirty="0">
              <a:solidFill>
                <a:schemeClr val="bg2">
                  <a:lumMod val="50000"/>
                </a:schemeClr>
              </a:solidFill>
            </a:endParaRPr>
          </a:p>
        </p:txBody>
      </p:sp>
    </p:spTree>
    <p:extLst>
      <p:ext uri="{BB962C8B-B14F-4D97-AF65-F5344CB8AC3E}">
        <p14:creationId xmlns:p14="http://schemas.microsoft.com/office/powerpoint/2010/main" val="1266451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2700" b="1" dirty="0" smtClean="0">
                <a:solidFill>
                  <a:srgbClr val="00B0F0"/>
                </a:solidFill>
              </a:rPr>
              <a:t>DEFINING THE QUALITY ASSURANCE SYSTEM </a:t>
            </a:r>
            <a:r>
              <a:rPr lang="en-US" sz="2400" b="1" dirty="0" smtClean="0">
                <a:solidFill>
                  <a:srgbClr val="00B0F0"/>
                </a:solidFill>
              </a:rPr>
              <a:t>WITHIN A MODEL</a:t>
            </a:r>
            <a:r>
              <a:rPr lang="en-US" sz="2400" b="1" dirty="0" smtClean="0"/>
              <a:t/>
            </a:r>
            <a:br>
              <a:rPr lang="en-US" sz="2400" b="1" dirty="0" smtClean="0"/>
            </a:br>
            <a:r>
              <a:rPr lang="en-US" sz="2400" dirty="0"/>
              <a:t/>
            </a:r>
            <a:br>
              <a:rPr lang="en-US" sz="2400" dirty="0"/>
            </a:br>
            <a:endParaRPr lang="en-US" sz="2400" b="1" dirty="0"/>
          </a:p>
        </p:txBody>
      </p:sp>
      <p:sp>
        <p:nvSpPr>
          <p:cNvPr id="7" name="Content Placeholder 6"/>
          <p:cNvSpPr>
            <a:spLocks noGrp="1"/>
          </p:cNvSpPr>
          <p:nvPr>
            <p:ph idx="1"/>
          </p:nvPr>
        </p:nvSpPr>
        <p:spPr>
          <a:xfrm>
            <a:off x="990600" y="1524000"/>
            <a:ext cx="7239000" cy="4732469"/>
          </a:xfrm>
        </p:spPr>
        <p:txBody>
          <a:bodyPr>
            <a:normAutofit/>
          </a:bodyPr>
          <a:lstStyle/>
          <a:p>
            <a:r>
              <a:rPr lang="en-US" b="1" i="1" dirty="0"/>
              <a:t>THE </a:t>
            </a:r>
            <a:r>
              <a:rPr lang="en-US" b="1" i="1" dirty="0" smtClean="0"/>
              <a:t>STUDENT				</a:t>
            </a:r>
            <a:r>
              <a:rPr lang="en-US" b="1" i="1" dirty="0">
                <a:solidFill>
                  <a:srgbClr val="7030A0"/>
                </a:solidFill>
              </a:rPr>
              <a:t> </a:t>
            </a:r>
            <a:r>
              <a:rPr lang="en-US" sz="1200" b="1" i="1" dirty="0" smtClean="0">
                <a:solidFill>
                  <a:srgbClr val="7030A0"/>
                </a:solidFill>
              </a:rPr>
              <a:t>						    </a:t>
            </a:r>
            <a:endParaRPr lang="en-US" sz="1200" b="1" i="1" dirty="0">
              <a:solidFill>
                <a:srgbClr val="7030A0"/>
              </a:solidFill>
            </a:endParaRPr>
          </a:p>
          <a:p>
            <a:pPr marL="0" indent="0">
              <a:buNone/>
            </a:pPr>
            <a:endParaRPr lang="en-US" dirty="0" smtClean="0"/>
          </a:p>
          <a:p>
            <a:pPr marL="0" indent="0">
              <a:buNone/>
            </a:pPr>
            <a:r>
              <a:rPr lang="en-US" dirty="0" smtClean="0"/>
              <a:t>     C</a:t>
            </a:r>
            <a:endParaRPr lang="en-US" dirty="0"/>
          </a:p>
          <a:p>
            <a:pPr marL="0" indent="0">
              <a:buNone/>
            </a:pPr>
            <a:endParaRPr lang="en-US" dirty="0" smtClean="0"/>
          </a:p>
          <a:p>
            <a:pPr marL="0" indent="0">
              <a:buNone/>
            </a:pPr>
            <a:endParaRPr lang="en-US" dirty="0"/>
          </a:p>
          <a:p>
            <a:pPr marL="0" indent="0">
              <a:buNone/>
            </a:pPr>
            <a:r>
              <a:rPr lang="en-US" dirty="0" smtClean="0"/>
              <a:t>						</a:t>
            </a:r>
          </a:p>
          <a:p>
            <a:pPr marL="0" indent="0">
              <a:buNone/>
            </a:pPr>
            <a:endParaRPr lang="en-US" dirty="0"/>
          </a:p>
          <a:p>
            <a:pPr marL="0" indent="0">
              <a:buNone/>
            </a:pPr>
            <a:endParaRPr lang="en-US" dirty="0" smtClean="0"/>
          </a:p>
          <a:p>
            <a:pPr marL="0" indent="0" algn="ctr">
              <a:buNone/>
            </a:pPr>
            <a:r>
              <a:rPr lang="en-US" sz="2000" b="1" i="1" u="sng" dirty="0">
                <a:solidFill>
                  <a:srgbClr val="0070C0"/>
                </a:solidFill>
              </a:rPr>
              <a:t>THE ABOVE MODEL IS PREMISED ON THE OVER-RIDING COMPONENTS OF THE ADMINISTRATION AND THE LEARNING &amp; TEACHING STRATEGIES</a:t>
            </a:r>
            <a:endParaRPr lang="en-US" sz="2000" dirty="0">
              <a:solidFill>
                <a:srgbClr val="0070C0"/>
              </a:solidFill>
            </a:endParaRPr>
          </a:p>
          <a:p>
            <a:pPr marL="0" indent="0" algn="ctr">
              <a:buNone/>
            </a:pPr>
            <a:endParaRPr lang="en-US" dirty="0"/>
          </a:p>
        </p:txBody>
      </p:sp>
      <p:sp>
        <p:nvSpPr>
          <p:cNvPr id="8" name="Right Arrow 7"/>
          <p:cNvSpPr/>
          <p:nvPr/>
        </p:nvSpPr>
        <p:spPr>
          <a:xfrm>
            <a:off x="1143000" y="1295400"/>
            <a:ext cx="2438400" cy="1181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1" dirty="0">
                <a:solidFill>
                  <a:srgbClr val="FF0000"/>
                </a:solidFill>
              </a:rPr>
              <a:t>PORTFOLIO DEVELOPMENT &amp; PRESENTATION </a:t>
            </a:r>
            <a:endParaRPr lang="en-US" sz="1400" dirty="0">
              <a:solidFill>
                <a:srgbClr val="FF0000"/>
              </a:solidFill>
            </a:endParaRPr>
          </a:p>
        </p:txBody>
      </p:sp>
      <p:sp>
        <p:nvSpPr>
          <p:cNvPr id="9" name="Left-Right Arrow 8"/>
          <p:cNvSpPr/>
          <p:nvPr/>
        </p:nvSpPr>
        <p:spPr>
          <a:xfrm>
            <a:off x="3276600" y="1447800"/>
            <a:ext cx="3429000" cy="2133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1" dirty="0">
                <a:solidFill>
                  <a:schemeClr val="tx1"/>
                </a:solidFill>
              </a:rPr>
              <a:t>THE STUDENT</a:t>
            </a:r>
            <a:endParaRPr lang="en-US" sz="1400" dirty="0">
              <a:solidFill>
                <a:schemeClr val="tx1"/>
              </a:solidFill>
            </a:endParaRPr>
          </a:p>
          <a:p>
            <a:r>
              <a:rPr lang="en-US" sz="1400" b="1" i="1" dirty="0">
                <a:solidFill>
                  <a:schemeClr val="tx1"/>
                </a:solidFill>
              </a:rPr>
              <a:t>AS LEARNER</a:t>
            </a:r>
            <a:endParaRPr lang="en-US" sz="1400" dirty="0">
              <a:solidFill>
                <a:schemeClr val="tx1"/>
              </a:solidFill>
            </a:endParaRPr>
          </a:p>
          <a:p>
            <a:r>
              <a:rPr lang="en-US" sz="1400" b="1" i="1" dirty="0" smtClean="0">
                <a:solidFill>
                  <a:schemeClr val="tx1"/>
                </a:solidFill>
              </a:rPr>
              <a:t>*E-PORTFOLIOS</a:t>
            </a:r>
            <a:r>
              <a:rPr lang="en-US" sz="1400" b="1" i="1" dirty="0">
                <a:solidFill>
                  <a:schemeClr val="tx1"/>
                </a:solidFill>
              </a:rPr>
              <a:t>, </a:t>
            </a:r>
            <a:r>
              <a:rPr lang="en-US" sz="1400" b="1" i="1" dirty="0" smtClean="0">
                <a:solidFill>
                  <a:schemeClr val="tx1"/>
                </a:solidFill>
              </a:rPr>
              <a:t>*EXPERIENTIALEDUCATION *LIFE-LONG </a:t>
            </a:r>
            <a:r>
              <a:rPr lang="en-US" sz="1400" b="1" i="1" dirty="0">
                <a:solidFill>
                  <a:schemeClr val="tx1"/>
                </a:solidFill>
              </a:rPr>
              <a:t>LEARNING, </a:t>
            </a:r>
            <a:r>
              <a:rPr lang="en-US" sz="1400" b="1" i="1" dirty="0" smtClean="0">
                <a:solidFill>
                  <a:schemeClr val="tx1"/>
                </a:solidFill>
              </a:rPr>
              <a:t>*WORKPLACE </a:t>
            </a:r>
            <a:r>
              <a:rPr lang="en-US" sz="1400" b="1" i="1" dirty="0">
                <a:solidFill>
                  <a:schemeClr val="tx1"/>
                </a:solidFill>
              </a:rPr>
              <a:t>LEARNING, </a:t>
            </a:r>
            <a:r>
              <a:rPr lang="en-US" sz="1400" b="1" i="1" dirty="0" smtClean="0">
                <a:solidFill>
                  <a:schemeClr val="tx1"/>
                </a:solidFill>
              </a:rPr>
              <a:t>*INTERNSHIPS</a:t>
            </a:r>
            <a:endParaRPr lang="en-US" sz="1400" dirty="0">
              <a:solidFill>
                <a:schemeClr val="tx1"/>
              </a:solidFill>
            </a:endParaRPr>
          </a:p>
          <a:p>
            <a:r>
              <a:rPr lang="en-US" b="1" i="1" dirty="0"/>
              <a:t> </a:t>
            </a:r>
            <a:r>
              <a:rPr lang="en-US" b="1" i="1" dirty="0" smtClean="0"/>
              <a:t> </a:t>
            </a:r>
            <a:endParaRPr lang="en-US" dirty="0"/>
          </a:p>
        </p:txBody>
      </p:sp>
      <p:sp>
        <p:nvSpPr>
          <p:cNvPr id="10" name="Down Arrow Callout 9"/>
          <p:cNvSpPr/>
          <p:nvPr/>
        </p:nvSpPr>
        <p:spPr>
          <a:xfrm>
            <a:off x="6716486" y="1447800"/>
            <a:ext cx="1306286" cy="2057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rgbClr val="7030A0"/>
                </a:solidFill>
              </a:rPr>
              <a:t>SELF DEV. </a:t>
            </a:r>
          </a:p>
          <a:p>
            <a:pPr algn="ctr"/>
            <a:r>
              <a:rPr lang="en-US" sz="1600" b="1" i="1" dirty="0" smtClean="0">
                <a:solidFill>
                  <a:srgbClr val="7030A0"/>
                </a:solidFill>
              </a:rPr>
              <a:t>&amp; </a:t>
            </a:r>
          </a:p>
          <a:p>
            <a:pPr algn="ctr"/>
            <a:r>
              <a:rPr lang="en-US" sz="1600" b="1" i="1" dirty="0" smtClean="0">
                <a:solidFill>
                  <a:srgbClr val="7030A0"/>
                </a:solidFill>
              </a:rPr>
              <a:t>IMPROVE-MENT</a:t>
            </a:r>
            <a:endParaRPr lang="en-US" sz="1600" b="1" i="1" dirty="0">
              <a:solidFill>
                <a:srgbClr val="7030A0"/>
              </a:solidFill>
            </a:endParaRPr>
          </a:p>
        </p:txBody>
      </p:sp>
      <p:sp>
        <p:nvSpPr>
          <p:cNvPr id="11" name="Left-Right Arrow 10"/>
          <p:cNvSpPr/>
          <p:nvPr/>
        </p:nvSpPr>
        <p:spPr>
          <a:xfrm>
            <a:off x="1066800" y="2438400"/>
            <a:ext cx="2362200" cy="1295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smtClean="0">
                <a:solidFill>
                  <a:srgbClr val="002060"/>
                </a:solidFill>
              </a:rPr>
              <a:t>CHOICE &amp; OWNERSHIP OF MATERIAL</a:t>
            </a:r>
            <a:endParaRPr lang="en-US" sz="1400" b="1" i="1" dirty="0">
              <a:solidFill>
                <a:srgbClr val="002060"/>
              </a:solidFill>
            </a:endParaRPr>
          </a:p>
        </p:txBody>
      </p:sp>
      <p:sp>
        <p:nvSpPr>
          <p:cNvPr id="12" name="Right Arrow Callout 11"/>
          <p:cNvSpPr/>
          <p:nvPr/>
        </p:nvSpPr>
        <p:spPr>
          <a:xfrm>
            <a:off x="914400" y="3810000"/>
            <a:ext cx="2514600" cy="12954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rgbClr val="C00000"/>
                </a:solidFill>
              </a:rPr>
              <a:t>OUTCOME FOR MOBILITY</a:t>
            </a:r>
            <a:endParaRPr lang="en-US" b="1" i="1" dirty="0">
              <a:solidFill>
                <a:srgbClr val="C00000"/>
              </a:solidFill>
            </a:endParaRPr>
          </a:p>
        </p:txBody>
      </p:sp>
      <p:sp>
        <p:nvSpPr>
          <p:cNvPr id="13" name="Up Arrow Callout 12"/>
          <p:cNvSpPr/>
          <p:nvPr/>
        </p:nvSpPr>
        <p:spPr>
          <a:xfrm>
            <a:off x="3429000" y="3505200"/>
            <a:ext cx="2057400" cy="16002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accent6">
                    <a:lumMod val="50000"/>
                  </a:schemeClr>
                </a:solidFill>
              </a:rPr>
              <a:t>TECHNICAL COMPETENCE</a:t>
            </a:r>
            <a:endParaRPr lang="en-US" b="1" i="1" dirty="0">
              <a:solidFill>
                <a:schemeClr val="accent6">
                  <a:lumMod val="50000"/>
                </a:schemeClr>
              </a:solidFill>
            </a:endParaRPr>
          </a:p>
        </p:txBody>
      </p:sp>
      <p:sp>
        <p:nvSpPr>
          <p:cNvPr id="14" name="Up Arrow Callout 13"/>
          <p:cNvSpPr/>
          <p:nvPr/>
        </p:nvSpPr>
        <p:spPr>
          <a:xfrm>
            <a:off x="5638800" y="3581400"/>
            <a:ext cx="2373086" cy="15240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rgbClr val="002060"/>
                </a:solidFill>
              </a:rPr>
              <a:t>FEEDBACK</a:t>
            </a:r>
            <a:endParaRPr lang="en-US" b="1" i="1" dirty="0">
              <a:solidFill>
                <a:srgbClr val="002060"/>
              </a:solidFill>
            </a:endParaRPr>
          </a:p>
        </p:txBody>
      </p:sp>
    </p:spTree>
    <p:extLst>
      <p:ext uri="{BB962C8B-B14F-4D97-AF65-F5344CB8AC3E}">
        <p14:creationId xmlns:p14="http://schemas.microsoft.com/office/powerpoint/2010/main" val="2413382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49722893"/>
              </p:ext>
            </p:extLst>
          </p:nvPr>
        </p:nvGraphicFramePr>
        <p:xfrm>
          <a:off x="1828800" y="523875"/>
          <a:ext cx="5486400" cy="581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5370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CASE</a:t>
            </a:r>
            <a:endParaRPr lang="en-US" dirty="0"/>
          </a:p>
        </p:txBody>
      </p:sp>
      <p:sp>
        <p:nvSpPr>
          <p:cNvPr id="3" name="Content Placeholder 2"/>
          <p:cNvSpPr>
            <a:spLocks noGrp="1"/>
          </p:cNvSpPr>
          <p:nvPr>
            <p:ph idx="1"/>
          </p:nvPr>
        </p:nvSpPr>
        <p:spPr>
          <a:xfrm>
            <a:off x="838200" y="1828800"/>
            <a:ext cx="7162800" cy="4267200"/>
          </a:xfrm>
        </p:spPr>
        <p:txBody>
          <a:bodyPr>
            <a:normAutofit lnSpcReduction="10000"/>
          </a:bodyPr>
          <a:lstStyle/>
          <a:p>
            <a:r>
              <a:rPr lang="en-US" sz="2800" b="1" dirty="0">
                <a:solidFill>
                  <a:srgbClr val="002060"/>
                </a:solidFill>
              </a:rPr>
              <a:t>It is our hope that a case can be made out or has been made out to engage our administrators, academic </a:t>
            </a:r>
            <a:r>
              <a:rPr lang="en-US" sz="2800" b="1" dirty="0" smtClean="0">
                <a:solidFill>
                  <a:srgbClr val="002060"/>
                </a:solidFill>
              </a:rPr>
              <a:t>providers, RESEARCHERS and </a:t>
            </a:r>
            <a:r>
              <a:rPr lang="en-US" sz="2800" b="1" dirty="0">
                <a:solidFill>
                  <a:srgbClr val="002060"/>
                </a:solidFill>
              </a:rPr>
              <a:t>students – so that the personalized and independent work of students – prior to, during and as part of continuous education, is given credit for academic mobility, as well as linked to the </a:t>
            </a:r>
            <a:r>
              <a:rPr lang="en-US" sz="2800" b="1" dirty="0" smtClean="0">
                <a:solidFill>
                  <a:srgbClr val="002060"/>
                </a:solidFill>
              </a:rPr>
              <a:t>workplace AND THE PROVISION OF DEMAND-LED EMPLOYMENT……..</a:t>
            </a:r>
            <a:endParaRPr lang="en-US" sz="2800" b="1" dirty="0">
              <a:solidFill>
                <a:srgbClr val="002060"/>
              </a:solidFill>
            </a:endParaRPr>
          </a:p>
          <a:p>
            <a:endParaRPr lang="en-US" dirty="0"/>
          </a:p>
        </p:txBody>
      </p:sp>
    </p:spTree>
    <p:extLst>
      <p:ext uri="{BB962C8B-B14F-4D97-AF65-F5344CB8AC3E}">
        <p14:creationId xmlns:p14="http://schemas.microsoft.com/office/powerpoint/2010/main" val="4274482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REMARKS</a:t>
            </a:r>
            <a:endParaRPr lang="en-US" dirty="0"/>
          </a:p>
        </p:txBody>
      </p:sp>
      <p:sp>
        <p:nvSpPr>
          <p:cNvPr id="3" name="Content Placeholder 2"/>
          <p:cNvSpPr>
            <a:spLocks noGrp="1"/>
          </p:cNvSpPr>
          <p:nvPr>
            <p:ph idx="1"/>
          </p:nvPr>
        </p:nvSpPr>
        <p:spPr/>
        <p:txBody>
          <a:bodyPr/>
          <a:lstStyle/>
          <a:p>
            <a:r>
              <a:rPr lang="en-US" dirty="0">
                <a:solidFill>
                  <a:srgbClr val="002060"/>
                </a:solidFill>
              </a:rPr>
              <a:t>This we hope will create greater opportunities for </a:t>
            </a:r>
            <a:r>
              <a:rPr lang="en-US" b="1" dirty="0">
                <a:solidFill>
                  <a:srgbClr val="7030A0"/>
                </a:solidFill>
              </a:rPr>
              <a:t>cross border </a:t>
            </a:r>
            <a:r>
              <a:rPr lang="en-US" b="1" dirty="0" smtClean="0">
                <a:solidFill>
                  <a:srgbClr val="7030A0"/>
                </a:solidFill>
              </a:rPr>
              <a:t>education &amp; training, </a:t>
            </a:r>
            <a:r>
              <a:rPr lang="en-US" dirty="0" smtClean="0">
                <a:solidFill>
                  <a:srgbClr val="002060"/>
                </a:solidFill>
              </a:rPr>
              <a:t>‘</a:t>
            </a:r>
            <a:r>
              <a:rPr lang="en-US" b="1" dirty="0" smtClean="0">
                <a:solidFill>
                  <a:srgbClr val="0070C0"/>
                </a:solidFill>
              </a:rPr>
              <a:t>on-line education &amp; training, </a:t>
            </a:r>
            <a:r>
              <a:rPr lang="en-US" b="1" dirty="0" smtClean="0">
                <a:solidFill>
                  <a:srgbClr val="00B0F0"/>
                </a:solidFill>
              </a:rPr>
              <a:t>academic competencies, </a:t>
            </a:r>
            <a:r>
              <a:rPr lang="en-US" b="1" dirty="0">
                <a:solidFill>
                  <a:srgbClr val="C00000"/>
                </a:solidFill>
              </a:rPr>
              <a:t>recognition for specific fields of endeavor</a:t>
            </a:r>
            <a:r>
              <a:rPr lang="en-US" dirty="0">
                <a:solidFill>
                  <a:srgbClr val="002060"/>
                </a:solidFill>
              </a:rPr>
              <a:t>, and at the same time </a:t>
            </a:r>
            <a:r>
              <a:rPr lang="en-US" b="1" dirty="0">
                <a:solidFill>
                  <a:srgbClr val="002060"/>
                </a:solidFill>
              </a:rPr>
              <a:t>encourage innovative and new vistas for students</a:t>
            </a:r>
            <a:r>
              <a:rPr lang="en-US" dirty="0">
                <a:solidFill>
                  <a:srgbClr val="002060"/>
                </a:solidFill>
              </a:rPr>
              <a:t>, teachers, lecturers, instructors and </a:t>
            </a:r>
            <a:r>
              <a:rPr lang="en-US" dirty="0" smtClean="0">
                <a:solidFill>
                  <a:srgbClr val="002060"/>
                </a:solidFill>
              </a:rPr>
              <a:t>administrators, employers, and other stakeholders – including the community…..</a:t>
            </a:r>
            <a:endParaRPr lang="en-US" dirty="0">
              <a:solidFill>
                <a:srgbClr val="002060"/>
              </a:solidFill>
            </a:endParaRPr>
          </a:p>
          <a:p>
            <a:endParaRPr lang="en-US" dirty="0"/>
          </a:p>
        </p:txBody>
      </p:sp>
    </p:spTree>
    <p:extLst>
      <p:ext uri="{BB962C8B-B14F-4D97-AF65-F5344CB8AC3E}">
        <p14:creationId xmlns:p14="http://schemas.microsoft.com/office/powerpoint/2010/main" val="1272393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5126018"/>
          </a:xfrm>
        </p:spPr>
        <p:txBody>
          <a:bodyPr>
            <a:normAutofit/>
          </a:bodyPr>
          <a:lstStyle/>
          <a:p>
            <a:r>
              <a:rPr lang="en-US" b="1" dirty="0" smtClean="0">
                <a:solidFill>
                  <a:srgbClr val="C00000"/>
                </a:solidFill>
              </a:rPr>
              <a:t>APPRECIATION!!!</a:t>
            </a:r>
            <a:r>
              <a:rPr lang="en-US" dirty="0" smtClean="0"/>
              <a:t/>
            </a:r>
            <a:br>
              <a:rPr lang="en-US" dirty="0" smtClean="0"/>
            </a:br>
            <a:r>
              <a:rPr lang="en-US" dirty="0" smtClean="0">
                <a:solidFill>
                  <a:schemeClr val="accent1"/>
                </a:solidFill>
              </a:rPr>
              <a:t>……”Thank you for your attention &amp; participation…</a:t>
            </a:r>
            <a:r>
              <a:rPr lang="en-US" dirty="0" smtClean="0"/>
              <a:t/>
            </a:r>
            <a:br>
              <a:rPr lang="en-US" dirty="0" smtClean="0"/>
            </a:br>
            <a:r>
              <a:rPr lang="en-US" dirty="0"/>
              <a:t/>
            </a:r>
            <a:br>
              <a:rPr lang="en-US" dirty="0"/>
            </a:br>
            <a:r>
              <a:rPr lang="en-US" dirty="0" smtClean="0">
                <a:solidFill>
                  <a:srgbClr val="00B050"/>
                </a:solidFill>
              </a:rPr>
              <a:t>comments??</a:t>
            </a:r>
            <a:br>
              <a:rPr lang="en-US" dirty="0" smtClean="0">
                <a:solidFill>
                  <a:srgbClr val="00B050"/>
                </a:solidFill>
              </a:rPr>
            </a:br>
            <a:r>
              <a:rPr lang="en-US" sz="1600" b="1" dirty="0" smtClean="0">
                <a:solidFill>
                  <a:srgbClr val="0070C0"/>
                </a:solidFill>
              </a:rPr>
              <a:t>Mervyn </a:t>
            </a:r>
            <a:r>
              <a:rPr lang="en-US" sz="1600" b="1" dirty="0" err="1" smtClean="0">
                <a:solidFill>
                  <a:srgbClr val="0070C0"/>
                </a:solidFill>
              </a:rPr>
              <a:t>Extavour</a:t>
            </a:r>
            <a:r>
              <a:rPr lang="en-US" sz="1600" b="1" dirty="0" smtClean="0">
                <a:solidFill>
                  <a:srgbClr val="0070C0"/>
                </a:solidFill>
              </a:rPr>
              <a:t> – Director, Accreditation Council of Trinidad &amp; Tobago (ACTT)©</a:t>
            </a:r>
            <a:r>
              <a:rPr lang="en-US" sz="1600" dirty="0" smtClean="0">
                <a:solidFill>
                  <a:srgbClr val="00B050"/>
                </a:solidFill>
              </a:rPr>
              <a:t/>
            </a:r>
            <a:br>
              <a:rPr lang="en-US" sz="1600" dirty="0" smtClean="0">
                <a:solidFill>
                  <a:srgbClr val="00B050"/>
                </a:solidFill>
              </a:rPr>
            </a:br>
            <a:r>
              <a:rPr lang="en-US" sz="1600" dirty="0" smtClean="0">
                <a:solidFill>
                  <a:srgbClr val="00B050"/>
                </a:solidFill>
              </a:rPr>
              <a:t>President, NATPETT – National Association of Technical Tertiary and Professional Educators of Trinidad &amp; Tobago© - </a:t>
            </a:r>
            <a:r>
              <a:rPr lang="en-US" sz="1600" dirty="0" smtClean="0">
                <a:solidFill>
                  <a:srgbClr val="00B050"/>
                </a:solidFill>
                <a:hlinkClick r:id="rId2"/>
              </a:rPr>
              <a:t>Mervynex@gmail.com</a:t>
            </a:r>
            <a:r>
              <a:rPr lang="en-US" sz="1600" dirty="0" smtClean="0">
                <a:solidFill>
                  <a:srgbClr val="00B050"/>
                </a:solidFill>
              </a:rPr>
              <a:t>  </a:t>
            </a:r>
            <a:r>
              <a:rPr lang="en-US" sz="1600" dirty="0" smtClean="0">
                <a:solidFill>
                  <a:srgbClr val="00B050"/>
                </a:solidFill>
                <a:hlinkClick r:id="rId3"/>
              </a:rPr>
              <a:t>Everainbow@tstt.net.tt</a:t>
            </a:r>
            <a:r>
              <a:rPr lang="en-US" sz="1600" dirty="0" smtClean="0">
                <a:solidFill>
                  <a:srgbClr val="00B050"/>
                </a:solidFill>
              </a:rPr>
              <a:t>  </a:t>
            </a:r>
            <a:r>
              <a:rPr lang="en-US" sz="1600" dirty="0" smtClean="0">
                <a:solidFill>
                  <a:srgbClr val="00B050"/>
                </a:solidFill>
                <a:hlinkClick r:id="rId4"/>
              </a:rPr>
              <a:t>Extavourme@gmail.com</a:t>
            </a:r>
            <a:r>
              <a:rPr lang="en-US" sz="1600" dirty="0" smtClean="0">
                <a:solidFill>
                  <a:srgbClr val="00B050"/>
                </a:solidFill>
              </a:rPr>
              <a:t>    </a:t>
            </a:r>
            <a:r>
              <a:rPr lang="en-US" sz="1600" u="sng" dirty="0" smtClean="0">
                <a:solidFill>
                  <a:srgbClr val="00B050"/>
                </a:solidFill>
              </a:rPr>
              <a:t>April, 2015© POS, TT©</a:t>
            </a:r>
            <a:endParaRPr lang="en-US" u="sng" dirty="0">
              <a:solidFill>
                <a:srgbClr val="00B050"/>
              </a:solidFill>
            </a:endParaRPr>
          </a:p>
        </p:txBody>
      </p:sp>
    </p:spTree>
    <p:extLst>
      <p:ext uri="{BB962C8B-B14F-4D97-AF65-F5344CB8AC3E}">
        <p14:creationId xmlns:p14="http://schemas.microsoft.com/office/powerpoint/2010/main" val="4203329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219200"/>
            <a:ext cx="6965245" cy="800867"/>
          </a:xfrm>
        </p:spPr>
        <p:txBody>
          <a:bodyPr>
            <a:normAutofit fontScale="90000"/>
          </a:bodyPr>
          <a:lstStyle/>
          <a:p>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smtClean="0"/>
              <a:t>LOOKING </a:t>
            </a:r>
            <a:r>
              <a:rPr lang="en-US" sz="3100" dirty="0"/>
              <a:t>AT ‘INDEPENDENT LEARNING’ AS AN ACADEMIC LEARNING MEASURE</a:t>
            </a:r>
            <a:r>
              <a:rPr lang="en-US" dirty="0"/>
              <a:t/>
            </a:r>
            <a:br>
              <a:rPr lang="en-US" dirty="0"/>
            </a:br>
            <a:r>
              <a:rPr lang="en-US" dirty="0" smtClean="0"/>
              <a:t/>
            </a:r>
            <a:br>
              <a:rPr lang="en-US" dirty="0" smtClean="0"/>
            </a:br>
            <a:endParaRPr lang="en-US" dirty="0"/>
          </a:p>
        </p:txBody>
      </p:sp>
      <p:sp>
        <p:nvSpPr>
          <p:cNvPr id="6" name="Content Placeholder 5"/>
          <p:cNvSpPr>
            <a:spLocks noGrp="1"/>
          </p:cNvSpPr>
          <p:nvPr>
            <p:ph sz="quarter" idx="13"/>
          </p:nvPr>
        </p:nvSpPr>
        <p:spPr>
          <a:xfrm>
            <a:off x="990600" y="2133600"/>
            <a:ext cx="3200400" cy="3602736"/>
          </a:xfrm>
        </p:spPr>
        <p:txBody>
          <a:bodyPr>
            <a:noAutofit/>
          </a:bodyPr>
          <a:lstStyle/>
          <a:p>
            <a:r>
              <a:rPr lang="en-CA" sz="3200" b="1" i="1" dirty="0">
                <a:solidFill>
                  <a:srgbClr val="7030A0"/>
                </a:solidFill>
              </a:rPr>
              <a:t>We have an alternative for today’s </a:t>
            </a:r>
            <a:r>
              <a:rPr lang="en-CA" sz="3200" b="1" i="1" dirty="0" smtClean="0">
                <a:solidFill>
                  <a:srgbClr val="7030A0"/>
                </a:solidFill>
              </a:rPr>
              <a:t>society….</a:t>
            </a:r>
            <a:r>
              <a:rPr lang="en-CA" sz="3200" b="1" i="1" dirty="0">
                <a:solidFill>
                  <a:srgbClr val="7030A0"/>
                </a:solidFill>
              </a:rPr>
              <a:t/>
            </a:r>
            <a:br>
              <a:rPr lang="en-CA" sz="3200" b="1" i="1" dirty="0">
                <a:solidFill>
                  <a:srgbClr val="7030A0"/>
                </a:solidFill>
              </a:rPr>
            </a:br>
            <a:r>
              <a:rPr lang="en-CA" sz="3200" b="1" i="1" dirty="0">
                <a:solidFill>
                  <a:srgbClr val="7030A0"/>
                </a:solidFill>
              </a:rPr>
              <a:t>We can reclaim learning</a:t>
            </a:r>
            <a:endParaRPr lang="en-US" sz="3200" b="1" i="1" dirty="0">
              <a:solidFill>
                <a:srgbClr val="7030A0"/>
              </a:solidFill>
            </a:endParaRPr>
          </a:p>
        </p:txBody>
      </p:sp>
      <p:pic>
        <p:nvPicPr>
          <p:cNvPr id="8" name="Picture 2" descr="appbox"/>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99189" y="2119313"/>
            <a:ext cx="3130172" cy="360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755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70C0"/>
                </a:solidFill>
              </a:rPr>
              <a:t>The Quest for ‘Independent Learning’ To aid Academic Evaluation</a:t>
            </a:r>
            <a:endParaRPr lang="en-US" sz="3200"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b="1" i="1" dirty="0">
                <a:solidFill>
                  <a:srgbClr val="002060"/>
                </a:solidFill>
              </a:rPr>
              <a:t>“Independent Learning and Training facilities as a mechanism </a:t>
            </a:r>
            <a:r>
              <a:rPr lang="en-US" b="1" i="1" dirty="0" smtClean="0">
                <a:solidFill>
                  <a:srgbClr val="002060"/>
                </a:solidFill>
              </a:rPr>
              <a:t>for:</a:t>
            </a:r>
          </a:p>
          <a:p>
            <a:r>
              <a:rPr lang="en-US" b="1" i="1" dirty="0" smtClean="0"/>
              <a:t> </a:t>
            </a:r>
            <a:r>
              <a:rPr lang="en-US" b="1" i="1" dirty="0"/>
              <a:t>Vocational Instruction to meet Academic Mobility and global trends</a:t>
            </a:r>
            <a:r>
              <a:rPr lang="en-US" b="1" i="1" dirty="0" smtClean="0"/>
              <a:t>”</a:t>
            </a:r>
          </a:p>
          <a:p>
            <a:r>
              <a:rPr lang="en-US" b="1" i="1" dirty="0" smtClean="0"/>
              <a:t>Finding that balance among e-learning devices.</a:t>
            </a:r>
          </a:p>
          <a:p>
            <a:r>
              <a:rPr lang="en-US" b="1" i="1" dirty="0" smtClean="0"/>
              <a:t>Coping with the demand -led workplace environment</a:t>
            </a:r>
          </a:p>
          <a:p>
            <a:r>
              <a:rPr lang="en-US" b="1" i="1" dirty="0" smtClean="0"/>
              <a:t>Acknowledging innovation &amp; creativity</a:t>
            </a:r>
            <a:endParaRPr lang="en-US" dirty="0"/>
          </a:p>
          <a:p>
            <a:endParaRPr lang="en-US" dirty="0"/>
          </a:p>
        </p:txBody>
      </p:sp>
    </p:spTree>
    <p:extLst>
      <p:ext uri="{BB962C8B-B14F-4D97-AF65-F5344CB8AC3E}">
        <p14:creationId xmlns:p14="http://schemas.microsoft.com/office/powerpoint/2010/main" val="218238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5023" y="817582"/>
            <a:ext cx="6965245" cy="5354618"/>
          </a:xfrm>
        </p:spPr>
        <p:txBody>
          <a:bodyPr>
            <a:normAutofit fontScale="90000"/>
          </a:bodyPr>
          <a:lstStyle/>
          <a:p>
            <a:r>
              <a:rPr lang="en-CA" sz="1600" b="1" i="1" dirty="0"/>
              <a:t>Stephen </a:t>
            </a:r>
            <a:r>
              <a:rPr lang="en-CA" sz="1600" b="1" i="1" dirty="0" err="1"/>
              <a:t>Downes</a:t>
            </a:r>
            <a:r>
              <a:rPr lang="en-CA" sz="1600" b="1" i="1" dirty="0"/>
              <a:t> (2014) </a:t>
            </a:r>
            <a:r>
              <a:rPr lang="en-CA" sz="1600" b="1" u="sng" dirty="0">
                <a:hlinkClick r:id="rId2"/>
              </a:rPr>
              <a:t>http://clt.lse.ac.uk/events/NetworkEDGE/networkEDGE-seminar-series-01.php</a:t>
            </a:r>
            <a:r>
              <a:rPr lang="en-CA" sz="1600" b="1" u="sng" dirty="0"/>
              <a:t> </a:t>
            </a:r>
            <a:br>
              <a:rPr lang="en-CA" sz="1600" b="1" u="sng" dirty="0"/>
            </a:br>
            <a:r>
              <a:rPr lang="en-CA" sz="1600" b="1" i="1" u="sng" dirty="0" err="1">
                <a:hlinkClick r:id="rId3"/>
              </a:rPr>
              <a:t>Kreijns</a:t>
            </a:r>
            <a:r>
              <a:rPr lang="en-CA" sz="1600" b="1" i="1" u="sng" dirty="0">
                <a:hlinkClick r:id="rId3"/>
              </a:rPr>
              <a:t>, </a:t>
            </a:r>
            <a:r>
              <a:rPr lang="en-CA" sz="1600" b="1" i="1" u="sng" dirty="0" err="1">
                <a:hlinkClick r:id="rId3"/>
              </a:rPr>
              <a:t>Kirschner</a:t>
            </a:r>
            <a:r>
              <a:rPr lang="en-CA" sz="1600" b="1" i="1" u="sng" dirty="0">
                <a:hlinkClick r:id="rId3"/>
              </a:rPr>
              <a:t>, and </a:t>
            </a:r>
            <a:r>
              <a:rPr lang="en-CA" sz="1600" b="1" i="1" u="sng" dirty="0" err="1">
                <a:hlinkClick r:id="rId3"/>
              </a:rPr>
              <a:t>Jochems</a:t>
            </a:r>
            <a:r>
              <a:rPr lang="en-CA" sz="1600" b="1" i="1" dirty="0"/>
              <a:t> (2002) </a:t>
            </a:r>
            <a:br>
              <a:rPr lang="en-CA" sz="1600" b="1" i="1" dirty="0"/>
            </a:br>
            <a:r>
              <a:rPr lang="en-CA" sz="1600" b="1" i="1" u="sng" dirty="0">
                <a:hlinkClick r:id="rId4"/>
              </a:rPr>
              <a:t>Ilona </a:t>
            </a:r>
            <a:r>
              <a:rPr lang="en-CA" sz="1600" b="1" i="1" u="sng" dirty="0" err="1">
                <a:hlinkClick r:id="rId4"/>
              </a:rPr>
              <a:t>Buchem</a:t>
            </a:r>
            <a:r>
              <a:rPr lang="en-CA" sz="1600" b="1" i="1" dirty="0"/>
              <a:t>, </a:t>
            </a:r>
            <a:r>
              <a:rPr lang="en-CA" sz="1600" b="1" i="1" u="sng" dirty="0">
                <a:hlinkClick r:id="rId5"/>
              </a:rPr>
              <a:t>Gemma Tur Ferrer</a:t>
            </a:r>
            <a:r>
              <a:rPr lang="en-CA" sz="1600" b="1" i="1" dirty="0"/>
              <a:t>, </a:t>
            </a:r>
            <a:r>
              <a:rPr lang="en-CA" sz="1600" b="1" i="1" u="sng" dirty="0">
                <a:hlinkClick r:id="rId6"/>
              </a:rPr>
              <a:t>Tobias </a:t>
            </a:r>
            <a:r>
              <a:rPr lang="en-CA" sz="1600" b="1" i="1" u="sng" dirty="0" err="1">
                <a:hlinkClick r:id="rId6"/>
              </a:rPr>
              <a:t>Hölterhof</a:t>
            </a:r>
            <a:r>
              <a:rPr lang="en-CA" sz="1600" b="1" i="1" dirty="0"/>
              <a:t>, </a:t>
            </a:r>
            <a:r>
              <a:rPr lang="en-CA" sz="1600" b="1" i="1" u="sng" dirty="0">
                <a:hlinkClick r:id="rId7"/>
              </a:rPr>
              <a:t>Journal of Literacy</a:t>
            </a:r>
            <a:r>
              <a:rPr lang="en-CA" sz="1600" b="1" i="1" dirty="0"/>
              <a:t> and </a:t>
            </a:r>
            <a:r>
              <a:rPr lang="en-CA" sz="1600" b="1" i="1" u="sng" dirty="0">
                <a:hlinkClick r:id="rId8"/>
              </a:rPr>
              <a:t>Technology</a:t>
            </a:r>
            <a:r>
              <a:rPr lang="en-CA" sz="1600" b="1" i="1" dirty="0"/>
              <a:t>, Jun 03, 2014</a:t>
            </a:r>
            <a:br>
              <a:rPr lang="en-CA" sz="1600" b="1" i="1" dirty="0"/>
            </a:br>
            <a:r>
              <a:rPr lang="en-CA" sz="1600" b="1" i="1" u="sng" dirty="0">
                <a:hlinkClick r:id="rId9"/>
              </a:rPr>
              <a:t>Ben </a:t>
            </a:r>
            <a:r>
              <a:rPr lang="en-CA" sz="1600" b="1" i="1" u="sng" dirty="0" err="1">
                <a:hlinkClick r:id="rId9"/>
              </a:rPr>
              <a:t>Werdmuller</a:t>
            </a:r>
            <a:r>
              <a:rPr lang="en-CA" sz="1600" b="1" i="1" dirty="0"/>
              <a:t>, </a:t>
            </a:r>
            <a:r>
              <a:rPr lang="en-CA" sz="1600" b="1" i="1" u="sng" dirty="0" err="1">
                <a:hlinkClick r:id="rId10"/>
              </a:rPr>
              <a:t>Benwerd</a:t>
            </a:r>
            <a:r>
              <a:rPr lang="en-CA" sz="1600" b="1" i="1" dirty="0"/>
              <a:t>, Jun 03, 2014</a:t>
            </a:r>
            <a:br>
              <a:rPr lang="en-CA" sz="1600" b="1" i="1" dirty="0"/>
            </a:br>
            <a:r>
              <a:rPr lang="en-CA" sz="1600" b="1" i="1" u="sng" dirty="0">
                <a:hlinkClick r:id="rId11"/>
              </a:rPr>
              <a:t>Audrey Watters</a:t>
            </a:r>
            <a:r>
              <a:rPr lang="en-CA" sz="1600" b="1" i="1" dirty="0"/>
              <a:t>, </a:t>
            </a:r>
            <a:r>
              <a:rPr lang="en-CA" sz="1600" b="1" i="1" u="sng" dirty="0">
                <a:hlinkClick r:id="rId12"/>
              </a:rPr>
              <a:t>Hack Education</a:t>
            </a:r>
            <a:r>
              <a:rPr lang="en-CA" sz="1600" b="1" i="1" dirty="0"/>
              <a:t>, May 28, 2014</a:t>
            </a:r>
            <a:br>
              <a:rPr lang="en-CA" sz="1600" b="1" i="1" dirty="0"/>
            </a:br>
            <a:r>
              <a:rPr lang="en-CA" sz="1600" b="1" i="1" u="sng" dirty="0">
                <a:hlinkClick r:id="rId13"/>
              </a:rPr>
              <a:t>John Hannon</a:t>
            </a:r>
            <a:r>
              <a:rPr lang="en-CA" sz="1600" b="1" i="1" dirty="0"/>
              <a:t>, </a:t>
            </a:r>
            <a:r>
              <a:rPr lang="en-CA" sz="1600" b="1" i="1" u="sng" dirty="0">
                <a:hlinkClick r:id="rId14"/>
              </a:rPr>
              <a:t>Matthew Riddle</a:t>
            </a:r>
            <a:r>
              <a:rPr lang="en-CA" sz="1600" b="1" i="1" dirty="0"/>
              <a:t>, </a:t>
            </a:r>
            <a:r>
              <a:rPr lang="en-CA" sz="1600" b="1" i="1" u="sng" dirty="0">
                <a:hlinkClick r:id="rId15"/>
              </a:rPr>
              <a:t>Thomas </a:t>
            </a:r>
            <a:r>
              <a:rPr lang="en-CA" sz="1600" b="1" i="1" u="sng" dirty="0" err="1">
                <a:hlinkClick r:id="rId15"/>
              </a:rPr>
              <a:t>Ryberg</a:t>
            </a:r>
            <a:r>
              <a:rPr lang="en-CA" sz="1600" b="1" i="1" dirty="0"/>
              <a:t>, (2014)</a:t>
            </a:r>
            <a:br>
              <a:rPr lang="en-CA" sz="1600" b="1" i="1" dirty="0"/>
            </a:br>
            <a:r>
              <a:rPr lang="en-CA" sz="1600" b="1" i="1" u="sng" dirty="0">
                <a:hlinkClick r:id="rId16"/>
              </a:rPr>
              <a:t>Robert </a:t>
            </a:r>
            <a:r>
              <a:rPr lang="en-CA" sz="1600" b="1" i="1" u="sng" dirty="0" err="1">
                <a:hlinkClick r:id="rId16"/>
              </a:rPr>
              <a:t>Schuwer</a:t>
            </a:r>
            <a:r>
              <a:rPr lang="en-CA" sz="1600" b="1" i="1" dirty="0"/>
              <a:t>, </a:t>
            </a:r>
            <a:r>
              <a:rPr lang="en-CA" sz="1600" b="1" i="1" u="sng" dirty="0">
                <a:hlinkClick r:id="rId17"/>
              </a:rPr>
              <a:t>Rob </a:t>
            </a:r>
            <a:r>
              <a:rPr lang="en-CA" sz="1600" b="1" i="1" u="sng" dirty="0" err="1">
                <a:hlinkClick r:id="rId17"/>
              </a:rPr>
              <a:t>Kusters</a:t>
            </a:r>
            <a:r>
              <a:rPr lang="en-CA" sz="1600" b="1" i="1" dirty="0"/>
              <a:t>, (2014)</a:t>
            </a:r>
            <a:br>
              <a:rPr lang="en-CA" sz="1600" b="1" i="1" dirty="0"/>
            </a:br>
            <a:r>
              <a:rPr lang="en-CA" sz="1600" b="1" i="1" dirty="0"/>
              <a:t>www.</a:t>
            </a:r>
            <a:r>
              <a:rPr lang="en-US" sz="1600" u="sng" dirty="0">
                <a:hlinkClick r:id="rId18" tooltip="View all posts by learningadmin"/>
              </a:rPr>
              <a:t> Learningadmin</a:t>
            </a:r>
            <a:r>
              <a:rPr lang="en-US" sz="1600" dirty="0"/>
              <a:t>g.com (2014</a:t>
            </a:r>
            <a:r>
              <a:rPr lang="en-US" sz="1600" dirty="0">
                <a:solidFill>
                  <a:srgbClr val="0070C0"/>
                </a:solidFill>
              </a:rPr>
              <a:t>)</a:t>
            </a:r>
            <a:br>
              <a:rPr lang="en-US" sz="1600" dirty="0">
                <a:solidFill>
                  <a:srgbClr val="0070C0"/>
                </a:solidFill>
              </a:rPr>
            </a:br>
            <a:r>
              <a:rPr lang="en-US" sz="1600" b="1" dirty="0" err="1"/>
              <a:t>Deci</a:t>
            </a:r>
            <a:r>
              <a:rPr lang="en-US" sz="1600" b="1" dirty="0"/>
              <a:t> (1996)</a:t>
            </a:r>
            <a:r>
              <a:rPr lang="en-US" sz="1600" dirty="0"/>
              <a:t> </a:t>
            </a:r>
            <a:br>
              <a:rPr lang="en-US" sz="1600" dirty="0"/>
            </a:br>
            <a:r>
              <a:rPr lang="en-US" sz="1600" b="1" dirty="0"/>
              <a:t>(</a:t>
            </a:r>
            <a:r>
              <a:rPr lang="en-US" sz="1600" b="1" dirty="0" err="1"/>
              <a:t>Deci</a:t>
            </a:r>
            <a:r>
              <a:rPr lang="en-US" sz="1600" b="1" dirty="0"/>
              <a:t> &amp; </a:t>
            </a:r>
            <a:r>
              <a:rPr lang="en-US" sz="1600" b="1" dirty="0" err="1"/>
              <a:t>Flaske</a:t>
            </a:r>
            <a:r>
              <a:rPr lang="en-US" sz="1600" b="1" dirty="0"/>
              <a:t>, 1996, p. 89).</a:t>
            </a:r>
            <a:br>
              <a:rPr lang="en-US" sz="1600" b="1" dirty="0"/>
            </a:br>
            <a:r>
              <a:rPr lang="en-US" sz="1600" b="1" dirty="0"/>
              <a:t>Zimmerman (2000</a:t>
            </a:r>
            <a:r>
              <a:rPr lang="en-US" sz="1600" dirty="0"/>
              <a:t>)</a:t>
            </a:r>
            <a:br>
              <a:rPr lang="en-US" sz="1600" dirty="0"/>
            </a:br>
            <a:r>
              <a:rPr lang="en-US" sz="1600" b="1" dirty="0"/>
              <a:t>Andrade and Bunker (2009</a:t>
            </a:r>
            <a:r>
              <a:rPr lang="en-US" sz="1600" dirty="0"/>
              <a:t>) </a:t>
            </a:r>
            <a:br>
              <a:rPr lang="en-US" sz="1600" dirty="0"/>
            </a:br>
            <a:r>
              <a:rPr lang="en-US" sz="1600" b="1" dirty="0"/>
              <a:t>Chau &amp; Cheng (2009) </a:t>
            </a:r>
            <a:br>
              <a:rPr lang="en-US" sz="1600" b="1" dirty="0"/>
            </a:br>
            <a:r>
              <a:rPr lang="en-US" sz="1600" b="1" dirty="0"/>
              <a:t>(</a:t>
            </a:r>
            <a:r>
              <a:rPr lang="en-US" sz="1600" b="1" dirty="0" err="1"/>
              <a:t>Foti</a:t>
            </a:r>
            <a:r>
              <a:rPr lang="en-US" sz="1600" b="1" dirty="0"/>
              <a:t> &amp; Ring, (2008);</a:t>
            </a:r>
            <a:br>
              <a:rPr lang="en-US" sz="1600" b="1" dirty="0"/>
            </a:br>
            <a:r>
              <a:rPr lang="en-US" sz="1600" b="1" dirty="0"/>
              <a:t> </a:t>
            </a:r>
            <a:r>
              <a:rPr lang="en-US" sz="1600" b="1" dirty="0" err="1"/>
              <a:t>Meeus</a:t>
            </a:r>
            <a:r>
              <a:rPr lang="en-US" sz="1600" b="1" dirty="0"/>
              <a:t>, Van </a:t>
            </a:r>
            <a:r>
              <a:rPr lang="en-US" sz="1600" b="1" dirty="0" err="1"/>
              <a:t>Petegem</a:t>
            </a:r>
            <a:r>
              <a:rPr lang="en-US" sz="1600" b="1" dirty="0"/>
              <a:t> &amp; Engels, (2009)…”</a:t>
            </a:r>
            <a:br>
              <a:rPr lang="en-US" sz="1600" b="1" dirty="0"/>
            </a:br>
            <a:r>
              <a:rPr lang="en-US" sz="1600" b="1" dirty="0"/>
              <a:t>. (Piaget, 1971); </a:t>
            </a:r>
            <a:br>
              <a:rPr lang="en-US" sz="1600" b="1" dirty="0"/>
            </a:br>
            <a:r>
              <a:rPr lang="en-US" sz="1600" b="1" dirty="0"/>
              <a:t>(</a:t>
            </a:r>
            <a:r>
              <a:rPr lang="en-US" sz="1600" b="1" dirty="0" err="1"/>
              <a:t>Abrami</a:t>
            </a:r>
            <a:r>
              <a:rPr lang="en-US" sz="1600" b="1" dirty="0"/>
              <a:t>, et al., (2008) </a:t>
            </a:r>
            <a:br>
              <a:rPr lang="en-US" sz="1600" b="1" dirty="0"/>
            </a:br>
            <a:r>
              <a:rPr lang="en-US" sz="1600" dirty="0"/>
              <a:t>(</a:t>
            </a:r>
            <a:r>
              <a:rPr lang="en-US" sz="1600" b="1" dirty="0" err="1"/>
              <a:t>Moskaliuk</a:t>
            </a:r>
            <a:r>
              <a:rPr lang="en-US" sz="1600" b="1" dirty="0"/>
              <a:t>, </a:t>
            </a:r>
            <a:r>
              <a:rPr lang="en-US" sz="1600" b="1" dirty="0" err="1"/>
              <a:t>Kimmerle</a:t>
            </a:r>
            <a:r>
              <a:rPr lang="en-US" sz="1600" b="1" dirty="0"/>
              <a:t> &amp; Cress, 2009); (Richardson, 2009; Yang, 2009); Herrington et al 2009;’ Little, 2009; </a:t>
            </a:r>
            <a:r>
              <a:rPr lang="en-US" sz="1600" b="1" dirty="0" err="1"/>
              <a:t>Stoicovy</a:t>
            </a:r>
            <a:r>
              <a:rPr lang="en-US" sz="1600" b="1" dirty="0"/>
              <a:t> &amp; Sanchez, 2007).</a:t>
            </a:r>
            <a:br>
              <a:rPr lang="en-US" sz="1600" b="1" dirty="0"/>
            </a:br>
            <a:r>
              <a:rPr lang="en-US" sz="1600" b="1" dirty="0"/>
              <a:t/>
            </a:r>
            <a:br>
              <a:rPr lang="en-US" sz="1600" b="1" dirty="0"/>
            </a:br>
            <a:r>
              <a:rPr lang="en-US" sz="1600" b="1" dirty="0" smtClean="0"/>
              <a:t>“</a:t>
            </a:r>
            <a:r>
              <a:rPr lang="en-US" sz="1600" b="1" i="1" u="sng" dirty="0" smtClean="0">
                <a:solidFill>
                  <a:srgbClr val="7030A0"/>
                </a:solidFill>
              </a:rPr>
              <a:t>RESEARCH THEORISTS ON IMPACT OF TECHNOLOGY ON LEARNING”</a:t>
            </a:r>
            <a:endParaRPr lang="en-US" sz="1600" i="1" u="sng" dirty="0"/>
          </a:p>
        </p:txBody>
      </p:sp>
    </p:spTree>
    <p:extLst>
      <p:ext uri="{BB962C8B-B14F-4D97-AF65-F5344CB8AC3E}">
        <p14:creationId xmlns:p14="http://schemas.microsoft.com/office/powerpoint/2010/main" val="424621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OWNERSHIP OF MATERIAL</a:t>
            </a:r>
            <a:endParaRPr lang="en-US" dirty="0"/>
          </a:p>
        </p:txBody>
      </p:sp>
      <p:sp>
        <p:nvSpPr>
          <p:cNvPr id="3" name="Content Placeholder 2"/>
          <p:cNvSpPr>
            <a:spLocks noGrp="1"/>
          </p:cNvSpPr>
          <p:nvPr>
            <p:ph sz="quarter" idx="4294967295"/>
          </p:nvPr>
        </p:nvSpPr>
        <p:spPr>
          <a:xfrm>
            <a:off x="1219200" y="2120900"/>
            <a:ext cx="6934200" cy="3603625"/>
          </a:xfrm>
        </p:spPr>
        <p:txBody>
          <a:bodyPr>
            <a:normAutofit lnSpcReduction="10000"/>
          </a:bodyPr>
          <a:lstStyle/>
          <a:p>
            <a:pPr algn="ctr"/>
            <a:r>
              <a:rPr lang="en-US" sz="2800" b="1" i="1" dirty="0">
                <a:solidFill>
                  <a:srgbClr val="002060"/>
                </a:solidFill>
              </a:rPr>
              <a:t>“…Recent literature on e-portfolios practice validates e-portfolios as a platform which allows learners to collect, organize and present digital evidence in a variety of media types over time, for different purposes and audiences (</a:t>
            </a:r>
            <a:r>
              <a:rPr lang="en-US" sz="2800" b="1" i="1" dirty="0" err="1">
                <a:solidFill>
                  <a:srgbClr val="002060"/>
                </a:solidFill>
              </a:rPr>
              <a:t>Hartnell</a:t>
            </a:r>
            <a:r>
              <a:rPr lang="en-US" sz="2800" b="1" i="1" dirty="0">
                <a:solidFill>
                  <a:srgbClr val="002060"/>
                </a:solidFill>
              </a:rPr>
              <a:t>-Young, et al.,2007) </a:t>
            </a:r>
            <a:r>
              <a:rPr lang="en-US" sz="2800" b="1" i="1" dirty="0" err="1">
                <a:solidFill>
                  <a:srgbClr val="002060"/>
                </a:solidFill>
              </a:rPr>
              <a:t>Joyes</a:t>
            </a:r>
            <a:r>
              <a:rPr lang="en-US" sz="2800" b="1" i="1" dirty="0">
                <a:solidFill>
                  <a:srgbClr val="002060"/>
                </a:solidFill>
              </a:rPr>
              <a:t>, Gray &amp; </a:t>
            </a:r>
            <a:r>
              <a:rPr lang="en-US" sz="2800" b="1" i="1" dirty="0" err="1">
                <a:solidFill>
                  <a:srgbClr val="002060"/>
                </a:solidFill>
              </a:rPr>
              <a:t>Hartnell</a:t>
            </a:r>
            <a:r>
              <a:rPr lang="en-US" sz="2800" b="1" i="1" dirty="0">
                <a:solidFill>
                  <a:srgbClr val="002060"/>
                </a:solidFill>
              </a:rPr>
              <a:t>-Young, 2010…” (</a:t>
            </a:r>
            <a:r>
              <a:rPr lang="en-US" sz="2800" b="1" dirty="0">
                <a:solidFill>
                  <a:srgbClr val="002060"/>
                </a:solidFill>
              </a:rPr>
              <a:t>Chau &amp; Cheng, 2009).</a:t>
            </a:r>
          </a:p>
          <a:p>
            <a:endParaRPr lang="en-US" dirty="0"/>
          </a:p>
        </p:txBody>
      </p:sp>
    </p:spTree>
    <p:extLst>
      <p:ext uri="{BB962C8B-B14F-4D97-AF65-F5344CB8AC3E}">
        <p14:creationId xmlns:p14="http://schemas.microsoft.com/office/powerpoint/2010/main" val="1606305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7030A0"/>
                </a:solidFill>
              </a:rPr>
              <a:t>TECHNOLOGY CAN BE CHALLENGING BUT REWARDING</a:t>
            </a:r>
            <a:endParaRPr lang="en-US" sz="2800" b="1" dirty="0">
              <a:solidFill>
                <a:srgbClr val="7030A0"/>
              </a:solidFill>
            </a:endParaRPr>
          </a:p>
        </p:txBody>
      </p:sp>
      <p:sp>
        <p:nvSpPr>
          <p:cNvPr id="4" name="Content Placeholder 3"/>
          <p:cNvSpPr>
            <a:spLocks noGrp="1"/>
          </p:cNvSpPr>
          <p:nvPr>
            <p:ph sz="quarter" idx="14"/>
          </p:nvPr>
        </p:nvSpPr>
        <p:spPr/>
        <p:txBody>
          <a:bodyPr/>
          <a:lstStyle/>
          <a:p>
            <a:r>
              <a:rPr lang="en-CA" b="1" dirty="0">
                <a:solidFill>
                  <a:schemeClr val="bg2">
                    <a:lumMod val="50000"/>
                  </a:schemeClr>
                </a:solidFill>
              </a:rPr>
              <a:t>“We can reclaim the Web and more broadly </a:t>
            </a:r>
            <a:r>
              <a:rPr lang="en-CA" b="1" dirty="0" err="1">
                <a:solidFill>
                  <a:schemeClr val="bg2">
                    <a:lumMod val="50000"/>
                  </a:schemeClr>
                </a:solidFill>
              </a:rPr>
              <a:t>ed</a:t>
            </a:r>
            <a:r>
              <a:rPr lang="en-CA" b="1" dirty="0">
                <a:solidFill>
                  <a:schemeClr val="bg2">
                    <a:lumMod val="50000"/>
                  </a:schemeClr>
                </a:solidFill>
              </a:rPr>
              <a:t>-tech for teaching and learning. But we must reclaim control of the data, content, and knowledge we create.”</a:t>
            </a:r>
          </a:p>
          <a:p>
            <a:endParaRPr lang="en-US" dirty="0"/>
          </a:p>
        </p:txBody>
      </p:sp>
      <p:pic>
        <p:nvPicPr>
          <p:cNvPr id="5" name="Content Placeholder 4"/>
          <p:cNvPicPr>
            <a:picLocks noGrp="1" noChangeAspect="1"/>
          </p:cNvPicPr>
          <p:nvPr>
            <p:ph sz="quarter" idx="13"/>
          </p:nvPr>
        </p:nvPicPr>
        <p:blipFill>
          <a:blip r:embed="rId2"/>
          <a:stretch>
            <a:fillRect/>
          </a:stretch>
        </p:blipFill>
        <p:spPr>
          <a:xfrm>
            <a:off x="1512527" y="2120900"/>
            <a:ext cx="2772496" cy="3603625"/>
          </a:xfrm>
          <a:prstGeom prst="rect">
            <a:avLst/>
          </a:prstGeom>
        </p:spPr>
      </p:pic>
    </p:spTree>
    <p:extLst>
      <p:ext uri="{BB962C8B-B14F-4D97-AF65-F5344CB8AC3E}">
        <p14:creationId xmlns:p14="http://schemas.microsoft.com/office/powerpoint/2010/main" val="3055605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ELEMENTS OF INDEPENDENT LEARNERS</a:t>
            </a:r>
          </a:p>
        </p:txBody>
      </p:sp>
      <p:sp>
        <p:nvSpPr>
          <p:cNvPr id="3" name="Content Placeholder 2"/>
          <p:cNvSpPr>
            <a:spLocks noGrp="1"/>
          </p:cNvSpPr>
          <p:nvPr>
            <p:ph idx="1"/>
          </p:nvPr>
        </p:nvSpPr>
        <p:spPr/>
        <p:txBody>
          <a:bodyPr>
            <a:normAutofit lnSpcReduction="10000"/>
          </a:bodyPr>
          <a:lstStyle/>
          <a:p>
            <a:r>
              <a:rPr lang="en-US" b="1" dirty="0"/>
              <a:t>Development by the student:</a:t>
            </a:r>
          </a:p>
          <a:p>
            <a:pPr lvl="1"/>
            <a:r>
              <a:rPr lang="en-US" b="1" dirty="0">
                <a:solidFill>
                  <a:srgbClr val="7030A0"/>
                </a:solidFill>
              </a:rPr>
              <a:t>RESEARCH – DATA MANAGEMENT –PORTFOLIO PRODUCTION </a:t>
            </a:r>
            <a:r>
              <a:rPr lang="en-US" dirty="0">
                <a:solidFill>
                  <a:srgbClr val="7030A0"/>
                </a:solidFill>
              </a:rPr>
              <a:t> </a:t>
            </a:r>
          </a:p>
          <a:p>
            <a:r>
              <a:rPr lang="en-US" b="1" dirty="0"/>
              <a:t>Demonstration by the student:</a:t>
            </a:r>
          </a:p>
          <a:p>
            <a:pPr lvl="1"/>
            <a:r>
              <a:rPr lang="en-US" b="1" dirty="0">
                <a:solidFill>
                  <a:srgbClr val="0070C0"/>
                </a:solidFill>
              </a:rPr>
              <a:t>PRESENTATION FOR FEEDBACK</a:t>
            </a:r>
          </a:p>
          <a:p>
            <a:pPr lvl="1"/>
            <a:r>
              <a:rPr lang="en-US" b="1" dirty="0">
                <a:solidFill>
                  <a:srgbClr val="0070C0"/>
                </a:solidFill>
              </a:rPr>
              <a:t>REVIEW AND RECAPTURE ACCURACY</a:t>
            </a:r>
          </a:p>
          <a:p>
            <a:pPr lvl="1"/>
            <a:r>
              <a:rPr lang="en-US" b="1" dirty="0">
                <a:solidFill>
                  <a:srgbClr val="0070C0"/>
                </a:solidFill>
              </a:rPr>
              <a:t>OWNERSHIP &amp; ACKNOWLEDGEMENT OF SUCCESS</a:t>
            </a:r>
          </a:p>
          <a:p>
            <a:r>
              <a:rPr lang="en-US" dirty="0"/>
              <a:t> </a:t>
            </a:r>
            <a:r>
              <a:rPr lang="en-US" b="1" dirty="0"/>
              <a:t>Self-reflection and internalization</a:t>
            </a:r>
            <a:r>
              <a:rPr lang="en-US" dirty="0"/>
              <a:t> </a:t>
            </a:r>
          </a:p>
          <a:p>
            <a:endParaRPr lang="en-US" dirty="0"/>
          </a:p>
        </p:txBody>
      </p:sp>
    </p:spTree>
    <p:extLst>
      <p:ext uri="{BB962C8B-B14F-4D97-AF65-F5344CB8AC3E}">
        <p14:creationId xmlns:p14="http://schemas.microsoft.com/office/powerpoint/2010/main" val="28596540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188</TotalTime>
  <Words>807</Words>
  <Application>Microsoft Office PowerPoint</Application>
  <PresentationFormat>On-screen Show (4:3)</PresentationFormat>
  <Paragraphs>136</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Brush Script MT</vt:lpstr>
      <vt:lpstr>Constantia</vt:lpstr>
      <vt:lpstr>Franklin Gothic Book</vt:lpstr>
      <vt:lpstr>Rage Italic</vt:lpstr>
      <vt:lpstr>Pushpin</vt:lpstr>
      <vt:lpstr>ACTT ACCREDITATION COUNCIL OF TRINIDAD &amp; TOBAGO</vt:lpstr>
      <vt:lpstr>Theme:  THINKING GLOBAL – ACTING LOCAL: “The Changing Realities of Higher Education”</vt:lpstr>
      <vt:lpstr>APPROACH </vt:lpstr>
      <vt:lpstr>   LOOKING AT ‘INDEPENDENT LEARNING’ AS AN ACADEMIC LEARNING MEASURE  </vt:lpstr>
      <vt:lpstr>The Quest for ‘Independent Learning’ To aid Academic Evaluation</vt:lpstr>
      <vt:lpstr>Stephen Downes (2014) http://clt.lse.ac.uk/events/NetworkEDGE/networkEDGE-seminar-series-01.php  Kreijns, Kirschner, and Jochems (2002)  Ilona Buchem, Gemma Tur Ferrer, Tobias Hölterhof, Journal of Literacy and Technology, Jun 03, 2014 Ben Werdmuller, Benwerd, Jun 03, 2014 Audrey Watters, Hack Education, May 28, 2014 John Hannon, Matthew Riddle, Thomas Ryberg, (2014) Robert Schuwer, Rob Kusters, (2014) www. Learningadming.com (2014) Deci (1996)  (Deci &amp; Flaske, 1996, p. 89). Zimmerman (2000) Andrade and Bunker (2009)  Chau &amp; Cheng (2009)  (Foti &amp; Ring, (2008);  Meeus, Van Petegem &amp; Engels, (2009)…” . (Piaget, 1971);  (Abrami, et al., (2008)  (Moskaliuk, Kimmerle &amp; Cress, 2009); (Richardson, 2009; Yang, 2009); Herrington et al 2009;’ Little, 2009; Stoicovy &amp; Sanchez, 2007).  “RESEARCH THEORISTS ON IMPACT OF TECHNOLOGY ON LEARNING”</vt:lpstr>
      <vt:lpstr>OWNERSHIP OF MATERIAL</vt:lpstr>
      <vt:lpstr>TECHNOLOGY CAN BE CHALLENGING BUT REWARDING</vt:lpstr>
      <vt:lpstr>CRITICAL ELEMENTS OF INDEPENDENT LEARNERS</vt:lpstr>
      <vt:lpstr>  LABOUR MARKET SURVEY OF ‘DEMAND-LED’ EMPLOYMENT: – “IMPLICATIONS”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21ST CENTURY DICHOTOMY OR DILEMMA?</vt:lpstr>
      <vt:lpstr>‘THE DICHOTOMY’</vt:lpstr>
      <vt:lpstr>MULTIPLE LEARNING ENVIRONMENTS</vt:lpstr>
      <vt:lpstr>DYNAMICS OF THE DICHOTOMY</vt:lpstr>
      <vt:lpstr>THE BENEFITS</vt:lpstr>
      <vt:lpstr>THEMES OF INDEPENDENT – SELF LEARNING – EXPERIENTIAL –PRIOR &amp; SELF DIRECTED LEARNING</vt:lpstr>
      <vt:lpstr>INDEPENDENT LEARNING MODELS</vt:lpstr>
      <vt:lpstr>INDEPENDENT LEARNING MODELS (cont’d)</vt:lpstr>
      <vt:lpstr>DEFINING THE QUALITY ASSURANCE SYSTEM WITHIN A MODEL  </vt:lpstr>
      <vt:lpstr>PowerPoint Presentation</vt:lpstr>
      <vt:lpstr>MAKING THE CASE</vt:lpstr>
      <vt:lpstr>CONCLUDING  REMARKS</vt:lpstr>
      <vt:lpstr>APPRECIATION!!! ……”Thank you for your attention &amp; participation…  comments?? Mervyn Extavour – Director, Accreditation Council of Trinidad &amp; Tobago (ACTT)© President, NATPETT – National Association of Technical Tertiary and Professional Educators of Trinidad &amp; Tobago© - Mervynex@gmail.com  Everainbow@tstt.net.tt  Extavourme@gmail.com    April, 2015© POS, TT©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ACTT ACCREDITATION COUNCIL OF TRINIDAD &amp; TOBAGO</dc:title>
  <dc:creator>ExtavourEve</dc:creator>
  <cp:lastModifiedBy>Vonrick Knights</cp:lastModifiedBy>
  <cp:revision>19</cp:revision>
  <dcterms:created xsi:type="dcterms:W3CDTF">2015-03-16T05:28:33Z</dcterms:created>
  <dcterms:modified xsi:type="dcterms:W3CDTF">2015-04-14T22:24:37Z</dcterms:modified>
</cp:coreProperties>
</file>