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4" r:id="rId4"/>
    <p:sldId id="285" r:id="rId5"/>
    <p:sldId id="276" r:id="rId6"/>
    <p:sldId id="283" r:id="rId7"/>
    <p:sldId id="289" r:id="rId8"/>
    <p:sldId id="277" r:id="rId9"/>
    <p:sldId id="290" r:id="rId10"/>
    <p:sldId id="279" r:id="rId11"/>
    <p:sldId id="287" r:id="rId12"/>
    <p:sldId id="288" r:id="rId13"/>
    <p:sldId id="281" r:id="rId14"/>
    <p:sldId id="278" r:id="rId15"/>
    <p:sldId id="29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C5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595" autoAdjust="0"/>
  </p:normalViewPr>
  <p:slideViewPr>
    <p:cSldViewPr>
      <p:cViewPr>
        <p:scale>
          <a:sx n="77" d="100"/>
          <a:sy n="77" d="100"/>
        </p:scale>
        <p:origin x="-117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D146-834F-42C8-BD9E-FBB1F8119D89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08F2-89E9-4E42-8A9D-9B03BCA40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3143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37FC1-CF6A-4BAF-B076-1B2229401061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32CE-FAB5-40E2-BB52-611A313BA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2758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heart of the tourism industry</a:t>
            </a:r>
            <a:r>
              <a:rPr lang="en-US" baseline="0" dirty="0" smtClean="0"/>
              <a:t> is good customer service at all levels and in all business areas.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 </a:t>
            </a:r>
            <a:r>
              <a:rPr lang="en-US" dirty="0" err="1" smtClean="0"/>
              <a:t>Aradbili</a:t>
            </a:r>
            <a:r>
              <a:rPr lang="en-US" dirty="0" smtClean="0"/>
              <a:t> et al 2011; </a:t>
            </a:r>
            <a:r>
              <a:rPr lang="en-US" dirty="0" err="1" smtClean="0"/>
              <a:t>Rimington</a:t>
            </a:r>
            <a:r>
              <a:rPr lang="en-US" dirty="0" smtClean="0"/>
              <a:t> &amp;</a:t>
            </a:r>
            <a:r>
              <a:rPr lang="en-US" dirty="0" err="1" smtClean="0"/>
              <a:t>Yuksel</a:t>
            </a:r>
            <a:r>
              <a:rPr lang="en-US" dirty="0" smtClean="0"/>
              <a:t> (1998)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Business opened on time</a:t>
            </a:r>
          </a:p>
          <a:p>
            <a:pPr marL="228600" indent="-228600">
              <a:buAutoNum type="arabicParenR"/>
            </a:pPr>
            <a:r>
              <a:rPr lang="en-US" dirty="0" smtClean="0"/>
              <a:t>Greeting welcome</a:t>
            </a:r>
          </a:p>
          <a:p>
            <a:pPr marL="228600" indent="-228600">
              <a:buAutoNum type="arabicParenR"/>
            </a:pPr>
            <a:r>
              <a:rPr lang="en-US" dirty="0" smtClean="0"/>
              <a:t>Up selling/offering</a:t>
            </a:r>
            <a:r>
              <a:rPr lang="en-US" baseline="0" dirty="0" smtClean="0"/>
              <a:t> other products.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Acknowledgement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Customer Service for Sustainable Tourism in a Post Petroleum-Based Economy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D32CE-FAB5-40E2-BB52-611A313BAB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47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A3E5-706B-4647-AC25-1C1F2894C0B5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8CB-9A00-4EB2-99D3-80BF76506242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3E40-B1D4-45D4-B829-A1CC998789F7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FD5B-8098-4D5B-88E8-8DC87D0EF85E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B710-717D-4752-B44C-A563BEA15A37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D037-CB61-4C21-8157-43526BC2E9D4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0FB-6944-43CE-B069-856AC262B3AE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E99F-C44E-457A-ADB3-AE9AA99E5489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160D-3AE7-484D-9086-8DFFAE7DEF80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979-FDC9-4DCC-A4F6-9B8A89562B8D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2905-EE80-4D4D-87FD-53E5628892B0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C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20B52E-4B9B-4B02-925F-BF66BBD7A88A}" type="datetime1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95DBB8-48DE-4281-8DA6-34A05F1CB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fans.com/bad-customer-service-trinidad-tobago-t2225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uffingtonpost.com/2013/03/12/least-tourist-friendly-nations_n_285906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162800" cy="3733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Customer </a:t>
            </a:r>
            <a:r>
              <a:rPr lang="en-US" sz="6000" b="1" dirty="0" smtClean="0">
                <a:solidFill>
                  <a:schemeClr val="bg1"/>
                </a:solidFill>
              </a:rPr>
              <a:t>Service for Sustainable Tourism in a Post Petroleum-Based  Economy</a:t>
            </a: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105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Presented by: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Leslie-Anne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Samuel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 Development and Management – UWI St Augustine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ion\AppData\Local\Microsoft\Windows\Temporary Internet Files\Content.IE5\3GJ02URJ\DocuLibraryIc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736" y="1219200"/>
            <a:ext cx="3255264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LITERATURE REVIEW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nformation </a:t>
            </a:r>
            <a:r>
              <a:rPr lang="en-US" dirty="0" smtClean="0">
                <a:solidFill>
                  <a:schemeClr val="bg1"/>
                </a:solidFill>
              </a:rPr>
              <a:t>from international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studies </a:t>
            </a:r>
            <a:r>
              <a:rPr lang="en-US" dirty="0" smtClean="0">
                <a:solidFill>
                  <a:schemeClr val="bg1"/>
                </a:solidFill>
              </a:rPr>
              <a:t>which answer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What </a:t>
            </a:r>
            <a:r>
              <a:rPr lang="en-US" sz="3200" b="1" dirty="0" smtClean="0">
                <a:solidFill>
                  <a:schemeClr val="bg1"/>
                </a:solidFill>
              </a:rPr>
              <a:t>is </a:t>
            </a:r>
            <a:r>
              <a:rPr lang="en-US" sz="3200" b="1" dirty="0" smtClean="0">
                <a:solidFill>
                  <a:schemeClr val="bg1"/>
                </a:solidFill>
              </a:rPr>
              <a:t>service?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Lovelock &amp; Wirtz,(2007);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Schneider &amp; White,(2004)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Who </a:t>
            </a:r>
            <a:r>
              <a:rPr lang="en-US" sz="3200" b="1" dirty="0" smtClean="0">
                <a:solidFill>
                  <a:schemeClr val="bg1"/>
                </a:solidFill>
              </a:rPr>
              <a:t>is the </a:t>
            </a:r>
            <a:r>
              <a:rPr lang="en-US" sz="3200" b="1" dirty="0" smtClean="0">
                <a:solidFill>
                  <a:schemeClr val="bg1"/>
                </a:solidFill>
              </a:rPr>
              <a:t>customer?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Juran,(1998);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Hallis &amp; Gokgoz,(2007)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91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THE LITERATURE REVIEW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What </a:t>
            </a:r>
            <a:r>
              <a:rPr lang="en-US" sz="3200" b="1" dirty="0" smtClean="0">
                <a:solidFill>
                  <a:schemeClr val="bg1"/>
                </a:solidFill>
              </a:rPr>
              <a:t>is customer service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sz="2800" dirty="0" smtClean="0">
                <a:solidFill>
                  <a:schemeClr val="bg1"/>
                </a:solidFill>
              </a:rPr>
              <a:t>Schneider</a:t>
            </a:r>
            <a:r>
              <a:rPr lang="en-US" sz="2800" dirty="0" smtClean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White (2004</a:t>
            </a:r>
            <a:r>
              <a:rPr lang="en-US" sz="2800" dirty="0" smtClean="0">
                <a:solidFill>
                  <a:schemeClr val="bg1"/>
                </a:solidFill>
              </a:rPr>
              <a:t>);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Gounaris (2008</a:t>
            </a:r>
            <a:r>
              <a:rPr lang="en-US" sz="2800" dirty="0" smtClean="0">
                <a:solidFill>
                  <a:schemeClr val="bg1"/>
                </a:solidFill>
              </a:rPr>
              <a:t>); </a:t>
            </a:r>
            <a:r>
              <a:rPr lang="en-US" sz="2800" dirty="0" smtClean="0">
                <a:solidFill>
                  <a:schemeClr val="bg1"/>
                </a:solidFill>
              </a:rPr>
              <a:t>Cran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(1994)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Steinberg &amp; Figgart (1999)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What is service quality?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</a:rPr>
              <a:t>Parasuraman, Berry </a:t>
            </a:r>
            <a:r>
              <a:rPr lang="en-US" sz="2800" dirty="0" smtClean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Zeithaml (1995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C:\Users\keion\AppData\Local\Microsoft\Windows\Temporary Internet Files\Content.IE5\3GJ02URJ\DocuLibrary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059" y="1219200"/>
            <a:ext cx="3251941" cy="325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_fried_chicken_chip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505200"/>
            <a:ext cx="3848100" cy="287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The Sample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Two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fast-food/quick-service </a:t>
            </a:r>
            <a:r>
              <a:rPr lang="en-US" dirty="0" smtClean="0">
                <a:solidFill>
                  <a:schemeClr val="bg1"/>
                </a:solidFill>
              </a:rPr>
              <a:t>franchises located </a:t>
            </a:r>
            <a:r>
              <a:rPr lang="en-US" dirty="0" smtClean="0">
                <a:solidFill>
                  <a:schemeClr val="bg1"/>
                </a:solidFill>
              </a:rPr>
              <a:t>throughout</a:t>
            </a:r>
            <a:r>
              <a:rPr lang="en-US" dirty="0" smtClean="0">
                <a:solidFill>
                  <a:schemeClr val="bg1"/>
                </a:solidFill>
              </a:rPr>
              <a:t> Trinidad and Tobago.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) An indigenous </a:t>
            </a:r>
            <a:r>
              <a:rPr lang="en-US" dirty="0" smtClean="0">
                <a:solidFill>
                  <a:schemeClr val="bg1"/>
                </a:solidFill>
              </a:rPr>
              <a:t>Business (The Local)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A foreign-origin  </a:t>
            </a:r>
            <a:r>
              <a:rPr lang="en-US" dirty="0" smtClean="0">
                <a:solidFill>
                  <a:schemeClr val="bg1"/>
                </a:solidFill>
              </a:rPr>
              <a:t>Entity (The Foreign)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latin typeface="Book Antiqua" pitchFamily="18" charset="0"/>
              </a:rPr>
              <a:t>PRE-TEST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Questionnaire: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Servqual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Surveyshare.com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bg1"/>
                </a:solidFill>
              </a:rPr>
              <a:t>Kattara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Weheba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smtClean="0">
                <a:solidFill>
                  <a:schemeClr val="bg1"/>
                </a:solidFill>
              </a:rPr>
              <a:t>El-Said (2008 )  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053" name="Picture 5" descr="C:\Users\keion\AppData\Local\Microsoft\Windows\Temporary Internet Files\Content.IE5\K00H4Q0C\questionnaire-virginie-tourisme-300x1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2857500" cy="189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C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sz="6000" dirty="0" smtClean="0">
                <a:solidFill>
                  <a:srgbClr val="FFFF00"/>
                </a:solidFill>
                <a:latin typeface="Book Antiqua" pitchFamily="18" charset="0"/>
              </a:rPr>
              <a:t>OBSERVATIONS</a:t>
            </a:r>
            <a:endParaRPr lang="en-US" sz="6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Neither branch opened on time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Local franchise branch manager and cook were only employees present at </a:t>
            </a:r>
            <a:r>
              <a:rPr lang="en-US" sz="2800" dirty="0" smtClean="0">
                <a:solidFill>
                  <a:schemeClr val="bg1"/>
                </a:solidFill>
              </a:rPr>
              <a:t> opening. Manager deputized for attendant.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</a:rPr>
              <a:t>st</a:t>
            </a:r>
            <a:r>
              <a:rPr lang="en-US" sz="2800" dirty="0" smtClean="0">
                <a:solidFill>
                  <a:schemeClr val="bg1"/>
                </a:solidFill>
              </a:rPr>
              <a:t> customer </a:t>
            </a:r>
            <a:r>
              <a:rPr lang="en-US" sz="2800" dirty="0" smtClean="0">
                <a:solidFill>
                  <a:schemeClr val="bg1"/>
                </a:solidFill>
              </a:rPr>
              <a:t> at the Local was not attended to promptly.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9" name="Picture 7" descr="C:\Users\keion\AppData\Local\Microsoft\Windows\Temporary Internet Files\Content.IE5\UVX8OBYS\PngMedium-Binoculars-234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014802" cy="192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345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eion\AppData\Local\Microsoft\Windows\Temporary Internet Files\Content.IE5\NTUPJHGB\hmmmm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2800" y="0"/>
            <a:ext cx="1981200" cy="11398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sz="4900" dirty="0" smtClean="0">
                <a:solidFill>
                  <a:srgbClr val="FFFF00"/>
                </a:solidFill>
                <a:latin typeface="Book Antiqua" pitchFamily="18" charset="0"/>
              </a:rPr>
              <a:t>POINTS OF INTEREST</a:t>
            </a:r>
            <a:endParaRPr lang="en-US" sz="6000" dirty="0" smtClean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Security Officer at the Foreign responded that customer-service is not her job.</a:t>
            </a: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The majority at both the Local and the Foreign, agreed and strongly agreed that it was unrealistic of customers to expect prompt service each time.</a:t>
            </a: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 minority of both restaurants agreed and strongly agreed that customers sometimes interrupted their work (Front-house and Counter staff).</a:t>
            </a: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All respondents, but one, agreed and strongly agreed that they naturally enjoyed serving and helping others.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798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FFFF00"/>
                </a:solidFill>
                <a:latin typeface="Book Antiqua" pitchFamily="18" charset="0"/>
              </a:rPr>
              <a:t>RECOMMENDATIONS </a:t>
            </a:r>
            <a:r>
              <a:rPr lang="en-US" sz="3600" dirty="0" smtClean="0">
                <a:solidFill>
                  <a:srgbClr val="FFFF00"/>
                </a:solidFill>
                <a:latin typeface="Book Antiqua" pitchFamily="18" charset="0"/>
              </a:rPr>
              <a:t> FOR </a:t>
            </a:r>
            <a:r>
              <a:rPr lang="en-US" sz="3600" dirty="0" smtClean="0">
                <a:solidFill>
                  <a:srgbClr val="FFFF00"/>
                </a:solidFill>
                <a:latin typeface="Book Antiqua" pitchFamily="18" charset="0"/>
              </a:rPr>
              <a:t>EDUCATION/TRAINING/CURRICULUM </a:t>
            </a:r>
            <a:br>
              <a:rPr lang="en-US" sz="3600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Book Antiqua" pitchFamily="18" charset="0"/>
              </a:rPr>
              <a:t>PLANNING.</a:t>
            </a:r>
            <a:endParaRPr lang="en-US" sz="6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Compulsory customer-service </a:t>
            </a:r>
            <a:r>
              <a:rPr lang="en-US" dirty="0" smtClean="0">
                <a:solidFill>
                  <a:schemeClr val="bg1"/>
                </a:solidFill>
              </a:rPr>
              <a:t>training with an </a:t>
            </a:r>
            <a:r>
              <a:rPr lang="en-US" dirty="0" smtClean="0">
                <a:solidFill>
                  <a:schemeClr val="bg1"/>
                </a:solidFill>
              </a:rPr>
              <a:t>emotional- intelligence/emotional- regulation </a:t>
            </a:r>
            <a:r>
              <a:rPr lang="en-US" dirty="0" smtClean="0">
                <a:solidFill>
                  <a:schemeClr val="bg1"/>
                </a:solidFill>
              </a:rPr>
              <a:t>component should be provided for all tourism workers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Internal marketing </a:t>
            </a:r>
            <a:r>
              <a:rPr lang="en-US" dirty="0" smtClean="0">
                <a:solidFill>
                  <a:schemeClr val="bg1"/>
                </a:solidFill>
              </a:rPr>
              <a:t>should be included as a significant </a:t>
            </a:r>
            <a:r>
              <a:rPr lang="en-US" dirty="0" smtClean="0">
                <a:solidFill>
                  <a:schemeClr val="bg1"/>
                </a:solidFill>
              </a:rPr>
              <a:t>component of customer-service training for managers 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keion\AppData\Local\Microsoft\Windows\Temporary Internet Files\Content.IE5\3GJ02URJ\vocational_train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684395"/>
            <a:ext cx="2713673" cy="217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72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7467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Thank </a:t>
            </a:r>
            <a:r>
              <a:rPr lang="en-US" sz="8800" dirty="0" smtClean="0">
                <a:solidFill>
                  <a:schemeClr val="bg1"/>
                </a:solidFill>
              </a:rPr>
              <a:t>y</a:t>
            </a:r>
            <a:r>
              <a:rPr lang="en-US" sz="8800" dirty="0" smtClean="0">
                <a:solidFill>
                  <a:schemeClr val="bg1"/>
                </a:solidFill>
              </a:rPr>
              <a:t>ou</a:t>
            </a:r>
          </a:p>
          <a:p>
            <a:pPr algn="ctr"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f</a:t>
            </a:r>
            <a:r>
              <a:rPr lang="en-US" sz="8800" dirty="0" smtClean="0">
                <a:solidFill>
                  <a:schemeClr val="bg1"/>
                </a:solidFill>
              </a:rPr>
              <a:t>or your attention.</a:t>
            </a:r>
          </a:p>
          <a:p>
            <a:pPr algn="ctr">
              <a:buNone/>
            </a:pPr>
            <a:endParaRPr lang="en-US" sz="8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 I welcome your</a:t>
            </a:r>
            <a:r>
              <a:rPr lang="en-US" sz="8800" dirty="0" smtClean="0">
                <a:solidFill>
                  <a:schemeClr val="bg1"/>
                </a:solidFill>
              </a:rPr>
              <a:t> comments, questions  or your customer- service experiences!</a:t>
            </a:r>
          </a:p>
        </p:txBody>
      </p:sp>
      <p:pic>
        <p:nvPicPr>
          <p:cNvPr id="4099" name="Picture 3" descr="C:\Users\keion\AppData\Local\Microsoft\Windows\Temporary Internet Files\Content.IE5\NTUPJHGB\customer-feedbac-surv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4113"/>
            <a:ext cx="2895600" cy="24438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257799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http://www.trinifans.com/bad-customer-service-trinidad-tobago-t2225.html#.VRzu-fnF8ms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solidFill>
                  <a:srgbClr val="FFFF00"/>
                </a:solidFill>
                <a:latin typeface="Book Antiqua" pitchFamily="18" charset="0"/>
              </a:rPr>
              <a:t>THE PROBLEM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Trinidad and Tobago will become </a:t>
            </a:r>
            <a:r>
              <a:rPr lang="en-US" sz="3200" dirty="0" smtClean="0">
                <a:solidFill>
                  <a:schemeClr val="bg1"/>
                </a:solidFill>
              </a:rPr>
              <a:t>a post petroleum economy in the future, and the country </a:t>
            </a:r>
            <a:r>
              <a:rPr lang="en-US" sz="3200" dirty="0" smtClean="0">
                <a:solidFill>
                  <a:schemeClr val="bg1"/>
                </a:solidFill>
              </a:rPr>
              <a:t>must develop </a:t>
            </a:r>
            <a:r>
              <a:rPr lang="en-US" sz="3200" dirty="0" smtClean="0">
                <a:solidFill>
                  <a:schemeClr val="bg1"/>
                </a:solidFill>
              </a:rPr>
              <a:t>other </a:t>
            </a:r>
            <a:r>
              <a:rPr lang="en-US" sz="3200" dirty="0" smtClean="0">
                <a:solidFill>
                  <a:schemeClr val="bg1"/>
                </a:solidFill>
              </a:rPr>
              <a:t>sustainable </a:t>
            </a:r>
            <a:r>
              <a:rPr lang="en-US" sz="3200" dirty="0" smtClean="0">
                <a:solidFill>
                  <a:schemeClr val="bg1"/>
                </a:solidFill>
              </a:rPr>
              <a:t>sources of </a:t>
            </a:r>
            <a:r>
              <a:rPr lang="en-US" sz="3200" dirty="0" smtClean="0">
                <a:solidFill>
                  <a:schemeClr val="bg1"/>
                </a:solidFill>
              </a:rPr>
              <a:t>income.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3200401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257175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ONE SOLUTION TO THE PROBLEM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Sustainable  </a:t>
            </a:r>
            <a:r>
              <a:rPr lang="en-US" sz="4000" dirty="0" smtClean="0">
                <a:solidFill>
                  <a:schemeClr val="bg1"/>
                </a:solidFill>
              </a:rPr>
              <a:t>Tourism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37892" name="Picture 4" descr="http://www.geographypods.com/uploads/7/6/2/2/7622863/3865468_orig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33054"/>
            <a:ext cx="4038599" cy="3376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22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Based on UNEP &amp; UNWTO, </a:t>
            </a:r>
            <a:b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Sustainable Tourism is: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7724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Economic 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Environmental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Educational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Experiential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Enduring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/>
                </a:solidFill>
              </a:rPr>
              <a:t>Encompassing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209" name="Picture 17" descr="C:\Users\keion\AppData\Local\Microsoft\Windows\Temporary Internet Files\Content.IE5\3GJ02URJ\rio+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2324100" cy="421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CUSTOMER-SERVICE IN TRINIDAD &amp;  TOBAGO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Little </a:t>
            </a:r>
            <a:r>
              <a:rPr lang="en-US" sz="3600" dirty="0" smtClean="0">
                <a:solidFill>
                  <a:schemeClr val="bg1"/>
                </a:solidFill>
              </a:rPr>
              <a:t>research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No academic or published studies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Negative anecdotal information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47" name="Picture 7" descr="C:\Users\keion\AppData\Local\Microsoft\Windows\Temporary Internet Files\Content.IE5\UVX8OBYS\CustomerServiceBasics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06296"/>
            <a:ext cx="1952625" cy="2066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0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Book Antiqua" pitchFamily="18" charset="0"/>
              </a:rPr>
              <a:t>ANECDOTAL EVIDENCE</a:t>
            </a:r>
            <a:endParaRPr lang="en-US" sz="4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Trinidad and Tobago was named </a:t>
            </a:r>
            <a:r>
              <a:rPr lang="en-US" b="1" dirty="0" smtClean="0">
                <a:solidFill>
                  <a:schemeClr val="bg1"/>
                </a:solidFill>
              </a:rPr>
              <a:t> one of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10 least tourist-friendly nations on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Earth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Huffington </a:t>
            </a:r>
            <a:r>
              <a:rPr lang="en-US" b="1" dirty="0" smtClean="0">
                <a:solidFill>
                  <a:schemeClr val="bg1"/>
                </a:solidFill>
              </a:rPr>
              <a:t>Post,(2013).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hlinkClick r:id="rId2"/>
              </a:rPr>
              <a:t>http://www.huffingtonpost.com/2013/03/12/least-tourist-friendly-nations_n_2859061.html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4" name="Picture 3" descr="least friendli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505200"/>
            <a:ext cx="609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1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The heart of the tourism industry is good customer service at all levels and in all business </a:t>
            </a:r>
            <a:r>
              <a:rPr lang="en-US" sz="2800" b="1" i="1" dirty="0" smtClean="0">
                <a:solidFill>
                  <a:schemeClr val="bg1"/>
                </a:solidFill>
              </a:rPr>
              <a:t>areas.</a:t>
            </a:r>
          </a:p>
        </p:txBody>
      </p:sp>
      <p:pic>
        <p:nvPicPr>
          <p:cNvPr id="11267" name="Picture 3" descr="C:\Users\keion\AppData\Local\Microsoft\Windows\Temporary Internet Files\Content.IE5\NTUPJHGB\customer_servi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4012692" cy="2665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4648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Success in tourism comes from well trained staff offering good customer service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Solimar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International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keion\AppData\Local\Microsoft\Windows\Temporary Internet Files\Content.IE5\3GJ02URJ\question-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263140" cy="22631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REASONS </a:t>
            </a: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FOR </a:t>
            </a: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STUDY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74837"/>
            <a:ext cx="7467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 discover employees’ perceptions of customers and customer- service  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add </a:t>
            </a:r>
            <a:r>
              <a:rPr lang="en-US" b="1" dirty="0" smtClean="0">
                <a:solidFill>
                  <a:schemeClr val="bg1"/>
                </a:solidFill>
              </a:rPr>
              <a:t>to the </a:t>
            </a:r>
            <a:r>
              <a:rPr lang="en-US" b="1" dirty="0" smtClean="0">
                <a:solidFill>
                  <a:schemeClr val="bg1"/>
                </a:solidFill>
              </a:rPr>
              <a:t>limited body of information in the area of </a:t>
            </a:r>
            <a:r>
              <a:rPr lang="en-US" b="1" dirty="0" smtClean="0">
                <a:solidFill>
                  <a:schemeClr val="bg1"/>
                </a:solidFill>
              </a:rPr>
              <a:t>customer- service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To contribute </a:t>
            </a:r>
            <a:r>
              <a:rPr lang="en-US" b="1" dirty="0" smtClean="0">
                <a:solidFill>
                  <a:schemeClr val="bg1"/>
                </a:solidFill>
              </a:rPr>
              <a:t>to curriculum planning for </a:t>
            </a:r>
            <a:r>
              <a:rPr lang="en-US" b="1" dirty="0" smtClean="0">
                <a:solidFill>
                  <a:schemeClr val="bg1"/>
                </a:solidFill>
              </a:rPr>
              <a:t>customer- </a:t>
            </a:r>
            <a:r>
              <a:rPr lang="en-US" b="1" dirty="0" smtClean="0">
                <a:solidFill>
                  <a:schemeClr val="bg1"/>
                </a:solidFill>
              </a:rPr>
              <a:t>service </a:t>
            </a:r>
            <a:r>
              <a:rPr lang="en-US" b="1" dirty="0" smtClean="0">
                <a:solidFill>
                  <a:schemeClr val="bg1"/>
                </a:solidFill>
              </a:rPr>
              <a:t>training in Trinidad and Tobago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8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METHODOLOGY</a:t>
            </a: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Mixed Methods </a:t>
            </a:r>
            <a:r>
              <a:rPr lang="en-US" b="1" dirty="0" smtClean="0">
                <a:solidFill>
                  <a:schemeClr val="bg1"/>
                </a:solidFill>
              </a:rPr>
              <a:t>Research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Literature Review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Pre-test</a:t>
            </a:r>
          </a:p>
          <a:p>
            <a:pPr marL="514350" indent="-51435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Field Research</a:t>
            </a:r>
          </a:p>
          <a:p>
            <a:pPr marL="514350" indent="-51435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Data Analysis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37" name="Picture 13" descr="C:\Users\keion\AppData\Local\Microsoft\Windows\Temporary Internet Files\Content.IE5\3GJ02URJ\methodology_word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4302919" cy="208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98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ctt presentation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619</Words>
  <Application>Microsoft Office PowerPoint</Application>
  <PresentationFormat>On-screen Show (4:3)</PresentationFormat>
  <Paragraphs>142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Customer Service for Sustainable Tourism in a Post Petroleum-Based  Economy   </vt:lpstr>
      <vt:lpstr> THE PROBLEM</vt:lpstr>
      <vt:lpstr>ONE SOLUTION TO THE PROBLEM</vt:lpstr>
      <vt:lpstr>Based on UNEP &amp; UNWTO,  Sustainable Tourism is:</vt:lpstr>
      <vt:lpstr>CUSTOMER-SERVICE IN TRINIDAD &amp;  TOBAGO</vt:lpstr>
      <vt:lpstr>ANECDOTAL EVIDENCE</vt:lpstr>
      <vt:lpstr>Slide 7</vt:lpstr>
      <vt:lpstr>REASONS FOR STUDY</vt:lpstr>
      <vt:lpstr>METHODOLOGY</vt:lpstr>
      <vt:lpstr>THE LITERATURE REVIEW</vt:lpstr>
      <vt:lpstr>THE LITERATURE REVIEW</vt:lpstr>
      <vt:lpstr>The Sample </vt:lpstr>
      <vt:lpstr>PRE-TEST </vt:lpstr>
      <vt:lpstr>  OBSERVATIONS</vt:lpstr>
      <vt:lpstr> POINTS OF INTEREST</vt:lpstr>
      <vt:lpstr>  RECOMMENDATIONS  FOR EDUCATION/TRAINING/CURRICULUM  PLANNING.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for Sustainable Tourism in a Post Petroleum-Based  Economy</dc:title>
  <dc:creator>USER</dc:creator>
  <cp:lastModifiedBy>USER</cp:lastModifiedBy>
  <cp:revision>83</cp:revision>
  <dcterms:created xsi:type="dcterms:W3CDTF">2015-03-26T05:37:39Z</dcterms:created>
  <dcterms:modified xsi:type="dcterms:W3CDTF">2015-04-02T08:06:08Z</dcterms:modified>
</cp:coreProperties>
</file>