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7"/>
  </p:notesMasterIdLst>
  <p:sldIdLst>
    <p:sldId id="256" r:id="rId2"/>
    <p:sldId id="270" r:id="rId3"/>
    <p:sldId id="257" r:id="rId4"/>
    <p:sldId id="259" r:id="rId5"/>
    <p:sldId id="269" r:id="rId6"/>
    <p:sldId id="268" r:id="rId7"/>
    <p:sldId id="260" r:id="rId8"/>
    <p:sldId id="258" r:id="rId9"/>
    <p:sldId id="261" r:id="rId10"/>
    <p:sldId id="271" r:id="rId11"/>
    <p:sldId id="262" r:id="rId12"/>
    <p:sldId id="263" r:id="rId13"/>
    <p:sldId id="264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78330" autoAdjust="0"/>
  </p:normalViewPr>
  <p:slideViewPr>
    <p:cSldViewPr>
      <p:cViewPr varScale="1">
        <p:scale>
          <a:sx n="64" d="100"/>
          <a:sy n="64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E43AF-BD94-4A9F-9AAF-D2D477FC8EE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19627-5A81-483F-85E2-29CE21E2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7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85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3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1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9627-5A81-483F-85E2-29CE21E2F0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FE7AC-1972-47DC-941C-BC788DA205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FB0BC4-53CB-48B7-8FAB-5E20176A1FD6}" type="datetimeFigureOut">
              <a:rPr lang="en-US" smtClean="0"/>
              <a:t>4/16/2015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YTEPP LTD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295400"/>
            <a:ext cx="5958840" cy="3733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TVET INSTITUTIONS RESPOND TO CHALLENGES IN COLLECTING LABOUR MARKET INFORMATION</a:t>
            </a:r>
            <a:br>
              <a:rPr lang="en-US" sz="4000" dirty="0" smtClean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6477000"/>
            <a:ext cx="3200400" cy="381000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 smtClean="0"/>
              <a:t>YTEPP Limited 2015</a:t>
            </a:r>
            <a:endParaRPr lang="en-US" sz="1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7867"/>
              </p:ext>
            </p:extLst>
          </p:nvPr>
        </p:nvGraphicFramePr>
        <p:xfrm>
          <a:off x="7315200" y="0"/>
          <a:ext cx="16287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4" imgW="1933575" imgH="3990975" progId="CorelDraw.Graphic.8">
                  <p:embed/>
                </p:oleObj>
              </mc:Choice>
              <mc:Fallback>
                <p:oleObj r:id="rId4" imgW="1933575" imgH="3990975" progId="CorelDraw.Graphic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0"/>
                        <a:ext cx="1628775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4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LMI Planning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C-EFE </a:t>
            </a:r>
            <a:r>
              <a:rPr lang="en-US" dirty="0" err="1" smtClean="0"/>
              <a:t>Programme</a:t>
            </a:r>
            <a:r>
              <a:rPr lang="en-US" dirty="0" smtClean="0"/>
              <a:t> Project – Partnership with Vancouver Island University</a:t>
            </a:r>
          </a:p>
          <a:p>
            <a:endParaRPr lang="en-US" dirty="0" smtClean="0"/>
          </a:p>
          <a:p>
            <a:r>
              <a:rPr lang="en-US" dirty="0" smtClean="0"/>
              <a:t>Centre of Excellence for Cosmetology</a:t>
            </a:r>
          </a:p>
          <a:p>
            <a:endParaRPr lang="en-US" dirty="0" smtClean="0"/>
          </a:p>
          <a:p>
            <a:r>
              <a:rPr lang="en-US" dirty="0" err="1" smtClean="0"/>
              <a:t>Labour</a:t>
            </a:r>
            <a:r>
              <a:rPr lang="en-US" dirty="0" smtClean="0"/>
              <a:t> Market study for Cosmetology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Challenges in collection of Labour Market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Relevance and classification of information</a:t>
            </a:r>
          </a:p>
          <a:p>
            <a:pPr lvl="0"/>
            <a:r>
              <a:rPr lang="en-US" dirty="0"/>
              <a:t>Availability of information</a:t>
            </a:r>
          </a:p>
          <a:p>
            <a:pPr lvl="0"/>
            <a:r>
              <a:rPr lang="en-US" dirty="0"/>
              <a:t>Accuracy  and inadequacy  of  information</a:t>
            </a:r>
          </a:p>
          <a:p>
            <a:pPr lvl="0"/>
            <a:r>
              <a:rPr lang="en-US" dirty="0"/>
              <a:t>The timeliness with which output is disseminated</a:t>
            </a:r>
          </a:p>
          <a:p>
            <a:pPr lvl="0"/>
            <a:r>
              <a:rPr lang="en-US" dirty="0"/>
              <a:t>Lack of technology </a:t>
            </a:r>
          </a:p>
          <a:p>
            <a:pPr marL="82296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Development of baseline data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Just in Time method</a:t>
            </a:r>
          </a:p>
          <a:p>
            <a:endParaRPr lang="en-US" dirty="0"/>
          </a:p>
          <a:p>
            <a:r>
              <a:rPr lang="en-US" dirty="0" smtClean="0"/>
              <a:t>Collecting data using employer published vacancies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Mixed Method approach</a:t>
            </a:r>
          </a:p>
          <a:p>
            <a:endParaRPr lang="en-US" dirty="0"/>
          </a:p>
          <a:p>
            <a:r>
              <a:rPr lang="en-US" dirty="0" smtClean="0"/>
              <a:t>Making use of new technology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74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Utilizing Ministry of Education’s National Occupation Classification of Trinidad and Tobago</a:t>
            </a:r>
          </a:p>
          <a:p>
            <a:r>
              <a:rPr lang="en-US" sz="2800" dirty="0" smtClean="0"/>
              <a:t>Conducting skills demand research</a:t>
            </a:r>
          </a:p>
          <a:p>
            <a:r>
              <a:rPr lang="en-US" sz="2800" dirty="0" smtClean="0"/>
              <a:t>Continuously updating data using Just in Time </a:t>
            </a:r>
          </a:p>
          <a:p>
            <a:pPr lvl="1"/>
            <a:r>
              <a:rPr lang="en-US" sz="2400" dirty="0" smtClean="0"/>
              <a:t>Sector Advisory Councils</a:t>
            </a:r>
          </a:p>
          <a:p>
            <a:r>
              <a:rPr lang="en-US" sz="2800" dirty="0" smtClean="0"/>
              <a:t>Utilize available enhancements in technology</a:t>
            </a:r>
          </a:p>
          <a:p>
            <a:r>
              <a:rPr lang="en-US" sz="2800" dirty="0" smtClean="0"/>
              <a:t>Host and participate in industry consultations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9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utilization of varying methodologies to develop accurate data</a:t>
            </a:r>
          </a:p>
          <a:p>
            <a:pPr lvl="1"/>
            <a:r>
              <a:rPr lang="en-US" dirty="0" smtClean="0"/>
              <a:t>Develop Baseline data </a:t>
            </a:r>
          </a:p>
          <a:p>
            <a:pPr lvl="1"/>
            <a:r>
              <a:rPr lang="en-US" dirty="0" smtClean="0"/>
              <a:t>Just in Time approach</a:t>
            </a:r>
          </a:p>
          <a:p>
            <a:pPr lvl="1"/>
            <a:r>
              <a:rPr lang="en-US" dirty="0" smtClean="0"/>
              <a:t>Mixed Method</a:t>
            </a:r>
          </a:p>
          <a:p>
            <a:r>
              <a:rPr lang="en-US" dirty="0" smtClean="0"/>
              <a:t>Collaboration between various government agencies in collection of labour market information</a:t>
            </a:r>
          </a:p>
          <a:p>
            <a:r>
              <a:rPr lang="en-US" dirty="0" smtClean="0"/>
              <a:t>Conduct skills demand research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C:\Users\avabj\AppData\Local\Microsoft\Windows\Temporary Internet Files\Content.IE5\28VZ23WG\ques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528887"/>
            <a:ext cx="3206499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YTEPP Limited</a:t>
            </a:r>
          </a:p>
          <a:p>
            <a:pPr lvl="1">
              <a:buClr>
                <a:schemeClr val="accent4">
                  <a:lumMod val="50000"/>
                </a:schemeClr>
              </a:buClr>
            </a:pPr>
            <a:r>
              <a:rPr lang="en-US" dirty="0">
                <a:solidFill>
                  <a:prstClr val="black"/>
                </a:solidFill>
              </a:rPr>
              <a:t>Background</a:t>
            </a:r>
          </a:p>
          <a:p>
            <a:pPr lvl="1">
              <a:buClr>
                <a:schemeClr val="accent4">
                  <a:lumMod val="50000"/>
                </a:schemeClr>
              </a:buClr>
            </a:pPr>
            <a:r>
              <a:rPr lang="en-US" dirty="0">
                <a:solidFill>
                  <a:prstClr val="black"/>
                </a:solidFill>
              </a:rPr>
              <a:t>Tactical </a:t>
            </a:r>
            <a:r>
              <a:rPr lang="en-US" dirty="0" smtClean="0">
                <a:solidFill>
                  <a:prstClr val="black"/>
                </a:solidFill>
              </a:rPr>
              <a:t>curriculum</a:t>
            </a:r>
          </a:p>
          <a:p>
            <a:pPr lvl="1">
              <a:buClr>
                <a:srgbClr val="3891A7"/>
              </a:buClr>
            </a:pPr>
            <a:endParaRPr lang="en-US" dirty="0" smtClean="0"/>
          </a:p>
          <a:p>
            <a:r>
              <a:rPr lang="en-US" dirty="0" err="1" smtClean="0"/>
              <a:t>Labour</a:t>
            </a:r>
            <a:r>
              <a:rPr lang="en-US" dirty="0" smtClean="0"/>
              <a:t> Market Information</a:t>
            </a:r>
          </a:p>
          <a:p>
            <a:endParaRPr lang="en-US" dirty="0" smtClean="0"/>
          </a:p>
          <a:p>
            <a:r>
              <a:rPr lang="en-US" dirty="0" smtClean="0"/>
              <a:t>Data Collection Challenges</a:t>
            </a:r>
          </a:p>
          <a:p>
            <a:endParaRPr lang="en-US" dirty="0" smtClean="0"/>
          </a:p>
          <a:p>
            <a:r>
              <a:rPr lang="en-US" dirty="0" smtClean="0"/>
              <a:t>Methods and Recommendations</a:t>
            </a:r>
          </a:p>
          <a:p>
            <a:pPr lvl="1"/>
            <a:r>
              <a:rPr lang="en-US" dirty="0" smtClean="0"/>
              <a:t>Classifications</a:t>
            </a:r>
          </a:p>
          <a:p>
            <a:pPr lvl="1"/>
            <a:r>
              <a:rPr lang="en-US" dirty="0" smtClean="0"/>
              <a:t>Research design</a:t>
            </a:r>
          </a:p>
          <a:p>
            <a:pPr marL="40233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7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/>
              </a:rPr>
              <a:t>YTEPP LIMITED 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Skills Training to population between 15-60 years</a:t>
            </a:r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smtClean="0"/>
              <a:t>Focused on Human Resource Development</a:t>
            </a:r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smtClean="0"/>
              <a:t>Training needs are demand led</a:t>
            </a:r>
          </a:p>
          <a:p>
            <a:endParaRPr lang="en-US" sz="2800" dirty="0"/>
          </a:p>
          <a:p>
            <a:r>
              <a:rPr lang="en-US" sz="2800" dirty="0" smtClean="0"/>
              <a:t>Development of curricula based on labour market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623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73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Trinidad and Tobago’s 7 areas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Film </a:t>
            </a:r>
            <a:r>
              <a:rPr lang="en-US" dirty="0" smtClean="0"/>
              <a:t>Sector</a:t>
            </a:r>
            <a:endParaRPr lang="en-US" dirty="0"/>
          </a:p>
          <a:p>
            <a:pPr lvl="0"/>
            <a:r>
              <a:rPr lang="en-US" dirty="0"/>
              <a:t>Food and </a:t>
            </a:r>
            <a:r>
              <a:rPr lang="en-US" dirty="0" smtClean="0"/>
              <a:t>Beverage </a:t>
            </a:r>
            <a:r>
              <a:rPr lang="en-US" dirty="0"/>
              <a:t>Sector</a:t>
            </a:r>
          </a:p>
          <a:p>
            <a:pPr lvl="0"/>
            <a:r>
              <a:rPr lang="en-US" dirty="0"/>
              <a:t>Merchant Marine Sector</a:t>
            </a:r>
          </a:p>
          <a:p>
            <a:pPr lvl="0"/>
            <a:r>
              <a:rPr lang="en-US" dirty="0"/>
              <a:t>Printing and Packaging Sector</a:t>
            </a:r>
          </a:p>
          <a:p>
            <a:pPr lvl="0"/>
            <a:r>
              <a:rPr lang="en-US" dirty="0"/>
              <a:t>Yachting Sector</a:t>
            </a:r>
          </a:p>
          <a:p>
            <a:pPr lvl="0"/>
            <a:r>
              <a:rPr lang="en-US" dirty="0"/>
              <a:t>Seafood Sector</a:t>
            </a:r>
          </a:p>
          <a:p>
            <a:pPr lvl="0"/>
            <a:r>
              <a:rPr lang="en-US" dirty="0"/>
              <a:t>Music and Entertainment Sector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29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Film, Music and Entertainment Sector – Cosmetology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47800"/>
            <a:ext cx="779462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6360"/>
            <a:ext cx="401415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6361"/>
            <a:ext cx="4190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5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Seafood Sector – Tilapia productio</a:t>
            </a:r>
            <a:r>
              <a:rPr lang="en-US" dirty="0"/>
              <a:t>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295400"/>
            <a:ext cx="74993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YTEPP Limited New Training Partnerships and Alliances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14488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YTEPP Limited and Metal X Engineering Limited </a:t>
            </a:r>
          </a:p>
          <a:p>
            <a:pPr lvl="1"/>
            <a:r>
              <a:rPr lang="en-US" sz="3200" dirty="0" smtClean="0"/>
              <a:t>Mimics an On-the-Job training arrangement</a:t>
            </a:r>
          </a:p>
          <a:p>
            <a:pPr lvl="1"/>
            <a:r>
              <a:rPr lang="en-US" sz="3200" dirty="0" smtClean="0"/>
              <a:t>18 graduates trained over 2 years</a:t>
            </a:r>
          </a:p>
          <a:p>
            <a:pPr lvl="1"/>
            <a:r>
              <a:rPr lang="en-US" sz="3200" dirty="0" smtClean="0"/>
              <a:t>Half employed by Metal X upon completion</a:t>
            </a:r>
          </a:p>
          <a:p>
            <a:pPr marL="402336" lvl="1" indent="0">
              <a:buNone/>
            </a:pPr>
            <a:endParaRPr lang="en-US" sz="3200" dirty="0" smtClean="0"/>
          </a:p>
          <a:p>
            <a:pPr marL="539496" lvl="1" indent="-457200">
              <a:buFont typeface="Wingdings 2" panose="05020102010507070707" pitchFamily="18" charset="2"/>
              <a:buChar char=""/>
            </a:pPr>
            <a:r>
              <a:rPr lang="en-US" sz="3200" dirty="0" smtClean="0"/>
              <a:t>YTEPP’s </a:t>
            </a:r>
            <a:r>
              <a:rPr lang="en-US" sz="3200" dirty="0"/>
              <a:t>Refrigeration and Air Conditioning </a:t>
            </a:r>
            <a:r>
              <a:rPr lang="en-US" sz="3200" dirty="0" smtClean="0"/>
              <a:t>Apprenticeship </a:t>
            </a:r>
            <a:r>
              <a:rPr lang="en-US" sz="3200" dirty="0" err="1" smtClean="0"/>
              <a:t>Programme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64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Labour</a:t>
            </a:r>
            <a:r>
              <a:rPr lang="en-US" dirty="0" smtClean="0"/>
              <a:t> Market Information and Its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LMI helps identify trends and anticipate industry needs</a:t>
            </a:r>
          </a:p>
          <a:p>
            <a:r>
              <a:rPr lang="en-US" sz="2800" dirty="0" smtClean="0"/>
              <a:t>Streamlining outputs of training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to serve industry needs</a:t>
            </a:r>
          </a:p>
          <a:p>
            <a:r>
              <a:rPr lang="en-US" sz="2800" dirty="0" smtClean="0"/>
              <a:t>Partnerships between private and public entities</a:t>
            </a:r>
          </a:p>
          <a:p>
            <a:r>
              <a:rPr lang="en-US" sz="2800" dirty="0" smtClean="0"/>
              <a:t>Stimulus for growth – demand driven workforce</a:t>
            </a:r>
          </a:p>
          <a:p>
            <a:r>
              <a:rPr lang="en-US" sz="2800" dirty="0" smtClean="0"/>
              <a:t>Assists TVET sector in fulfilling growing demand needs of a country</a:t>
            </a:r>
          </a:p>
          <a:p>
            <a:pPr marL="82296" indent="0">
              <a:buNone/>
            </a:pPr>
            <a:endParaRPr lang="en-US" sz="2800" dirty="0" smtClean="0"/>
          </a:p>
          <a:p>
            <a:pPr marL="82296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8191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900" dirty="0" err="1">
                <a:solidFill>
                  <a:srgbClr val="4F271C">
                    <a:satMod val="130000"/>
                  </a:srgbClr>
                </a:solidFill>
              </a:rPr>
              <a:t>Labour</a:t>
            </a:r>
            <a:r>
              <a:rPr lang="en-US" sz="3900" dirty="0">
                <a:solidFill>
                  <a:srgbClr val="4F271C">
                    <a:satMod val="130000"/>
                  </a:srgbClr>
                </a:solidFill>
              </a:rPr>
              <a:t> Market Information and Its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 study (2007-2011 graduates) by YTEPP Limited identified </a:t>
            </a:r>
          </a:p>
          <a:p>
            <a:pPr lvl="1"/>
            <a:r>
              <a:rPr lang="en-US" sz="3200" dirty="0" smtClean="0"/>
              <a:t>Only 52% graduates found employment </a:t>
            </a:r>
            <a:endParaRPr lang="en-US" sz="3200" dirty="0"/>
          </a:p>
          <a:p>
            <a:pPr lvl="1"/>
            <a:r>
              <a:rPr lang="en-US" sz="3200" dirty="0" smtClean="0"/>
              <a:t>Significant number not able to find employment in trained area</a:t>
            </a:r>
          </a:p>
          <a:p>
            <a:pPr lvl="1"/>
            <a:endParaRPr lang="en-US" sz="3200" dirty="0"/>
          </a:p>
          <a:p>
            <a:r>
              <a:rPr lang="en-US" dirty="0" smtClean="0"/>
              <a:t>Although research is dated it reflects circumstances - challenges in sourcing employment in field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569</TotalTime>
  <Words>393</Words>
  <Application>Microsoft Office PowerPoint</Application>
  <PresentationFormat>On-screen Show (4:3)</PresentationFormat>
  <Paragraphs>103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Calibri</vt:lpstr>
      <vt:lpstr>Gill Sans MT</vt:lpstr>
      <vt:lpstr>Verdana</vt:lpstr>
      <vt:lpstr>Wingdings 2</vt:lpstr>
      <vt:lpstr>Solstice</vt:lpstr>
      <vt:lpstr>CorelDraw.Graphic.8</vt:lpstr>
      <vt:lpstr>HOW TVET INSTITUTIONS RESPOND TO CHALLENGES IN COLLECTING LABOUR MARKET INFORMATION </vt:lpstr>
      <vt:lpstr>Introduction</vt:lpstr>
      <vt:lpstr>YTEPP LIMITED </vt:lpstr>
      <vt:lpstr>Trinidad and Tobago’s 7 areas for development</vt:lpstr>
      <vt:lpstr>Film, Music and Entertainment Sector – Cosmetology</vt:lpstr>
      <vt:lpstr>Seafood Sector – Tilapia production</vt:lpstr>
      <vt:lpstr>YTEPP Limited New Training Partnerships and Alliances </vt:lpstr>
      <vt:lpstr>Labour Market Information and Its Importance</vt:lpstr>
      <vt:lpstr>Labour Market Information and Its Importance</vt:lpstr>
      <vt:lpstr>LMI Planning Experience</vt:lpstr>
      <vt:lpstr>Challenges in collection of Labour Market Information</vt:lpstr>
      <vt:lpstr>Methodology</vt:lpstr>
      <vt:lpstr>Recommendations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Katiza Joseph</dc:creator>
  <cp:lastModifiedBy>Ava Jackman</cp:lastModifiedBy>
  <cp:revision>42</cp:revision>
  <dcterms:created xsi:type="dcterms:W3CDTF">2015-04-06T22:53:26Z</dcterms:created>
  <dcterms:modified xsi:type="dcterms:W3CDTF">2015-04-16T13:18:26Z</dcterms:modified>
</cp:coreProperties>
</file>