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3"/>
  </p:notesMasterIdLst>
  <p:sldIdLst>
    <p:sldId id="256" r:id="rId2"/>
    <p:sldId id="257" r:id="rId3"/>
    <p:sldId id="272" r:id="rId4"/>
    <p:sldId id="291" r:id="rId5"/>
    <p:sldId id="268" r:id="rId6"/>
    <p:sldId id="271" r:id="rId7"/>
    <p:sldId id="273" r:id="rId8"/>
    <p:sldId id="296" r:id="rId9"/>
    <p:sldId id="292" r:id="rId10"/>
    <p:sldId id="286" r:id="rId11"/>
    <p:sldId id="287" r:id="rId12"/>
    <p:sldId id="294" r:id="rId13"/>
    <p:sldId id="293" r:id="rId14"/>
    <p:sldId id="263" r:id="rId15"/>
    <p:sldId id="274" r:id="rId16"/>
    <p:sldId id="284" r:id="rId17"/>
    <p:sldId id="275" r:id="rId18"/>
    <p:sldId id="276" r:id="rId19"/>
    <p:sldId id="285" r:id="rId20"/>
    <p:sldId id="295" r:id="rId21"/>
    <p:sldId id="277" r:id="rId22"/>
    <p:sldId id="270" r:id="rId23"/>
    <p:sldId id="269" r:id="rId24"/>
    <p:sldId id="297" r:id="rId25"/>
    <p:sldId id="290" r:id="rId26"/>
    <p:sldId id="267" r:id="rId27"/>
    <p:sldId id="282" r:id="rId28"/>
    <p:sldId id="279" r:id="rId29"/>
    <p:sldId id="280" r:id="rId30"/>
    <p:sldId id="281" r:id="rId31"/>
    <p:sldId id="283" r:id="rId32"/>
  </p:sldIdLst>
  <p:sldSz cx="9144000" cy="6858000" type="screen4x3"/>
  <p:notesSz cx="6858000" cy="9144000"/>
  <p:custDataLst>
    <p:tags r:id="rId3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a:pPr>
            <a:r>
              <a:rPr lang="en-US"/>
              <a:t>Skills/Jobs</a:t>
            </a:r>
            <a:r>
              <a:rPr lang="en-US" baseline="0"/>
              <a:t> in Demand</a:t>
            </a:r>
            <a:endParaRPr lang="en-US"/>
          </a:p>
        </c:rich>
      </c:tx>
      <c:layout>
        <c:manualLayout>
          <c:xMode val="edge"/>
          <c:yMode val="edge"/>
          <c:x val="0.26116683231090088"/>
          <c:y val="2.3725767491215001E-2"/>
        </c:manualLayout>
      </c:layout>
    </c:title>
    <c:view3D>
      <c:rotX val="30"/>
      <c:perspective val="30"/>
    </c:view3D>
    <c:plotArea>
      <c:layout>
        <c:manualLayout>
          <c:layoutTarget val="inner"/>
          <c:xMode val="edge"/>
          <c:yMode val="edge"/>
          <c:x val="3.0627503748448408E-2"/>
          <c:y val="0.17057481743302139"/>
          <c:w val="0.7086962306795026"/>
          <c:h val="0.73570209973753276"/>
        </c:manualLayout>
      </c:layout>
      <c:pie3DChart>
        <c:varyColors val="1"/>
        <c:ser>
          <c:idx val="0"/>
          <c:order val="0"/>
          <c:tx>
            <c:strRef>
              <c:f>Sheet1!$B$1</c:f>
              <c:strCache>
                <c:ptCount val="1"/>
                <c:pt idx="0">
                  <c:v>Column1</c:v>
                </c:pt>
              </c:strCache>
            </c:strRef>
          </c:tx>
          <c:explosion val="25"/>
          <c:dLbls>
            <c:dLbl>
              <c:idx val="8"/>
              <c:layout>
                <c:manualLayout>
                  <c:x val="1.0317789522086429E-2"/>
                  <c:y val="4.1640029666549963E-2"/>
                </c:manualLayout>
              </c:layout>
              <c:showPercent val="1"/>
            </c:dLbl>
            <c:showPercent val="1"/>
          </c:dLbls>
          <c:cat>
            <c:strRef>
              <c:f>Sheet1!$A$2:$A$10</c:f>
              <c:strCache>
                <c:ptCount val="9"/>
                <c:pt idx="0">
                  <c:v>Services</c:v>
                </c:pt>
                <c:pt idx="1">
                  <c:v>Agriculture</c:v>
                </c:pt>
                <c:pt idx="2">
                  <c:v>Tourism</c:v>
                </c:pt>
                <c:pt idx="3">
                  <c:v>ICT</c:v>
                </c:pt>
                <c:pt idx="4">
                  <c:v>Creative</c:v>
                </c:pt>
                <c:pt idx="5">
                  <c:v>Manufacturing</c:v>
                </c:pt>
                <c:pt idx="6">
                  <c:v>Construction</c:v>
                </c:pt>
                <c:pt idx="7">
                  <c:v>Health</c:v>
                </c:pt>
                <c:pt idx="8">
                  <c:v>Education</c:v>
                </c:pt>
              </c:strCache>
            </c:strRef>
          </c:cat>
          <c:val>
            <c:numRef>
              <c:f>Sheet1!$B$2:$B$10</c:f>
              <c:numCache>
                <c:formatCode>General</c:formatCode>
                <c:ptCount val="9"/>
                <c:pt idx="0">
                  <c:v>55</c:v>
                </c:pt>
                <c:pt idx="1">
                  <c:v>22</c:v>
                </c:pt>
                <c:pt idx="2">
                  <c:v>21</c:v>
                </c:pt>
                <c:pt idx="3">
                  <c:v>21</c:v>
                </c:pt>
                <c:pt idx="4">
                  <c:v>21</c:v>
                </c:pt>
                <c:pt idx="5">
                  <c:v>19</c:v>
                </c:pt>
                <c:pt idx="6">
                  <c:v>17</c:v>
                </c:pt>
                <c:pt idx="7">
                  <c:v>14</c:v>
                </c:pt>
                <c:pt idx="8">
                  <c:v>3</c:v>
                </c:pt>
              </c:numCache>
            </c:numRef>
          </c:val>
        </c:ser>
        <c:dLbls>
          <c:showVal val="1"/>
        </c:dLbls>
      </c:pie3DChart>
    </c:plotArea>
    <c:legend>
      <c:legendPos val="r"/>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GB"/>
  <c:chart>
    <c:plotArea>
      <c:layout/>
      <c:barChart>
        <c:barDir val="col"/>
        <c:grouping val="clustered"/>
        <c:ser>
          <c:idx val="0"/>
          <c:order val="0"/>
          <c:tx>
            <c:strRef>
              <c:f>Sheet1!$B$1</c:f>
              <c:strCache>
                <c:ptCount val="1"/>
                <c:pt idx="0">
                  <c:v>Series 1</c:v>
                </c:pt>
              </c:strCache>
            </c:strRef>
          </c:tx>
          <c:cat>
            <c:strRef>
              <c:f>Sheet1!$A$2:$A$9</c:f>
              <c:strCache>
                <c:ptCount val="8"/>
                <c:pt idx="0">
                  <c:v>Bus. &amp; Entrep</c:v>
                </c:pt>
                <c:pt idx="1">
                  <c:v>Liberal Arts</c:v>
                </c:pt>
                <c:pt idx="2">
                  <c:v>Engin. &amp; BuiltEnvir.</c:v>
                </c:pt>
                <c:pt idx="3">
                  <c:v>Nat. Studies</c:v>
                </c:pt>
                <c:pt idx="4">
                  <c:v>Comp. Studies</c:v>
                </c:pt>
                <c:pt idx="5">
                  <c:v>Perform Arts</c:v>
                </c:pt>
                <c:pt idx="6">
                  <c:v>Lib. Tech. Ed.</c:v>
                </c:pt>
                <c:pt idx="7">
                  <c:v>THEM</c:v>
                </c:pt>
              </c:strCache>
            </c:strRef>
          </c:cat>
          <c:val>
            <c:numRef>
              <c:f>Sheet1!$B$2:$B$9</c:f>
              <c:numCache>
                <c:formatCode>General</c:formatCode>
                <c:ptCount val="8"/>
                <c:pt idx="0">
                  <c:v>21.6</c:v>
                </c:pt>
                <c:pt idx="1">
                  <c:v>16.899999999999999</c:v>
                </c:pt>
                <c:pt idx="2">
                  <c:v>11</c:v>
                </c:pt>
                <c:pt idx="3">
                  <c:v>10.7</c:v>
                </c:pt>
                <c:pt idx="4">
                  <c:v>9.6</c:v>
                </c:pt>
                <c:pt idx="5">
                  <c:v>3.9</c:v>
                </c:pt>
                <c:pt idx="6">
                  <c:v>3.6</c:v>
                </c:pt>
                <c:pt idx="7">
                  <c:v>22.7</c:v>
                </c:pt>
              </c:numCache>
            </c:numRef>
          </c:val>
        </c:ser>
        <c:ser>
          <c:idx val="1"/>
          <c:order val="1"/>
          <c:tx>
            <c:strRef>
              <c:f>Sheet1!$C$1</c:f>
              <c:strCache>
                <c:ptCount val="1"/>
                <c:pt idx="0">
                  <c:v>Series 2</c:v>
                </c:pt>
              </c:strCache>
            </c:strRef>
          </c:tx>
          <c:cat>
            <c:strRef>
              <c:f>Sheet1!$A$2:$A$9</c:f>
              <c:strCache>
                <c:ptCount val="8"/>
                <c:pt idx="0">
                  <c:v>Bus. &amp; Entrep</c:v>
                </c:pt>
                <c:pt idx="1">
                  <c:v>Liberal Arts</c:v>
                </c:pt>
                <c:pt idx="2">
                  <c:v>Engin. &amp; BuiltEnvir.</c:v>
                </c:pt>
                <c:pt idx="3">
                  <c:v>Nat. Studies</c:v>
                </c:pt>
                <c:pt idx="4">
                  <c:v>Comp. Studies</c:v>
                </c:pt>
                <c:pt idx="5">
                  <c:v>Perform Arts</c:v>
                </c:pt>
                <c:pt idx="6">
                  <c:v>Lib. Tech. Ed.</c:v>
                </c:pt>
                <c:pt idx="7">
                  <c:v>THEM</c:v>
                </c:pt>
              </c:strCache>
            </c:strRef>
          </c:cat>
          <c:val>
            <c:numRef>
              <c:f>Sheet1!$C$2:$C$9</c:f>
              <c:numCache>
                <c:formatCode>General</c:formatCode>
                <c:ptCount val="8"/>
              </c:numCache>
            </c:numRef>
          </c:val>
        </c:ser>
        <c:ser>
          <c:idx val="2"/>
          <c:order val="2"/>
          <c:tx>
            <c:strRef>
              <c:f>Sheet1!$D$1</c:f>
              <c:strCache>
                <c:ptCount val="1"/>
                <c:pt idx="0">
                  <c:v>Column1</c:v>
                </c:pt>
              </c:strCache>
            </c:strRef>
          </c:tx>
          <c:cat>
            <c:strRef>
              <c:f>Sheet1!$A$2:$A$9</c:f>
              <c:strCache>
                <c:ptCount val="8"/>
                <c:pt idx="0">
                  <c:v>Bus. &amp; Entrep</c:v>
                </c:pt>
                <c:pt idx="1">
                  <c:v>Liberal Arts</c:v>
                </c:pt>
                <c:pt idx="2">
                  <c:v>Engin. &amp; BuiltEnvir.</c:v>
                </c:pt>
                <c:pt idx="3">
                  <c:v>Nat. Studies</c:v>
                </c:pt>
                <c:pt idx="4">
                  <c:v>Comp. Studies</c:v>
                </c:pt>
                <c:pt idx="5">
                  <c:v>Perform Arts</c:v>
                </c:pt>
                <c:pt idx="6">
                  <c:v>Lib. Tech. Ed.</c:v>
                </c:pt>
                <c:pt idx="7">
                  <c:v>THEM</c:v>
                </c:pt>
              </c:strCache>
            </c:strRef>
          </c:cat>
          <c:val>
            <c:numRef>
              <c:f>Sheet1!$D$2:$D$9</c:f>
              <c:numCache>
                <c:formatCode>General</c:formatCode>
                <c:ptCount val="8"/>
              </c:numCache>
            </c:numRef>
          </c:val>
        </c:ser>
        <c:dLbls>
          <c:showVal val="1"/>
        </c:dLbls>
        <c:axId val="161453568"/>
        <c:axId val="161455488"/>
      </c:barChart>
      <c:catAx>
        <c:axId val="161453568"/>
        <c:scaling>
          <c:orientation val="minMax"/>
        </c:scaling>
        <c:axPos val="b"/>
        <c:title>
          <c:tx>
            <c:rich>
              <a:bodyPr/>
              <a:lstStyle/>
              <a:p>
                <a:pPr>
                  <a:defRPr/>
                </a:pPr>
                <a:r>
                  <a:rPr lang="en-GB"/>
                  <a:t>Areas</a:t>
                </a:r>
                <a:r>
                  <a:rPr lang="en-GB" baseline="0"/>
                  <a:t> of Study</a:t>
                </a:r>
                <a:endParaRPr lang="en-GB"/>
              </a:p>
            </c:rich>
          </c:tx>
          <c:layout/>
        </c:title>
        <c:tickLblPos val="nextTo"/>
        <c:crossAx val="161455488"/>
        <c:crosses val="autoZero"/>
        <c:auto val="1"/>
        <c:lblAlgn val="ctr"/>
        <c:lblOffset val="100"/>
      </c:catAx>
      <c:valAx>
        <c:axId val="161455488"/>
        <c:scaling>
          <c:orientation val="minMax"/>
        </c:scaling>
        <c:axPos val="l"/>
        <c:majorGridlines/>
        <c:title>
          <c:tx>
            <c:rich>
              <a:bodyPr rot="-5400000" vert="horz"/>
              <a:lstStyle/>
              <a:p>
                <a:pPr>
                  <a:defRPr/>
                </a:pPr>
                <a:r>
                  <a:rPr lang="en-GB"/>
                  <a:t>Enrolment Percentages</a:t>
                </a:r>
                <a:r>
                  <a:rPr lang="en-GB" baseline="0"/>
                  <a:t> </a:t>
                </a:r>
                <a:r>
                  <a:rPr lang="en-GB"/>
                  <a:t> </a:t>
                </a:r>
              </a:p>
            </c:rich>
          </c:tx>
          <c:layout/>
        </c:title>
        <c:numFmt formatCode="General" sourceLinked="1"/>
        <c:tickLblPos val="nextTo"/>
        <c:crossAx val="161453568"/>
        <c:crosses val="autoZero"/>
        <c:crossBetween val="between"/>
      </c:valAx>
    </c:plotArea>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D4F87B-35AC-4C18-A8A3-6F3568991729}" type="datetimeFigureOut">
              <a:rPr lang="en-GB" smtClean="0"/>
              <a:t>06/04/2015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881225-677B-4E82-A803-932A51F1EABE}"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881225-677B-4E82-A803-932A51F1EABE}" type="slidenum">
              <a:rPr lang="en-GB" smtClean="0"/>
              <a:t>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22FC131-918E-42E8-AE7E-44E3CDA55ECA}" type="datetimeFigureOut">
              <a:rPr lang="en-GB" smtClean="0"/>
              <a:pPr/>
              <a:t>06/04/2015</a:t>
            </a:fld>
            <a:endParaRPr lang="en-GB"/>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GB"/>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2623AA9-7C99-45C3-A9FE-EF6714D4C386}"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2FC131-918E-42E8-AE7E-44E3CDA55ECA}" type="datetimeFigureOut">
              <a:rPr lang="en-GB" smtClean="0"/>
              <a:pPr/>
              <a:t>06/04/2015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52623AA9-7C99-45C3-A9FE-EF6714D4C38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522FC131-918E-42E8-AE7E-44E3CDA55ECA}" type="datetimeFigureOut">
              <a:rPr lang="en-GB" smtClean="0"/>
              <a:pPr/>
              <a:t>06/04/2015</a:t>
            </a:fld>
            <a:endParaRPr lang="en-GB"/>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GB"/>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2623AA9-7C99-45C3-A9FE-EF6714D4C38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2FC131-918E-42E8-AE7E-44E3CDA55ECA}" type="datetimeFigureOut">
              <a:rPr lang="en-GB" smtClean="0"/>
              <a:pPr/>
              <a:t>06/04/2015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52623AA9-7C99-45C3-A9FE-EF6714D4C38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22FC131-918E-42E8-AE7E-44E3CDA55ECA}" type="datetimeFigureOut">
              <a:rPr lang="en-GB" smtClean="0"/>
              <a:pPr/>
              <a:t>06/04/2015</a:t>
            </a:fld>
            <a:endParaRPr lang="en-GB"/>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GB"/>
          </a:p>
        </p:txBody>
      </p:sp>
      <p:sp>
        <p:nvSpPr>
          <p:cNvPr id="6" name="Slide Number Placeholder 5"/>
          <p:cNvSpPr>
            <a:spLocks noGrp="1"/>
          </p:cNvSpPr>
          <p:nvPr>
            <p:ph type="sldNum" sz="quarter" idx="12"/>
          </p:nvPr>
        </p:nvSpPr>
        <p:spPr>
          <a:xfrm>
            <a:off x="6733952" y="6555112"/>
            <a:ext cx="588336" cy="228600"/>
          </a:xfrm>
        </p:spPr>
        <p:txBody>
          <a:bodyPr/>
          <a:lstStyle>
            <a:extLst/>
          </a:lstStyle>
          <a:p>
            <a:fld id="{52623AA9-7C99-45C3-A9FE-EF6714D4C386}"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22FC131-918E-42E8-AE7E-44E3CDA55ECA}" type="datetimeFigureOut">
              <a:rPr lang="en-GB" smtClean="0"/>
              <a:pPr/>
              <a:t>06/04/2015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52623AA9-7C99-45C3-A9FE-EF6714D4C38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22FC131-918E-42E8-AE7E-44E3CDA55ECA}" type="datetimeFigureOut">
              <a:rPr lang="en-GB" smtClean="0"/>
              <a:pPr/>
              <a:t>06/04/2015</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52623AA9-7C99-45C3-A9FE-EF6714D4C386}"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22FC131-918E-42E8-AE7E-44E3CDA55ECA}" type="datetimeFigureOut">
              <a:rPr lang="en-GB" smtClean="0"/>
              <a:pPr/>
              <a:t>06/04/2015</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52623AA9-7C99-45C3-A9FE-EF6714D4C38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522FC131-918E-42E8-AE7E-44E3CDA55ECA}" type="datetimeFigureOut">
              <a:rPr lang="en-GB" smtClean="0"/>
              <a:pPr/>
              <a:t>06/04/2015</a:t>
            </a:fld>
            <a:endParaRPr lang="en-GB"/>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GB"/>
          </a:p>
        </p:txBody>
      </p:sp>
      <p:sp>
        <p:nvSpPr>
          <p:cNvPr id="4" name="Slide Number Placeholder 3"/>
          <p:cNvSpPr>
            <a:spLocks noGrp="1"/>
          </p:cNvSpPr>
          <p:nvPr>
            <p:ph type="sldNum" sz="quarter" idx="12"/>
          </p:nvPr>
        </p:nvSpPr>
        <p:spPr/>
        <p:txBody>
          <a:bodyPr/>
          <a:lstStyle>
            <a:extLst/>
          </a:lstStyle>
          <a:p>
            <a:fld id="{52623AA9-7C99-45C3-A9FE-EF6714D4C38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22FC131-918E-42E8-AE7E-44E3CDA55ECA}" type="datetimeFigureOut">
              <a:rPr lang="en-GB" smtClean="0"/>
              <a:pPr/>
              <a:t>06/04/2015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52623AA9-7C99-45C3-A9FE-EF6714D4C386}"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522FC131-918E-42E8-AE7E-44E3CDA55ECA}" type="datetimeFigureOut">
              <a:rPr lang="en-GB" smtClean="0"/>
              <a:pPr/>
              <a:t>06/04/2015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52623AA9-7C99-45C3-A9FE-EF6714D4C386}" type="slidenum">
              <a:rPr lang="en-GB" smtClean="0"/>
              <a:pPr/>
              <a:t>‹#›</a:t>
            </a:fld>
            <a:endParaRPr lang="en-GB"/>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22FC131-918E-42E8-AE7E-44E3CDA55ECA}" type="datetimeFigureOut">
              <a:rPr lang="en-GB" smtClean="0"/>
              <a:pPr/>
              <a:t>06/04/2015</a:t>
            </a:fld>
            <a:endParaRPr lang="en-GB"/>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GB"/>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2623AA9-7C99-45C3-A9FE-EF6714D4C386}"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71800" y="533400"/>
            <a:ext cx="6192688" cy="2868168"/>
          </a:xfrm>
        </p:spPr>
        <p:txBody>
          <a:bodyPr/>
          <a:lstStyle/>
          <a:p>
            <a:r>
              <a:rPr lang="en-GB" dirty="0" smtClean="0"/>
              <a:t>Bridging the gap: Industry needs vs. educational reality in Jamaica</a:t>
            </a:r>
            <a:endParaRPr lang="en-GB" dirty="0"/>
          </a:p>
        </p:txBody>
      </p:sp>
      <p:sp>
        <p:nvSpPr>
          <p:cNvPr id="3" name="Subtitle 2"/>
          <p:cNvSpPr>
            <a:spLocks noGrp="1"/>
          </p:cNvSpPr>
          <p:nvPr>
            <p:ph type="subTitle" idx="1"/>
          </p:nvPr>
        </p:nvSpPr>
        <p:spPr>
          <a:xfrm>
            <a:off x="3851920" y="5157192"/>
            <a:ext cx="5114778" cy="1101248"/>
          </a:xfrm>
        </p:spPr>
        <p:txBody>
          <a:bodyPr>
            <a:normAutofit lnSpcReduction="10000"/>
          </a:bodyPr>
          <a:lstStyle/>
          <a:p>
            <a:r>
              <a:rPr lang="en-GB" dirty="0" smtClean="0"/>
              <a:t>Presented by: Yolanda Henry</a:t>
            </a:r>
          </a:p>
          <a:p>
            <a:r>
              <a:rPr lang="en-GB" dirty="0" smtClean="0"/>
              <a:t>ACTT Conference 2015</a:t>
            </a:r>
          </a:p>
          <a:p>
            <a:r>
              <a:rPr lang="en-GB" dirty="0" smtClean="0"/>
              <a:t>Port of Spain, Trinidad and Tobago</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Demands in the </a:t>
            </a:r>
            <a:r>
              <a:rPr lang="en-GB" dirty="0" err="1" smtClean="0"/>
              <a:t>jamaican</a:t>
            </a:r>
            <a:r>
              <a:rPr lang="en-GB" dirty="0" smtClean="0"/>
              <a:t> job market</a:t>
            </a:r>
            <a:endParaRPr lang="en-GB" dirty="0"/>
          </a:p>
        </p:txBody>
      </p:sp>
      <p:sp>
        <p:nvSpPr>
          <p:cNvPr id="3" name="Content Placeholder 2"/>
          <p:cNvSpPr>
            <a:spLocks noGrp="1"/>
          </p:cNvSpPr>
          <p:nvPr>
            <p:ph idx="1"/>
          </p:nvPr>
        </p:nvSpPr>
        <p:spPr/>
        <p:txBody>
          <a:bodyPr/>
          <a:lstStyle/>
          <a:p>
            <a:r>
              <a:rPr lang="en-GB" b="1" i="1" dirty="0" smtClean="0"/>
              <a:t>Skills/Occupational Areas in Demand in the Jamaica Labour Market in 2014</a:t>
            </a:r>
            <a:endParaRPr lang="en-GB" dirty="0" smtClean="0"/>
          </a:p>
          <a:p>
            <a:endParaRPr lang="en-GB" dirty="0"/>
          </a:p>
        </p:txBody>
      </p:sp>
      <p:graphicFrame>
        <p:nvGraphicFramePr>
          <p:cNvPr id="4" name="Chart 3"/>
          <p:cNvGraphicFramePr/>
          <p:nvPr/>
        </p:nvGraphicFramePr>
        <p:xfrm>
          <a:off x="395536" y="2492896"/>
          <a:ext cx="6984776" cy="417646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7920880" cy="2636912"/>
          </a:xfrm>
        </p:spPr>
        <p:txBody>
          <a:bodyPr>
            <a:normAutofit fontScale="90000"/>
          </a:bodyPr>
          <a:lstStyle/>
          <a:p>
            <a:r>
              <a:rPr lang="en-GB" dirty="0" smtClean="0"/>
              <a:t/>
            </a:r>
            <a:br>
              <a:rPr lang="en-GB" dirty="0" smtClean="0"/>
            </a:br>
            <a:r>
              <a:rPr lang="en-GB" dirty="0" smtClean="0"/>
              <a:t/>
            </a:r>
            <a:br>
              <a:rPr lang="en-GB" dirty="0" smtClean="0"/>
            </a:br>
            <a:r>
              <a:rPr lang="en-GB" dirty="0" smtClean="0"/>
              <a:t>Student enrolment in programmes for Year </a:t>
            </a:r>
            <a:br>
              <a:rPr lang="en-GB" dirty="0" smtClean="0"/>
            </a:br>
            <a:r>
              <a:rPr lang="en-GB" dirty="0" smtClean="0"/>
              <a:t>2014/2015 at one community college</a:t>
            </a:r>
            <a:br>
              <a:rPr lang="en-GB" dirty="0" smtClean="0"/>
            </a:br>
            <a:endParaRPr lang="en-GB" dirty="0"/>
          </a:p>
        </p:txBody>
      </p:sp>
      <p:graphicFrame>
        <p:nvGraphicFramePr>
          <p:cNvPr id="4" name="Content Placeholder 3"/>
          <p:cNvGraphicFramePr>
            <a:graphicFrameLocks noGrp="1"/>
          </p:cNvGraphicFramePr>
          <p:nvPr>
            <p:ph idx="1"/>
          </p:nvPr>
        </p:nvGraphicFramePr>
        <p:xfrm>
          <a:off x="467544" y="2011362"/>
          <a:ext cx="7239000" cy="484663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Demands vs. Programme offerings</a:t>
            </a:r>
            <a:endParaRPr lang="en-GB" dirty="0"/>
          </a:p>
        </p:txBody>
      </p:sp>
      <p:sp>
        <p:nvSpPr>
          <p:cNvPr id="3" name="Content Placeholder 2"/>
          <p:cNvSpPr>
            <a:spLocks noGrp="1"/>
          </p:cNvSpPr>
          <p:nvPr>
            <p:ph idx="1"/>
          </p:nvPr>
        </p:nvSpPr>
        <p:spPr/>
        <p:txBody>
          <a:bodyPr/>
          <a:lstStyle/>
          <a:p>
            <a:r>
              <a:rPr lang="en-GB" dirty="0" smtClean="0"/>
              <a:t>The difference/disconnect between demands of job market and college programmes is not as great as is generally perceived</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Demands vs. Programme offerings</a:t>
            </a:r>
            <a:endParaRPr lang="en-GB" dirty="0"/>
          </a:p>
        </p:txBody>
      </p:sp>
      <p:sp>
        <p:nvSpPr>
          <p:cNvPr id="3" name="Content Placeholder 2"/>
          <p:cNvSpPr>
            <a:spLocks noGrp="1"/>
          </p:cNvSpPr>
          <p:nvPr>
            <p:ph idx="1"/>
          </p:nvPr>
        </p:nvSpPr>
        <p:spPr/>
        <p:txBody>
          <a:bodyPr/>
          <a:lstStyle/>
          <a:p>
            <a:endParaRPr lang="en-GB" dirty="0"/>
          </a:p>
        </p:txBody>
      </p:sp>
      <p:graphicFrame>
        <p:nvGraphicFramePr>
          <p:cNvPr id="4" name="Table 3"/>
          <p:cNvGraphicFramePr>
            <a:graphicFrameLocks noGrp="1"/>
          </p:cNvGraphicFramePr>
          <p:nvPr/>
        </p:nvGraphicFramePr>
        <p:xfrm>
          <a:off x="179511" y="1484783"/>
          <a:ext cx="7920882" cy="5307012"/>
        </p:xfrm>
        <a:graphic>
          <a:graphicData uri="http://schemas.openxmlformats.org/drawingml/2006/table">
            <a:tbl>
              <a:tblPr firstRow="1" bandRow="1">
                <a:tableStyleId>{5C22544A-7EE6-4342-B048-85BDC9FD1C3A}</a:tableStyleId>
              </a:tblPr>
              <a:tblGrid>
                <a:gridCol w="2640294"/>
                <a:gridCol w="2640294"/>
                <a:gridCol w="2640294"/>
              </a:tblGrid>
              <a:tr h="560424">
                <a:tc>
                  <a:txBody>
                    <a:bodyPr/>
                    <a:lstStyle/>
                    <a:p>
                      <a:r>
                        <a:rPr lang="en-GB" dirty="0" smtClean="0">
                          <a:solidFill>
                            <a:schemeClr val="bg1"/>
                          </a:solidFill>
                        </a:rPr>
                        <a:t>Ranking</a:t>
                      </a:r>
                      <a:endParaRPr lang="en-GB" dirty="0">
                        <a:solidFill>
                          <a:schemeClr val="bg1"/>
                        </a:solidFill>
                      </a:endParaRPr>
                    </a:p>
                  </a:txBody>
                  <a:tcPr/>
                </a:tc>
                <a:tc>
                  <a:txBody>
                    <a:bodyPr/>
                    <a:lstStyle/>
                    <a:p>
                      <a:r>
                        <a:rPr lang="en-GB" dirty="0" smtClean="0">
                          <a:solidFill>
                            <a:schemeClr val="bg1"/>
                          </a:solidFill>
                        </a:rPr>
                        <a:t>Jobs</a:t>
                      </a:r>
                      <a:endParaRPr lang="en-GB" dirty="0">
                        <a:solidFill>
                          <a:schemeClr val="bg1"/>
                        </a:solidFill>
                      </a:endParaRPr>
                    </a:p>
                  </a:txBody>
                  <a:tcPr/>
                </a:tc>
                <a:tc>
                  <a:txBody>
                    <a:bodyPr/>
                    <a:lstStyle/>
                    <a:p>
                      <a:r>
                        <a:rPr lang="en-GB" dirty="0" smtClean="0">
                          <a:solidFill>
                            <a:schemeClr val="bg1"/>
                          </a:solidFill>
                        </a:rPr>
                        <a:t>Programmes</a:t>
                      </a:r>
                      <a:r>
                        <a:rPr lang="en-GB" baseline="0" dirty="0" smtClean="0">
                          <a:solidFill>
                            <a:schemeClr val="bg1"/>
                          </a:solidFill>
                        </a:rPr>
                        <a:t> of Study</a:t>
                      </a:r>
                      <a:endParaRPr lang="en-GB" dirty="0">
                        <a:solidFill>
                          <a:schemeClr val="bg1"/>
                        </a:solidFill>
                      </a:endParaRPr>
                    </a:p>
                  </a:txBody>
                  <a:tcPr/>
                </a:tc>
              </a:tr>
              <a:tr h="657935">
                <a:tc>
                  <a:txBody>
                    <a:bodyPr/>
                    <a:lstStyle/>
                    <a:p>
                      <a:r>
                        <a:rPr lang="en-GB" dirty="0" smtClean="0"/>
                        <a:t>1st</a:t>
                      </a:r>
                    </a:p>
                    <a:p>
                      <a:endParaRPr lang="en-GB" dirty="0"/>
                    </a:p>
                  </a:txBody>
                  <a:tcPr/>
                </a:tc>
                <a:tc>
                  <a:txBody>
                    <a:bodyPr/>
                    <a:lstStyle/>
                    <a:p>
                      <a:r>
                        <a:rPr lang="en-GB" dirty="0" smtClean="0"/>
                        <a:t>Services</a:t>
                      </a:r>
                      <a:endParaRPr lang="en-GB" dirty="0"/>
                    </a:p>
                  </a:txBody>
                  <a:tcPr/>
                </a:tc>
                <a:tc>
                  <a:txBody>
                    <a:bodyPr/>
                    <a:lstStyle/>
                    <a:p>
                      <a:r>
                        <a:rPr lang="en-GB" dirty="0" smtClean="0">
                          <a:solidFill>
                            <a:srgbClr val="7030A0"/>
                          </a:solidFill>
                        </a:rPr>
                        <a:t>Tourism</a:t>
                      </a:r>
                      <a:endParaRPr lang="en-GB" dirty="0">
                        <a:solidFill>
                          <a:srgbClr val="7030A0"/>
                        </a:solidFill>
                      </a:endParaRPr>
                    </a:p>
                  </a:txBody>
                  <a:tcPr/>
                </a:tc>
              </a:tr>
              <a:tr h="657935">
                <a:tc>
                  <a:txBody>
                    <a:bodyPr/>
                    <a:lstStyle/>
                    <a:p>
                      <a:r>
                        <a:rPr lang="en-GB" dirty="0" smtClean="0"/>
                        <a:t>2nd</a:t>
                      </a:r>
                    </a:p>
                    <a:p>
                      <a:endParaRPr lang="en-GB" dirty="0"/>
                    </a:p>
                  </a:txBody>
                  <a:tcPr/>
                </a:tc>
                <a:tc>
                  <a:txBody>
                    <a:bodyPr/>
                    <a:lstStyle/>
                    <a:p>
                      <a:r>
                        <a:rPr lang="en-GB" dirty="0" smtClean="0"/>
                        <a:t>Agriculture </a:t>
                      </a:r>
                      <a:endParaRPr lang="en-GB" dirty="0"/>
                    </a:p>
                  </a:txBody>
                  <a:tcPr/>
                </a:tc>
                <a:tc>
                  <a:txBody>
                    <a:bodyPr/>
                    <a:lstStyle/>
                    <a:p>
                      <a:r>
                        <a:rPr lang="en-GB" dirty="0" smtClean="0"/>
                        <a:t>Business &amp; Entrepreneurship</a:t>
                      </a:r>
                      <a:endParaRPr lang="en-GB" dirty="0"/>
                    </a:p>
                  </a:txBody>
                  <a:tcPr/>
                </a:tc>
              </a:tr>
              <a:tr h="403744">
                <a:tc>
                  <a:txBody>
                    <a:bodyPr/>
                    <a:lstStyle/>
                    <a:p>
                      <a:r>
                        <a:rPr lang="en-GB" dirty="0" smtClean="0">
                          <a:solidFill>
                            <a:srgbClr val="7030A0"/>
                          </a:solidFill>
                        </a:rPr>
                        <a:t>3rd</a:t>
                      </a:r>
                      <a:endParaRPr lang="en-GB" dirty="0">
                        <a:solidFill>
                          <a:srgbClr val="7030A0"/>
                        </a:solidFill>
                      </a:endParaRPr>
                    </a:p>
                  </a:txBody>
                  <a:tcPr/>
                </a:tc>
                <a:tc>
                  <a:txBody>
                    <a:bodyPr/>
                    <a:lstStyle/>
                    <a:p>
                      <a:r>
                        <a:rPr lang="en-GB" dirty="0" smtClean="0">
                          <a:solidFill>
                            <a:srgbClr val="7030A0"/>
                          </a:solidFill>
                        </a:rPr>
                        <a:t>Tourism</a:t>
                      </a:r>
                      <a:endParaRPr lang="en-GB" dirty="0">
                        <a:solidFill>
                          <a:srgbClr val="7030A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Liberal Arts</a:t>
                      </a:r>
                      <a:endParaRPr lang="en-GB" dirty="0"/>
                    </a:p>
                  </a:txBody>
                  <a:tcPr/>
                </a:tc>
              </a:tr>
              <a:tr h="657935">
                <a:tc>
                  <a:txBody>
                    <a:bodyPr/>
                    <a:lstStyle/>
                    <a:p>
                      <a:r>
                        <a:rPr lang="en-GB" dirty="0" smtClean="0">
                          <a:solidFill>
                            <a:srgbClr val="FF0000"/>
                          </a:solidFill>
                        </a:rPr>
                        <a:t>4th</a:t>
                      </a:r>
                      <a:endParaRPr lang="en-GB" dirty="0">
                        <a:solidFill>
                          <a:srgbClr val="FF0000"/>
                        </a:solidFill>
                      </a:endParaRPr>
                    </a:p>
                  </a:txBody>
                  <a:tcPr/>
                </a:tc>
                <a:tc>
                  <a:txBody>
                    <a:bodyPr/>
                    <a:lstStyle/>
                    <a:p>
                      <a:r>
                        <a:rPr lang="en-GB" dirty="0" smtClean="0">
                          <a:solidFill>
                            <a:srgbClr val="FF0000"/>
                          </a:solidFill>
                        </a:rPr>
                        <a:t>ICT</a:t>
                      </a:r>
                      <a:endParaRPr lang="en-GB"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solidFill>
                            <a:srgbClr val="0070C0"/>
                          </a:solidFill>
                        </a:rPr>
                        <a:t>Engineering and Built Environment</a:t>
                      </a:r>
                      <a:endParaRPr lang="en-GB" dirty="0">
                        <a:solidFill>
                          <a:srgbClr val="0070C0"/>
                        </a:solidFill>
                      </a:endParaRPr>
                    </a:p>
                  </a:txBody>
                  <a:tcPr/>
                </a:tc>
              </a:tr>
              <a:tr h="445047">
                <a:tc>
                  <a:txBody>
                    <a:bodyPr/>
                    <a:lstStyle/>
                    <a:p>
                      <a:r>
                        <a:rPr lang="en-GB" dirty="0" smtClean="0">
                          <a:solidFill>
                            <a:srgbClr val="00B050"/>
                          </a:solidFill>
                        </a:rPr>
                        <a:t>5th</a:t>
                      </a:r>
                      <a:endParaRPr lang="en-GB" dirty="0">
                        <a:solidFill>
                          <a:srgbClr val="00B050"/>
                        </a:solidFill>
                      </a:endParaRPr>
                    </a:p>
                  </a:txBody>
                  <a:tcPr/>
                </a:tc>
                <a:tc>
                  <a:txBody>
                    <a:bodyPr/>
                    <a:lstStyle/>
                    <a:p>
                      <a:r>
                        <a:rPr lang="en-GB" dirty="0" smtClean="0">
                          <a:solidFill>
                            <a:srgbClr val="00B050"/>
                          </a:solidFill>
                        </a:rPr>
                        <a:t>Creative</a:t>
                      </a:r>
                      <a:endParaRPr lang="en-GB" dirty="0">
                        <a:solidFill>
                          <a:srgbClr val="00B05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solidFill>
                            <a:schemeClr val="accent6">
                              <a:lumMod val="75000"/>
                            </a:schemeClr>
                          </a:solidFill>
                        </a:rPr>
                        <a:t>Natural Sciences</a:t>
                      </a:r>
                      <a:endParaRPr lang="en-GB" dirty="0">
                        <a:solidFill>
                          <a:schemeClr val="accent6">
                            <a:lumMod val="75000"/>
                          </a:schemeClr>
                        </a:solidFill>
                      </a:endParaRPr>
                    </a:p>
                  </a:txBody>
                  <a:tcPr/>
                </a:tc>
              </a:tr>
              <a:tr h="445047">
                <a:tc>
                  <a:txBody>
                    <a:bodyPr/>
                    <a:lstStyle/>
                    <a:p>
                      <a:r>
                        <a:rPr lang="en-GB" dirty="0" smtClean="0"/>
                        <a:t>6th</a:t>
                      </a:r>
                      <a:endParaRPr lang="en-GB" dirty="0"/>
                    </a:p>
                  </a:txBody>
                  <a:tcPr/>
                </a:tc>
                <a:tc>
                  <a:txBody>
                    <a:bodyPr/>
                    <a:lstStyle/>
                    <a:p>
                      <a:r>
                        <a:rPr lang="en-GB" dirty="0" smtClean="0"/>
                        <a:t>Manufacturing</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solidFill>
                            <a:srgbClr val="FF0000"/>
                          </a:solidFill>
                        </a:rPr>
                        <a:t>Computer</a:t>
                      </a:r>
                      <a:endParaRPr lang="en-GB" dirty="0"/>
                    </a:p>
                  </a:txBody>
                  <a:tcPr/>
                </a:tc>
              </a:tr>
              <a:tr h="445047">
                <a:tc>
                  <a:txBody>
                    <a:bodyPr/>
                    <a:lstStyle/>
                    <a:p>
                      <a:r>
                        <a:rPr lang="en-GB" dirty="0" smtClean="0">
                          <a:solidFill>
                            <a:srgbClr val="0070C0"/>
                          </a:solidFill>
                        </a:rPr>
                        <a:t>7th</a:t>
                      </a:r>
                      <a:endParaRPr lang="en-GB" dirty="0">
                        <a:solidFill>
                          <a:srgbClr val="0070C0"/>
                        </a:solidFill>
                      </a:endParaRPr>
                    </a:p>
                  </a:txBody>
                  <a:tcPr/>
                </a:tc>
                <a:tc>
                  <a:txBody>
                    <a:bodyPr/>
                    <a:lstStyle/>
                    <a:p>
                      <a:r>
                        <a:rPr lang="en-GB" dirty="0" smtClean="0">
                          <a:solidFill>
                            <a:srgbClr val="0070C0"/>
                          </a:solidFill>
                        </a:rPr>
                        <a:t>construction</a:t>
                      </a:r>
                      <a:endParaRPr lang="en-GB" dirty="0">
                        <a:solidFill>
                          <a:srgbClr val="0070C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solidFill>
                            <a:srgbClr val="00B050"/>
                          </a:solidFill>
                        </a:rPr>
                        <a:t>Performing Arts</a:t>
                      </a:r>
                      <a:endParaRPr lang="en-GB" dirty="0"/>
                    </a:p>
                  </a:txBody>
                  <a:tcPr/>
                </a:tc>
              </a:tr>
              <a:tr h="657935">
                <a:tc>
                  <a:txBody>
                    <a:bodyPr/>
                    <a:lstStyle/>
                    <a:p>
                      <a:r>
                        <a:rPr lang="en-GB" dirty="0" smtClean="0">
                          <a:solidFill>
                            <a:schemeClr val="accent6">
                              <a:lumMod val="75000"/>
                            </a:schemeClr>
                          </a:solidFill>
                        </a:rPr>
                        <a:t>8th</a:t>
                      </a:r>
                      <a:endParaRPr lang="en-GB" dirty="0">
                        <a:solidFill>
                          <a:schemeClr val="accent6">
                            <a:lumMod val="75000"/>
                          </a:schemeClr>
                        </a:solidFill>
                      </a:endParaRPr>
                    </a:p>
                  </a:txBody>
                  <a:tcPr/>
                </a:tc>
                <a:tc>
                  <a:txBody>
                    <a:bodyPr/>
                    <a:lstStyle/>
                    <a:p>
                      <a:r>
                        <a:rPr lang="en-GB" dirty="0" smtClean="0">
                          <a:solidFill>
                            <a:schemeClr val="accent6">
                              <a:lumMod val="75000"/>
                            </a:schemeClr>
                          </a:solidFill>
                        </a:rPr>
                        <a:t>Health</a:t>
                      </a:r>
                      <a:endParaRPr lang="en-GB" dirty="0">
                        <a:solidFill>
                          <a:schemeClr val="accent6">
                            <a:lumMod val="75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Library Studies</a:t>
                      </a:r>
                    </a:p>
                    <a:p>
                      <a:endParaRPr lang="en-GB" dirty="0">
                        <a:solidFill>
                          <a:srgbClr val="00B050"/>
                        </a:solidFill>
                      </a:endParaRPr>
                    </a:p>
                  </a:txBody>
                  <a:tcPr/>
                </a:tc>
              </a:tr>
              <a:tr h="375963">
                <a:tc>
                  <a:txBody>
                    <a:bodyPr/>
                    <a:lstStyle/>
                    <a:p>
                      <a:r>
                        <a:rPr lang="en-GB" dirty="0" smtClean="0"/>
                        <a:t>9th</a:t>
                      </a:r>
                      <a:endParaRPr lang="en-GB" dirty="0"/>
                    </a:p>
                  </a:txBody>
                  <a:tcPr/>
                </a:tc>
                <a:tc>
                  <a:txBody>
                    <a:bodyPr/>
                    <a:lstStyle/>
                    <a:p>
                      <a:r>
                        <a:rPr lang="en-GB" dirty="0" smtClean="0"/>
                        <a:t>Education</a:t>
                      </a:r>
                      <a:endParaRPr lang="en-GB" dirty="0"/>
                    </a:p>
                  </a:txBody>
                  <a:tcPr/>
                </a:tc>
                <a:tc>
                  <a:txBody>
                    <a:bodyPr/>
                    <a:lstStyle/>
                    <a:p>
                      <a:endParaRPr lang="en-GB"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Findings</a:t>
            </a:r>
            <a:endParaRPr lang="en-GB" dirty="0"/>
          </a:p>
        </p:txBody>
      </p:sp>
      <p:sp>
        <p:nvSpPr>
          <p:cNvPr id="3" name="Content Placeholder 2"/>
          <p:cNvSpPr>
            <a:spLocks noGrp="1"/>
          </p:cNvSpPr>
          <p:nvPr>
            <p:ph idx="1"/>
          </p:nvPr>
        </p:nvSpPr>
        <p:spPr>
          <a:xfrm>
            <a:off x="179512" y="1609416"/>
            <a:ext cx="7848872" cy="5059944"/>
          </a:xfrm>
        </p:spPr>
        <p:txBody>
          <a:bodyPr>
            <a:normAutofit fontScale="92500" lnSpcReduction="10000"/>
          </a:bodyPr>
          <a:lstStyle/>
          <a:p>
            <a:r>
              <a:rPr lang="en-GB" dirty="0" smtClean="0"/>
              <a:t> Major challenges in students’ preparation include:</a:t>
            </a:r>
          </a:p>
          <a:p>
            <a:pPr lvl="1">
              <a:lnSpc>
                <a:spcPct val="150000"/>
              </a:lnSpc>
            </a:pPr>
            <a:r>
              <a:rPr lang="en-GB" dirty="0" smtClean="0"/>
              <a:t>Outdated or “watered down” syllabi </a:t>
            </a:r>
          </a:p>
          <a:p>
            <a:pPr lvl="1">
              <a:lnSpc>
                <a:spcPct val="150000"/>
              </a:lnSpc>
            </a:pPr>
            <a:r>
              <a:rPr lang="en-GB" dirty="0" smtClean="0"/>
              <a:t>Shortness of time to complete syllabi - students have to be prepared to work in ‘pressure cookers’</a:t>
            </a:r>
          </a:p>
          <a:p>
            <a:pPr lvl="1">
              <a:lnSpc>
                <a:spcPct val="150000"/>
              </a:lnSpc>
            </a:pPr>
            <a:r>
              <a:rPr lang="en-GB" dirty="0" smtClean="0"/>
              <a:t>Non- alignment of course outlines to what is happening in the world of work</a:t>
            </a:r>
          </a:p>
          <a:p>
            <a:pPr lvl="1">
              <a:lnSpc>
                <a:spcPct val="150000"/>
              </a:lnSpc>
            </a:pPr>
            <a:r>
              <a:rPr lang="en-GB" dirty="0" smtClean="0"/>
              <a:t>Lack of basic readiness among graduates </a:t>
            </a:r>
          </a:p>
          <a:p>
            <a:pPr lvl="1">
              <a:lnSpc>
                <a:spcPct val="150000"/>
              </a:lnSpc>
            </a:pPr>
            <a:r>
              <a:rPr lang="en-GB" dirty="0" smtClean="0"/>
              <a:t>Students’ mediocrity – ‘okay with being ok’ </a:t>
            </a:r>
          </a:p>
          <a:p>
            <a:pPr lvl="1">
              <a:lnSpc>
                <a:spcPct val="150000"/>
              </a:lnSpc>
            </a:pPr>
            <a:r>
              <a:rPr lang="en-GB" dirty="0" smtClean="0"/>
              <a:t>Financial constraints faced by some colleges</a:t>
            </a:r>
          </a:p>
          <a:p>
            <a:pPr lvl="1">
              <a:lnSpc>
                <a:spcPct val="150000"/>
              </a:lnSpc>
            </a:pPr>
            <a:r>
              <a:rPr lang="en-GB" dirty="0" smtClean="0"/>
              <a:t>Rapidly and ever changing work environment</a:t>
            </a: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Major weaknesses of students</a:t>
            </a:r>
            <a:endParaRPr lang="en-GB" dirty="0"/>
          </a:p>
        </p:txBody>
      </p:sp>
      <p:sp>
        <p:nvSpPr>
          <p:cNvPr id="3" name="Content Placeholder 2"/>
          <p:cNvSpPr>
            <a:spLocks noGrp="1"/>
          </p:cNvSpPr>
          <p:nvPr>
            <p:ph idx="1"/>
          </p:nvPr>
        </p:nvSpPr>
        <p:spPr/>
        <p:txBody>
          <a:bodyPr>
            <a:normAutofit lnSpcReduction="10000"/>
          </a:bodyPr>
          <a:lstStyle/>
          <a:p>
            <a:pPr lvl="1">
              <a:lnSpc>
                <a:spcPct val="150000"/>
              </a:lnSpc>
            </a:pPr>
            <a:r>
              <a:rPr lang="en-GB" dirty="0" smtClean="0"/>
              <a:t>Inability to think logically </a:t>
            </a:r>
          </a:p>
          <a:p>
            <a:pPr lvl="1">
              <a:lnSpc>
                <a:spcPct val="150000"/>
              </a:lnSpc>
            </a:pPr>
            <a:r>
              <a:rPr lang="en-GB" dirty="0" smtClean="0"/>
              <a:t>Inability to think outside of the box</a:t>
            </a:r>
          </a:p>
          <a:p>
            <a:pPr lvl="1">
              <a:lnSpc>
                <a:spcPct val="150000"/>
              </a:lnSpc>
            </a:pPr>
            <a:r>
              <a:rPr lang="en-GB" dirty="0" smtClean="0"/>
              <a:t>Inability to problem solve</a:t>
            </a:r>
          </a:p>
          <a:p>
            <a:pPr lvl="1">
              <a:lnSpc>
                <a:spcPct val="150000"/>
              </a:lnSpc>
            </a:pPr>
            <a:r>
              <a:rPr lang="en-GB" dirty="0" smtClean="0"/>
              <a:t>Lack of persistence </a:t>
            </a:r>
          </a:p>
          <a:p>
            <a:pPr lvl="1">
              <a:lnSpc>
                <a:spcPct val="150000"/>
              </a:lnSpc>
            </a:pPr>
            <a:r>
              <a:rPr lang="en-GB" dirty="0" smtClean="0"/>
              <a:t>Inability to integrate knowledge – for example, students find it difficult to transfer concepts linking Computerized Accounting and Mathematics</a:t>
            </a:r>
          </a:p>
          <a:p>
            <a:pPr lvl="1">
              <a:lnSpc>
                <a:spcPct val="150000"/>
              </a:lnSpc>
            </a:pPr>
            <a:r>
              <a:rPr lang="en-GB" dirty="0" smtClean="0"/>
              <a:t>Lack of professionalism</a:t>
            </a:r>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Major weaknesses of students</a:t>
            </a:r>
            <a:endParaRPr lang="en-GB" dirty="0"/>
          </a:p>
        </p:txBody>
      </p:sp>
      <p:sp>
        <p:nvSpPr>
          <p:cNvPr id="3" name="Content Placeholder 2"/>
          <p:cNvSpPr>
            <a:spLocks noGrp="1"/>
          </p:cNvSpPr>
          <p:nvPr>
            <p:ph idx="1"/>
          </p:nvPr>
        </p:nvSpPr>
        <p:spPr/>
        <p:txBody>
          <a:bodyPr/>
          <a:lstStyle/>
          <a:p>
            <a:pPr lvl="1">
              <a:lnSpc>
                <a:spcPct val="150000"/>
              </a:lnSpc>
            </a:pPr>
            <a:r>
              <a:rPr lang="en-GB" dirty="0" smtClean="0"/>
              <a:t>Lack of initiative</a:t>
            </a:r>
          </a:p>
          <a:p>
            <a:pPr lvl="1">
              <a:lnSpc>
                <a:spcPct val="150000"/>
              </a:lnSpc>
            </a:pPr>
            <a:r>
              <a:rPr lang="en-GB" dirty="0" smtClean="0"/>
              <a:t>Lack of motivation – greatest motivation seems to be money but students are not willing to invest enough time and effort to acquire it</a:t>
            </a:r>
          </a:p>
          <a:p>
            <a:pPr lvl="1">
              <a:lnSpc>
                <a:spcPct val="150000"/>
              </a:lnSpc>
            </a:pPr>
            <a:r>
              <a:rPr lang="en-GB" dirty="0" smtClean="0"/>
              <a:t>Lack soft skills – don’t know how to relate to each other – problems with attitude, body language, speech, and gestures</a:t>
            </a:r>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Students’ strengths</a:t>
            </a:r>
            <a:endParaRPr lang="en-GB" dirty="0"/>
          </a:p>
        </p:txBody>
      </p:sp>
      <p:sp>
        <p:nvSpPr>
          <p:cNvPr id="3" name="Content Placeholder 2"/>
          <p:cNvSpPr>
            <a:spLocks noGrp="1"/>
          </p:cNvSpPr>
          <p:nvPr>
            <p:ph idx="1"/>
          </p:nvPr>
        </p:nvSpPr>
        <p:spPr/>
        <p:txBody>
          <a:bodyPr/>
          <a:lstStyle/>
          <a:p>
            <a:pPr lvl="1">
              <a:lnSpc>
                <a:spcPct val="150000"/>
              </a:lnSpc>
            </a:pPr>
            <a:r>
              <a:rPr lang="en-GB" dirty="0" smtClean="0"/>
              <a:t>Willingness to learn and try new things </a:t>
            </a:r>
          </a:p>
          <a:p>
            <a:pPr lvl="1">
              <a:lnSpc>
                <a:spcPct val="150000"/>
              </a:lnSpc>
            </a:pPr>
            <a:r>
              <a:rPr lang="en-GB" dirty="0" smtClean="0"/>
              <a:t>openness to discovery learning</a:t>
            </a:r>
          </a:p>
          <a:p>
            <a:pPr lvl="1">
              <a:lnSpc>
                <a:spcPct val="150000"/>
              </a:lnSpc>
            </a:pPr>
            <a:r>
              <a:rPr lang="en-GB" dirty="0" smtClean="0"/>
              <a:t>Being trainable - adapt to changes quickly</a:t>
            </a:r>
          </a:p>
          <a:p>
            <a:pPr lvl="1">
              <a:lnSpc>
                <a:spcPct val="150000"/>
              </a:lnSpc>
            </a:pPr>
            <a:r>
              <a:rPr lang="en-GB" dirty="0" smtClean="0"/>
              <a:t>Flexibility</a:t>
            </a:r>
          </a:p>
          <a:p>
            <a:pPr lvl="1">
              <a:lnSpc>
                <a:spcPct val="150000"/>
              </a:lnSpc>
            </a:pPr>
            <a:r>
              <a:rPr lang="en-GB" dirty="0" smtClean="0"/>
              <a:t>Exposure to and expertise with regard to technology </a:t>
            </a:r>
          </a:p>
          <a:p>
            <a:pPr>
              <a:lnSpc>
                <a:spcPct val="150000"/>
              </a:lnSpc>
            </a:pP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Strategies to improve student readiness</a:t>
            </a:r>
            <a:endParaRPr lang="en-GB" dirty="0"/>
          </a:p>
        </p:txBody>
      </p:sp>
      <p:sp>
        <p:nvSpPr>
          <p:cNvPr id="3" name="Content Placeholder 2"/>
          <p:cNvSpPr>
            <a:spLocks noGrp="1"/>
          </p:cNvSpPr>
          <p:nvPr>
            <p:ph idx="1"/>
          </p:nvPr>
        </p:nvSpPr>
        <p:spPr>
          <a:xfrm>
            <a:off x="179512" y="1609416"/>
            <a:ext cx="7848872" cy="5059944"/>
          </a:xfrm>
        </p:spPr>
        <p:txBody>
          <a:bodyPr>
            <a:normAutofit fontScale="92500"/>
          </a:bodyPr>
          <a:lstStyle/>
          <a:p>
            <a:pPr lvl="0">
              <a:lnSpc>
                <a:spcPct val="150000"/>
              </a:lnSpc>
            </a:pPr>
            <a:r>
              <a:rPr lang="en-GB" dirty="0" smtClean="0"/>
              <a:t>Lecturers’ need more exposure to the workforce</a:t>
            </a:r>
          </a:p>
          <a:p>
            <a:pPr lvl="0">
              <a:lnSpc>
                <a:spcPct val="150000"/>
              </a:lnSpc>
            </a:pPr>
            <a:r>
              <a:rPr lang="en-GB" dirty="0" smtClean="0"/>
              <a:t>Reduce reliance on past papers and theoretical exam questions – increase industry tasks</a:t>
            </a:r>
          </a:p>
          <a:p>
            <a:pPr lvl="0">
              <a:lnSpc>
                <a:spcPct val="150000"/>
              </a:lnSpc>
            </a:pPr>
            <a:r>
              <a:rPr lang="en-GB" dirty="0" smtClean="0"/>
              <a:t>Insistence on the things required in the work environment, for example, dress codes and use of Standard English.  </a:t>
            </a:r>
          </a:p>
          <a:p>
            <a:pPr lvl="0">
              <a:lnSpc>
                <a:spcPct val="150000"/>
              </a:lnSpc>
            </a:pPr>
            <a:r>
              <a:rPr lang="en-GB" dirty="0" smtClean="0"/>
              <a:t>More intense work experience and social outreach </a:t>
            </a:r>
          </a:p>
          <a:p>
            <a:pPr lvl="0">
              <a:lnSpc>
                <a:spcPct val="150000"/>
              </a:lnSpc>
            </a:pPr>
            <a:r>
              <a:rPr lang="en-GB" dirty="0" smtClean="0"/>
              <a:t>Creation of work environment in the classroom</a:t>
            </a:r>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Strategies to improve student readiness</a:t>
            </a:r>
            <a:endParaRPr lang="en-GB" dirty="0"/>
          </a:p>
        </p:txBody>
      </p:sp>
      <p:sp>
        <p:nvSpPr>
          <p:cNvPr id="3" name="Content Placeholder 2"/>
          <p:cNvSpPr>
            <a:spLocks noGrp="1"/>
          </p:cNvSpPr>
          <p:nvPr>
            <p:ph idx="1"/>
          </p:nvPr>
        </p:nvSpPr>
        <p:spPr/>
        <p:txBody>
          <a:bodyPr>
            <a:normAutofit/>
          </a:bodyPr>
          <a:lstStyle/>
          <a:p>
            <a:pPr lvl="0">
              <a:lnSpc>
                <a:spcPct val="160000"/>
              </a:lnSpc>
            </a:pPr>
            <a:r>
              <a:rPr lang="en-GB" dirty="0" smtClean="0"/>
              <a:t>More internship, work experience or field work –ensure that on the job training relate to student’s area of specialization</a:t>
            </a:r>
          </a:p>
          <a:p>
            <a:pPr lvl="0">
              <a:lnSpc>
                <a:spcPct val="160000"/>
              </a:lnSpc>
            </a:pPr>
            <a:r>
              <a:rPr lang="en-GB" dirty="0" smtClean="0"/>
              <a:t>Apprenticeship – learn in the environment </a:t>
            </a:r>
          </a:p>
          <a:p>
            <a:pPr lvl="0">
              <a:lnSpc>
                <a:spcPct val="160000"/>
              </a:lnSpc>
            </a:pPr>
            <a:r>
              <a:rPr lang="en-GB" dirty="0" smtClean="0"/>
              <a:t>Enhanced professionalism</a:t>
            </a:r>
          </a:p>
          <a:p>
            <a:pPr lvl="0">
              <a:lnSpc>
                <a:spcPct val="160000"/>
              </a:lnSpc>
            </a:pPr>
            <a:r>
              <a:rPr lang="en-GB" dirty="0" smtClean="0"/>
              <a:t>Extend delivery time for some courses</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Context of research</a:t>
            </a:r>
            <a:endParaRPr lang="en-GB" dirty="0"/>
          </a:p>
        </p:txBody>
      </p:sp>
      <p:sp>
        <p:nvSpPr>
          <p:cNvPr id="3" name="Content Placeholder 2"/>
          <p:cNvSpPr>
            <a:spLocks noGrp="1"/>
          </p:cNvSpPr>
          <p:nvPr>
            <p:ph idx="1"/>
          </p:nvPr>
        </p:nvSpPr>
        <p:spPr>
          <a:xfrm>
            <a:off x="251520" y="1609416"/>
            <a:ext cx="7848872" cy="4987936"/>
          </a:xfrm>
        </p:spPr>
        <p:txBody>
          <a:bodyPr/>
          <a:lstStyle/>
          <a:p>
            <a:r>
              <a:rPr lang="en-GB" dirty="0" smtClean="0"/>
              <a:t>High unemployment rate in Jamaica </a:t>
            </a:r>
          </a:p>
          <a:p>
            <a:r>
              <a:rPr lang="en-GB" dirty="0" smtClean="0"/>
              <a:t>Constantly changing industry needs </a:t>
            </a:r>
          </a:p>
          <a:p>
            <a:r>
              <a:rPr lang="en-GB" dirty="0" smtClean="0"/>
              <a:t>Employers’ difficulty in finding suitable candidates for available jobs</a:t>
            </a:r>
          </a:p>
          <a:p>
            <a:r>
              <a:rPr lang="en-GB" dirty="0" smtClean="0"/>
              <a:t> Community college offerings vs. demand/needs of job market</a:t>
            </a:r>
          </a:p>
          <a:p>
            <a:r>
              <a:rPr lang="en-GB" dirty="0" smtClean="0"/>
              <a:t>Need for students to be more discriminating consumers </a:t>
            </a:r>
          </a:p>
          <a:p>
            <a:r>
              <a:rPr lang="en-GB" dirty="0" smtClean="0"/>
              <a:t>Deficiencies in tertiary education</a:t>
            </a:r>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Strategies to improve student readiness</a:t>
            </a:r>
            <a:endParaRPr lang="en-GB" dirty="0"/>
          </a:p>
        </p:txBody>
      </p:sp>
      <p:sp>
        <p:nvSpPr>
          <p:cNvPr id="3" name="Content Placeholder 2"/>
          <p:cNvSpPr>
            <a:spLocks noGrp="1"/>
          </p:cNvSpPr>
          <p:nvPr>
            <p:ph idx="1"/>
          </p:nvPr>
        </p:nvSpPr>
        <p:spPr/>
        <p:txBody>
          <a:bodyPr/>
          <a:lstStyle/>
          <a:p>
            <a:pPr>
              <a:lnSpc>
                <a:spcPct val="150000"/>
              </a:lnSpc>
            </a:pPr>
            <a:r>
              <a:rPr lang="en-GB" dirty="0" smtClean="0"/>
              <a:t>Develop competency standards in programme and let areas of specialization be assessed based on competency standard rather than a general exam, then decide whether dual certification should be given – example of competency standards developed by the HEART Trust/NTA were mentioned</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Skills sought by employers</a:t>
            </a:r>
            <a:endParaRPr lang="en-GB" dirty="0"/>
          </a:p>
        </p:txBody>
      </p:sp>
      <p:sp>
        <p:nvSpPr>
          <p:cNvPr id="3" name="Content Placeholder 2"/>
          <p:cNvSpPr>
            <a:spLocks noGrp="1"/>
          </p:cNvSpPr>
          <p:nvPr>
            <p:ph idx="1"/>
          </p:nvPr>
        </p:nvSpPr>
        <p:spPr>
          <a:xfrm>
            <a:off x="251520" y="1609416"/>
            <a:ext cx="7704856" cy="4987936"/>
          </a:xfrm>
        </p:spPr>
        <p:txBody>
          <a:bodyPr>
            <a:normAutofit/>
          </a:bodyPr>
          <a:lstStyle/>
          <a:p>
            <a:pPr lvl="0"/>
            <a:r>
              <a:rPr lang="en-GB" dirty="0" smtClean="0"/>
              <a:t>Training in required area</a:t>
            </a:r>
          </a:p>
          <a:p>
            <a:pPr lvl="0"/>
            <a:r>
              <a:rPr lang="en-GB" dirty="0" smtClean="0"/>
              <a:t>Time management skills</a:t>
            </a:r>
          </a:p>
          <a:p>
            <a:pPr lvl="0"/>
            <a:r>
              <a:rPr lang="en-GB" dirty="0" smtClean="0"/>
              <a:t>Ability to listen well</a:t>
            </a:r>
          </a:p>
          <a:p>
            <a:pPr lvl="0"/>
            <a:r>
              <a:rPr lang="en-GB" dirty="0" smtClean="0"/>
              <a:t>Being customer oriented</a:t>
            </a:r>
          </a:p>
          <a:p>
            <a:pPr lvl="0"/>
            <a:r>
              <a:rPr lang="en-GB" dirty="0" smtClean="0"/>
              <a:t>Good interpersonal/people skills</a:t>
            </a:r>
          </a:p>
          <a:p>
            <a:pPr lvl="0"/>
            <a:r>
              <a:rPr lang="en-GB" dirty="0" smtClean="0"/>
              <a:t>Creativity</a:t>
            </a:r>
          </a:p>
          <a:p>
            <a:pPr lvl="0"/>
            <a:r>
              <a:rPr lang="en-GB" dirty="0" smtClean="0"/>
              <a:t>Commitment </a:t>
            </a:r>
          </a:p>
          <a:p>
            <a:pPr lvl="0"/>
            <a:r>
              <a:rPr lang="en-GB" dirty="0" smtClean="0"/>
              <a:t>flexibility</a:t>
            </a:r>
          </a:p>
          <a:p>
            <a:pPr lvl="0"/>
            <a:r>
              <a:rPr lang="en-GB" dirty="0" smtClean="0"/>
              <a:t>willingness to learn and take on new challenges</a:t>
            </a:r>
          </a:p>
          <a:p>
            <a:pPr lvl="0"/>
            <a:r>
              <a:rPr lang="en-GB" dirty="0" smtClean="0"/>
              <a:t>analytical thinking</a:t>
            </a:r>
          </a:p>
          <a:p>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p:txBody>
          <a:bodyPr>
            <a:normAutofit/>
          </a:bodyPr>
          <a:lstStyle/>
          <a:p>
            <a:r>
              <a:rPr lang="en-JM" dirty="0" smtClean="0"/>
              <a:t>Dichotomy between the demands/needs of the job market and the programmes offered by tertiary institutions is not as great as is often perceived. </a:t>
            </a:r>
          </a:p>
          <a:p>
            <a:r>
              <a:rPr lang="en-JM" dirty="0" smtClean="0"/>
              <a:t>Many challenges </a:t>
            </a:r>
            <a:r>
              <a:rPr lang="en-JM" dirty="0" smtClean="0"/>
              <a:t>affect the readiness </a:t>
            </a:r>
            <a:r>
              <a:rPr lang="en-JM" dirty="0" smtClean="0"/>
              <a:t>of graduates for the world of </a:t>
            </a:r>
            <a:r>
              <a:rPr lang="en-JM" dirty="0" smtClean="0"/>
              <a:t>work.</a:t>
            </a:r>
            <a:endParaRPr lang="en-JM" dirty="0" smtClean="0"/>
          </a:p>
          <a:p>
            <a:r>
              <a:rPr lang="en-JM" dirty="0" smtClean="0"/>
              <a:t>The job market will continue to change and expand and community colleges must change with it if they are to remain relevant.</a:t>
            </a:r>
            <a:endParaRPr lang="en-GB" dirty="0" smtClean="0"/>
          </a:p>
          <a:p>
            <a:endParaRPr lang="en-JM" b="1" dirty="0" smtClean="0"/>
          </a:p>
          <a:p>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Recommendations</a:t>
            </a:r>
            <a:endParaRPr lang="en-GB" dirty="0"/>
          </a:p>
        </p:txBody>
      </p:sp>
      <p:sp>
        <p:nvSpPr>
          <p:cNvPr id="3" name="Content Placeholder 2"/>
          <p:cNvSpPr>
            <a:spLocks noGrp="1"/>
          </p:cNvSpPr>
          <p:nvPr>
            <p:ph idx="1"/>
          </p:nvPr>
        </p:nvSpPr>
        <p:spPr>
          <a:xfrm>
            <a:off x="179512" y="1609416"/>
            <a:ext cx="7920880" cy="5059944"/>
          </a:xfrm>
        </p:spPr>
        <p:txBody>
          <a:bodyPr>
            <a:normAutofit/>
          </a:bodyPr>
          <a:lstStyle/>
          <a:p>
            <a:pPr lvl="0"/>
            <a:r>
              <a:rPr lang="en-JM" dirty="0" smtClean="0"/>
              <a:t>More </a:t>
            </a:r>
            <a:r>
              <a:rPr lang="en-JM" dirty="0" smtClean="0"/>
              <a:t>engagement with industry </a:t>
            </a:r>
            <a:r>
              <a:rPr lang="en-JM" dirty="0" smtClean="0"/>
              <a:t>- Industry </a:t>
            </a:r>
            <a:r>
              <a:rPr lang="en-JM" dirty="0" smtClean="0"/>
              <a:t>persons need to more actively engaged in curricula development, specifically as it relates to content and </a:t>
            </a:r>
            <a:r>
              <a:rPr lang="en-JM" dirty="0" smtClean="0"/>
              <a:t>delivery</a:t>
            </a:r>
            <a:endParaRPr lang="en-GB" dirty="0" smtClean="0"/>
          </a:p>
          <a:p>
            <a:pPr lvl="0"/>
            <a:r>
              <a:rPr lang="en-JM" dirty="0" smtClean="0"/>
              <a:t>Revamping of </a:t>
            </a:r>
            <a:r>
              <a:rPr lang="en-JM" dirty="0" smtClean="0"/>
              <a:t>some of the current programmes that do not present future prospects for jobs and align them with areas of future and present </a:t>
            </a:r>
            <a:r>
              <a:rPr lang="en-JM" dirty="0" smtClean="0"/>
              <a:t>demand </a:t>
            </a:r>
            <a:endParaRPr lang="en-GB" dirty="0" smtClean="0"/>
          </a:p>
          <a:p>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Recommendations</a:t>
            </a:r>
            <a:endParaRPr lang="en-GB" dirty="0"/>
          </a:p>
        </p:txBody>
      </p:sp>
      <p:sp>
        <p:nvSpPr>
          <p:cNvPr id="3" name="Content Placeholder 2"/>
          <p:cNvSpPr>
            <a:spLocks noGrp="1"/>
          </p:cNvSpPr>
          <p:nvPr>
            <p:ph idx="1"/>
          </p:nvPr>
        </p:nvSpPr>
        <p:spPr/>
        <p:txBody>
          <a:bodyPr/>
          <a:lstStyle/>
          <a:p>
            <a:pPr lvl="0"/>
            <a:r>
              <a:rPr lang="en-JM" dirty="0" smtClean="0"/>
              <a:t>Career guidance and counselling</a:t>
            </a:r>
            <a:endParaRPr lang="en-GB" dirty="0" smtClean="0"/>
          </a:p>
          <a:p>
            <a:pPr lvl="0"/>
            <a:r>
              <a:rPr lang="en-JM" dirty="0" smtClean="0"/>
              <a:t>More frequent review of curricula to make adjustments for changing industry trends</a:t>
            </a:r>
            <a:endParaRPr lang="en-GB" dirty="0" smtClean="0"/>
          </a:p>
          <a:p>
            <a:pPr lvl="0"/>
            <a:r>
              <a:rPr lang="en-JM" dirty="0" smtClean="0"/>
              <a:t>Transform classrooms into work settings</a:t>
            </a:r>
          </a:p>
          <a:p>
            <a:pPr lvl="0"/>
            <a:r>
              <a:rPr lang="en-JM" dirty="0" smtClean="0"/>
              <a:t>Mentorship, increased work experience and social outreach/volunteerism</a:t>
            </a:r>
            <a:endParaRPr lang="en-GB" dirty="0" smtClean="0"/>
          </a:p>
          <a:p>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Questions/comments</a:t>
            </a:r>
            <a:endParaRPr lang="en-GB" dirty="0"/>
          </a:p>
        </p:txBody>
      </p:sp>
      <p:pic>
        <p:nvPicPr>
          <p:cNvPr id="4" name="Content Placeholder 3" descr="http://ts1.mm.bing.net/th?&amp;id=HN.608022929705274297&amp;w=300&amp;h=300&amp;c=0&amp;pid=1.9&amp;rs=0&amp;p=0"/>
          <p:cNvPicPr>
            <a:picLocks noGrp="1"/>
          </p:cNvPicPr>
          <p:nvPr>
            <p:ph idx="1"/>
          </p:nvPr>
        </p:nvPicPr>
        <p:blipFill>
          <a:blip r:embed="rId2" cstate="print"/>
          <a:srcRect/>
          <a:stretch>
            <a:fillRect/>
          </a:stretch>
        </p:blipFill>
        <p:spPr bwMode="auto">
          <a:xfrm>
            <a:off x="1115616" y="2060848"/>
            <a:ext cx="5832648" cy="4248472"/>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REferences</a:t>
            </a:r>
            <a:endParaRPr lang="en-GB" dirty="0"/>
          </a:p>
        </p:txBody>
      </p:sp>
      <p:sp>
        <p:nvSpPr>
          <p:cNvPr id="3" name="Content Placeholder 2"/>
          <p:cNvSpPr>
            <a:spLocks noGrp="1"/>
          </p:cNvSpPr>
          <p:nvPr>
            <p:ph idx="1"/>
          </p:nvPr>
        </p:nvSpPr>
        <p:spPr>
          <a:xfrm>
            <a:off x="179512" y="1609416"/>
            <a:ext cx="7920880" cy="5059944"/>
          </a:xfrm>
        </p:spPr>
        <p:txBody>
          <a:bodyPr>
            <a:normAutofit fontScale="92500" lnSpcReduction="10000"/>
          </a:bodyPr>
          <a:lstStyle/>
          <a:p>
            <a:r>
              <a:rPr lang="en-GB" dirty="0" smtClean="0"/>
              <a:t>ACT.  (2013). Work readiness standards and 	benchmark: The Key to Differentiating America’s 	Workforce and Regaining Global Competitiveness 	retrieved from 	http://www.act.org/research/policymakers/pdf/ 	Work-	Readiness-Standards-and-	Benchmarks.pdf</a:t>
            </a:r>
          </a:p>
          <a:p>
            <a:r>
              <a:rPr lang="en-GB" dirty="0" smtClean="0"/>
              <a:t>Adamson, </a:t>
            </a:r>
            <a:r>
              <a:rPr lang="en-GB" dirty="0" err="1" smtClean="0"/>
              <a:t>Cebert</a:t>
            </a:r>
            <a:r>
              <a:rPr lang="en-GB" dirty="0" smtClean="0"/>
              <a:t>. (2012, February 12).</a:t>
            </a:r>
            <a:r>
              <a:rPr lang="en-JM" dirty="0" smtClean="0"/>
              <a:t> The role of 	Jamaican community colleges in 	economic 	recovery. The Sunday Gleaner retrieved from 	.</a:t>
            </a:r>
            <a:r>
              <a:rPr lang="en-JM" dirty="0" err="1" smtClean="0"/>
              <a:t>jamaica-gleaner.com</a:t>
            </a:r>
            <a:r>
              <a:rPr lang="en-JM" dirty="0" smtClean="0"/>
              <a:t>/gleaner/20120212/		business/business72.php</a:t>
            </a:r>
            <a:endParaRPr lang="en-GB" dirty="0" smtClean="0"/>
          </a:p>
          <a:p>
            <a:r>
              <a:rPr lang="en-JM" dirty="0" smtClean="0"/>
              <a:t>Chen, Grace. (</a:t>
            </a:r>
            <a:r>
              <a:rPr lang="en-JM" dirty="0" err="1" smtClean="0"/>
              <a:t>n.d</a:t>
            </a:r>
            <a:r>
              <a:rPr lang="en-JM" dirty="0" smtClean="0"/>
              <a:t>.). Benefits of internship for		community college students. </a:t>
            </a:r>
            <a:r>
              <a:rPr lang="en-JM" i="1" dirty="0" smtClean="0"/>
              <a:t>Community College	Review </a:t>
            </a:r>
            <a:endParaRPr lang="en-GB"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REferences</a:t>
            </a:r>
            <a:endParaRPr lang="en-GB" dirty="0"/>
          </a:p>
        </p:txBody>
      </p:sp>
      <p:sp>
        <p:nvSpPr>
          <p:cNvPr id="3" name="Content Placeholder 2"/>
          <p:cNvSpPr>
            <a:spLocks noGrp="1"/>
          </p:cNvSpPr>
          <p:nvPr>
            <p:ph idx="1"/>
          </p:nvPr>
        </p:nvSpPr>
        <p:spPr>
          <a:xfrm>
            <a:off x="251520" y="1609416"/>
            <a:ext cx="7776864" cy="4846320"/>
          </a:xfrm>
        </p:spPr>
        <p:txBody>
          <a:bodyPr>
            <a:normAutofit/>
          </a:bodyPr>
          <a:lstStyle/>
          <a:p>
            <a:r>
              <a:rPr lang="en-GB" dirty="0" smtClean="0"/>
              <a:t>Conference Board of Canada. (</a:t>
            </a:r>
            <a:r>
              <a:rPr lang="en-GB" dirty="0" err="1" smtClean="0"/>
              <a:t>n.d</a:t>
            </a:r>
            <a:r>
              <a:rPr lang="en-GB" dirty="0" smtClean="0"/>
              <a:t>.). 		Employability skills 2000+</a:t>
            </a:r>
            <a:r>
              <a:rPr lang="en-JM" dirty="0" smtClean="0"/>
              <a:t> retrieved 	from		</a:t>
            </a:r>
            <a:r>
              <a:rPr lang="en-JM" i="1" dirty="0" smtClean="0"/>
              <a:t>ww.conferenceboard.ca/Libraries/	EDUC_PUBLIC/esp2000.sflb</a:t>
            </a:r>
            <a:endParaRPr lang="en-GB" dirty="0" smtClean="0"/>
          </a:p>
          <a:p>
            <a:r>
              <a:rPr lang="en-GB" dirty="0" smtClean="0"/>
              <a:t>Council of Community Colleges of Jamaica 	(CCCJ). (2013). Student handbook: 	Associate and bachelors of science 	degree in business studies. Kingston: CCCJ</a:t>
            </a:r>
          </a:p>
          <a:p>
            <a:r>
              <a:rPr lang="en-GB" dirty="0" smtClean="0"/>
              <a:t>Council of Community Colleges of Jamaica 	(CCCJ). (2014). Programme Brochure:  	Kingston. CCCJ</a:t>
            </a:r>
          </a:p>
          <a:p>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REferences</a:t>
            </a:r>
            <a:endParaRPr lang="en-GB" dirty="0"/>
          </a:p>
        </p:txBody>
      </p:sp>
      <p:sp>
        <p:nvSpPr>
          <p:cNvPr id="3" name="Content Placeholder 2"/>
          <p:cNvSpPr>
            <a:spLocks noGrp="1"/>
          </p:cNvSpPr>
          <p:nvPr>
            <p:ph idx="1"/>
          </p:nvPr>
        </p:nvSpPr>
        <p:spPr>
          <a:xfrm>
            <a:off x="179512" y="1609416"/>
            <a:ext cx="7848872" cy="5059944"/>
          </a:xfrm>
        </p:spPr>
        <p:txBody>
          <a:bodyPr>
            <a:normAutofit lnSpcReduction="10000"/>
          </a:bodyPr>
          <a:lstStyle/>
          <a:p>
            <a:r>
              <a:rPr lang="en-JM" dirty="0" smtClean="0"/>
              <a:t>Ferris State University.  (</a:t>
            </a:r>
            <a:r>
              <a:rPr lang="en-JM" dirty="0" err="1" smtClean="0"/>
              <a:t>n.d</a:t>
            </a:r>
            <a:r>
              <a:rPr lang="en-JM" dirty="0" smtClean="0"/>
              <a:t>.). Internship		Benefits For students retrieved from		http://www.ferris.edu/business/internsh	</a:t>
            </a:r>
            <a:r>
              <a:rPr lang="en-JM" dirty="0" err="1" smtClean="0"/>
              <a:t>ip</a:t>
            </a:r>
            <a:r>
              <a:rPr lang="en-JM" dirty="0" smtClean="0"/>
              <a:t>-benefits)</a:t>
            </a:r>
            <a:endParaRPr lang="en-GB" dirty="0" smtClean="0"/>
          </a:p>
          <a:p>
            <a:r>
              <a:rPr lang="en-JM" dirty="0" smtClean="0"/>
              <a:t>Fischer, K. (2013). The employment mismatch.		  </a:t>
            </a:r>
            <a:r>
              <a:rPr lang="en-JM" i="1" dirty="0" smtClean="0"/>
              <a:t>Chronicle of Higher Education</a:t>
            </a:r>
            <a:endParaRPr lang="en-GB" dirty="0" smtClean="0"/>
          </a:p>
          <a:p>
            <a:r>
              <a:rPr lang="en-GB" dirty="0" smtClean="0"/>
              <a:t>Ha, John (</a:t>
            </a:r>
            <a:r>
              <a:rPr lang="en-GB" dirty="0" err="1" smtClean="0"/>
              <a:t>n.d</a:t>
            </a:r>
            <a:r>
              <a:rPr lang="en-GB" dirty="0" smtClean="0"/>
              <a:t>.) Education vs. experience: The 	debate. retrieved from 	http://www.reliable	plant.com/Read/11307/education-</a:t>
            </a:r>
            <a:r>
              <a:rPr lang="en-GB" dirty="0" err="1" smtClean="0"/>
              <a:t>vs</a:t>
            </a:r>
            <a:r>
              <a:rPr lang="en-GB" dirty="0" smtClean="0"/>
              <a:t>-	experience)</a:t>
            </a:r>
          </a:p>
          <a:p>
            <a:r>
              <a:rPr lang="en-GB" dirty="0" smtClean="0"/>
              <a:t>HEART Trust. (2014). Labour market survey. 	Kingston: HEART Trust</a:t>
            </a:r>
          </a:p>
          <a:p>
            <a:endParaRPr lang="en-GB" dirty="0" smtClean="0"/>
          </a:p>
          <a:p>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REferences</a:t>
            </a:r>
            <a:endParaRPr lang="en-GB" dirty="0"/>
          </a:p>
        </p:txBody>
      </p:sp>
      <p:sp>
        <p:nvSpPr>
          <p:cNvPr id="3" name="Content Placeholder 2"/>
          <p:cNvSpPr>
            <a:spLocks noGrp="1"/>
          </p:cNvSpPr>
          <p:nvPr>
            <p:ph idx="1"/>
          </p:nvPr>
        </p:nvSpPr>
        <p:spPr>
          <a:xfrm>
            <a:off x="179512" y="1609416"/>
            <a:ext cx="7920880" cy="5059944"/>
          </a:xfrm>
        </p:spPr>
        <p:txBody>
          <a:bodyPr>
            <a:normAutofit fontScale="92500"/>
          </a:bodyPr>
          <a:lstStyle/>
          <a:p>
            <a:r>
              <a:rPr lang="en-JM" dirty="0" smtClean="0"/>
              <a:t>Leong, R. &amp; </a:t>
            </a:r>
            <a:r>
              <a:rPr lang="en-JM" dirty="0" err="1" smtClean="0"/>
              <a:t>Kavanagh</a:t>
            </a:r>
            <a:r>
              <a:rPr lang="en-JM" dirty="0" smtClean="0"/>
              <a:t>, M. (2013). A work integrated 	learning (WIL) framework to develop graduate 	skills and attributes in an Australian university’s 	accounting program.  Asia 	pacific journal of 	Cooperative Education, 14(1), 1-14</a:t>
            </a:r>
            <a:endParaRPr lang="en-GB" dirty="0" smtClean="0"/>
          </a:p>
          <a:p>
            <a:r>
              <a:rPr lang="en-JM" dirty="0" smtClean="0"/>
              <a:t>Lowden, K., Hall, S., &amp; </a:t>
            </a:r>
            <a:r>
              <a:rPr lang="en-JM" dirty="0" err="1" smtClean="0"/>
              <a:t>Lewin</a:t>
            </a:r>
            <a:r>
              <a:rPr lang="en-JM" dirty="0" smtClean="0"/>
              <a:t> J. (2011). Employees’ 	perception of the employability skills 	of new 	graduates:  SCRE Centre and Edge Foundation. 	University of Glasgow</a:t>
            </a:r>
          </a:p>
          <a:p>
            <a:r>
              <a:rPr lang="en-JM" dirty="0" err="1" smtClean="0"/>
              <a:t>Noteboom</a:t>
            </a:r>
            <a:r>
              <a:rPr lang="en-JM" dirty="0" smtClean="0"/>
              <a:t>, Ben. (2013). Making labour market 	inclusive retrieved from http://www.oecd.org/ 	employment/making-labour-markets-	inclusive.htm</a:t>
            </a:r>
            <a:endParaRPr lang="en-GB"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Purpose of research</a:t>
            </a:r>
            <a:endParaRPr lang="en-GB" dirty="0"/>
          </a:p>
        </p:txBody>
      </p:sp>
      <p:sp>
        <p:nvSpPr>
          <p:cNvPr id="3" name="Content Placeholder 2"/>
          <p:cNvSpPr>
            <a:spLocks noGrp="1"/>
          </p:cNvSpPr>
          <p:nvPr>
            <p:ph idx="1"/>
          </p:nvPr>
        </p:nvSpPr>
        <p:spPr>
          <a:xfrm>
            <a:off x="179512" y="1609416"/>
            <a:ext cx="7848872" cy="4846320"/>
          </a:xfrm>
        </p:spPr>
        <p:txBody>
          <a:bodyPr/>
          <a:lstStyle/>
          <a:p>
            <a:pPr>
              <a:lnSpc>
                <a:spcPct val="150000"/>
              </a:lnSpc>
            </a:pPr>
            <a:r>
              <a:rPr lang="en-GB" dirty="0" smtClean="0"/>
              <a:t>This study was undertaken with the intention of comparing the extent to which the programmes being offered in community colleges reflect the needs/demands of the Jamaican job market.</a:t>
            </a:r>
          </a:p>
          <a:p>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REferences</a:t>
            </a:r>
            <a:endParaRPr lang="en-GB" dirty="0"/>
          </a:p>
        </p:txBody>
      </p:sp>
      <p:sp>
        <p:nvSpPr>
          <p:cNvPr id="3" name="Content Placeholder 2"/>
          <p:cNvSpPr>
            <a:spLocks noGrp="1"/>
          </p:cNvSpPr>
          <p:nvPr>
            <p:ph idx="1"/>
          </p:nvPr>
        </p:nvSpPr>
        <p:spPr>
          <a:xfrm>
            <a:off x="179512" y="1609416"/>
            <a:ext cx="7848872" cy="5059944"/>
          </a:xfrm>
        </p:spPr>
        <p:txBody>
          <a:bodyPr>
            <a:normAutofit/>
          </a:bodyPr>
          <a:lstStyle/>
          <a:p>
            <a:r>
              <a:rPr lang="en-JM" dirty="0" smtClean="0"/>
              <a:t>OECD. (2012). OECD 2012 report -</a:t>
            </a:r>
            <a:r>
              <a:rPr lang="en-JM" i="1" dirty="0" smtClean="0"/>
              <a:t>Into the gap: 	exploring	skills and mismatches retrieved 	from 		</a:t>
            </a:r>
            <a:r>
              <a:rPr lang="en-JM" dirty="0" smtClean="0"/>
              <a:t>http://www.oecd.org/employment/into-the 	gap-	exploring-skills-and-mismatches.htm</a:t>
            </a:r>
            <a:endParaRPr lang="en-GB" dirty="0" smtClean="0"/>
          </a:p>
          <a:p>
            <a:r>
              <a:rPr lang="en-US" dirty="0" smtClean="0"/>
              <a:t>Robbins, S. P., &amp; Judge, T. A. (2011).</a:t>
            </a:r>
            <a:r>
              <a:rPr lang="en-US" i="1" dirty="0" smtClean="0"/>
              <a:t> 	Organizational </a:t>
            </a:r>
            <a:r>
              <a:rPr lang="en-US" i="1" dirty="0" err="1" smtClean="0"/>
              <a:t>behaviour</a:t>
            </a:r>
            <a:r>
              <a:rPr lang="en-US" i="1" dirty="0" smtClean="0"/>
              <a:t> </a:t>
            </a:r>
            <a:r>
              <a:rPr lang="en-US" dirty="0" smtClean="0"/>
              <a:t>(14th ed.). NJ: 	Prentice Hall.</a:t>
            </a:r>
            <a:endParaRPr lang="en-GB"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REferences</a:t>
            </a:r>
            <a:endParaRPr lang="en-GB" dirty="0"/>
          </a:p>
        </p:txBody>
      </p:sp>
      <p:sp>
        <p:nvSpPr>
          <p:cNvPr id="3" name="Content Placeholder 2"/>
          <p:cNvSpPr>
            <a:spLocks noGrp="1"/>
          </p:cNvSpPr>
          <p:nvPr>
            <p:ph idx="1"/>
          </p:nvPr>
        </p:nvSpPr>
        <p:spPr>
          <a:xfrm>
            <a:off x="179512" y="1609416"/>
            <a:ext cx="7920880" cy="4846320"/>
          </a:xfrm>
        </p:spPr>
        <p:txBody>
          <a:bodyPr/>
          <a:lstStyle/>
          <a:p>
            <a:r>
              <a:rPr lang="en-US" dirty="0" smtClean="0"/>
              <a:t>Smith-Henry, D.V. (2011). Perceived readiness	of	Jamaica community college students for post	college goals (Doctoral 	dissertation). 	University of Georgia</a:t>
            </a:r>
            <a:endParaRPr lang="en-GB" dirty="0" smtClean="0"/>
          </a:p>
          <a:p>
            <a:r>
              <a:rPr lang="en-JM" dirty="0" smtClean="0"/>
              <a:t>World Economic Forum. (2015). </a:t>
            </a:r>
            <a:r>
              <a:rPr lang="en-GB" dirty="0" smtClean="0"/>
              <a:t>Global 	Competiveness Index Report (GCI) 2014-2015 	</a:t>
            </a:r>
            <a:r>
              <a:rPr lang="en-JM" dirty="0" smtClean="0"/>
              <a:t>retrieved from www.weforum.org/ reports 	/global-competitiveness-report-2014-	2015</a:t>
            </a:r>
            <a:r>
              <a:rPr lang="en-GB" dirty="0" smtClean="0"/>
              <a:t/>
            </a:r>
            <a:br>
              <a:rPr lang="en-GB" dirty="0" smtClean="0"/>
            </a:br>
            <a:endParaRPr lang="en-GB" dirty="0" smtClean="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Map showing Location of Community Colleges in Jamaica</a:t>
            </a:r>
            <a:endParaRPr lang="en-GB" dirty="0"/>
          </a:p>
        </p:txBody>
      </p:sp>
      <p:pic>
        <p:nvPicPr>
          <p:cNvPr id="2050" name="Picture 2" descr="C:\Users\1Yokie1\Documents\Conference Presentations\Map of Jamaica Community Colleges.png"/>
          <p:cNvPicPr>
            <a:picLocks noGrp="1" noChangeAspect="1" noChangeArrowheads="1"/>
          </p:cNvPicPr>
          <p:nvPr>
            <p:ph idx="1"/>
          </p:nvPr>
        </p:nvPicPr>
        <p:blipFill>
          <a:blip r:embed="rId2" cstate="print"/>
          <a:srcRect/>
          <a:stretch>
            <a:fillRect/>
          </a:stretch>
        </p:blipFill>
        <p:spPr bwMode="auto">
          <a:xfrm>
            <a:off x="179512" y="1628801"/>
            <a:ext cx="8964488" cy="5229199"/>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 questions</a:t>
            </a:r>
            <a:endParaRPr lang="en-GB" dirty="0"/>
          </a:p>
        </p:txBody>
      </p:sp>
      <p:sp>
        <p:nvSpPr>
          <p:cNvPr id="3" name="Content Placeholder 2"/>
          <p:cNvSpPr>
            <a:spLocks noGrp="1"/>
          </p:cNvSpPr>
          <p:nvPr>
            <p:ph idx="1"/>
          </p:nvPr>
        </p:nvSpPr>
        <p:spPr>
          <a:xfrm>
            <a:off x="251520" y="1609416"/>
            <a:ext cx="7848872" cy="4846320"/>
          </a:xfrm>
        </p:spPr>
        <p:txBody>
          <a:bodyPr/>
          <a:lstStyle/>
          <a:p>
            <a:r>
              <a:rPr lang="en-GB" dirty="0" smtClean="0"/>
              <a:t>The research was guided by the following research questions.</a:t>
            </a:r>
          </a:p>
          <a:p>
            <a:pPr marL="761238" lvl="1" indent="-514350">
              <a:buFont typeface="+mj-lt"/>
              <a:buAutoNum type="arabicPeriod"/>
            </a:pPr>
            <a:r>
              <a:rPr lang="en-GB" dirty="0" smtClean="0"/>
              <a:t>What are the jobs that are in greatest demand within the Jamaica labour market?</a:t>
            </a:r>
          </a:p>
          <a:p>
            <a:pPr marL="761238" lvl="1" indent="-514350">
              <a:buFont typeface="+mj-lt"/>
              <a:buAutoNum type="arabicPeriod"/>
            </a:pPr>
            <a:endParaRPr lang="en-GB" dirty="0" smtClean="0"/>
          </a:p>
          <a:p>
            <a:pPr marL="761238" lvl="1" indent="-514350">
              <a:buFont typeface="+mj-lt"/>
              <a:buAutoNum type="arabicPeriod"/>
            </a:pPr>
            <a:r>
              <a:rPr lang="en-GB" dirty="0" smtClean="0"/>
              <a:t>To what extent do programme offered in community colleges reflect industry demands/needs?</a:t>
            </a:r>
          </a:p>
          <a:p>
            <a:pPr marL="761238" lvl="1" indent="-514350">
              <a:buFont typeface="+mj-lt"/>
              <a:buAutoNum type="arabicPeriod"/>
            </a:pPr>
            <a:endParaRPr lang="en-GB" dirty="0" smtClean="0"/>
          </a:p>
          <a:p>
            <a:pPr marL="761238" lvl="1" indent="-514350">
              <a:buFont typeface="+mj-lt"/>
              <a:buAutoNum type="arabicPeriod"/>
            </a:pPr>
            <a:r>
              <a:rPr lang="en-GB" dirty="0" smtClean="0"/>
              <a:t>What methods are employed by community colleges to test students’ readiness for the job market?</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Methodology</a:t>
            </a:r>
            <a:endParaRPr lang="en-GB" dirty="0"/>
          </a:p>
        </p:txBody>
      </p:sp>
      <p:sp>
        <p:nvSpPr>
          <p:cNvPr id="3" name="Content Placeholder 2"/>
          <p:cNvSpPr>
            <a:spLocks noGrp="1"/>
          </p:cNvSpPr>
          <p:nvPr>
            <p:ph idx="1"/>
          </p:nvPr>
        </p:nvSpPr>
        <p:spPr>
          <a:xfrm>
            <a:off x="179512" y="1609416"/>
            <a:ext cx="7920880" cy="5059944"/>
          </a:xfrm>
        </p:spPr>
        <p:txBody>
          <a:bodyPr>
            <a:normAutofit/>
          </a:bodyPr>
          <a:lstStyle/>
          <a:p>
            <a:r>
              <a:rPr lang="en-GB" dirty="0" smtClean="0"/>
              <a:t>Qualitative – exploratory</a:t>
            </a:r>
          </a:p>
          <a:p>
            <a:r>
              <a:rPr lang="en-GB" dirty="0" smtClean="0"/>
              <a:t>Primary and secondary sources</a:t>
            </a:r>
          </a:p>
          <a:p>
            <a:pPr lvl="1"/>
            <a:r>
              <a:rPr lang="en-GB" sz="2400" dirty="0" smtClean="0"/>
              <a:t>Primary Sources</a:t>
            </a:r>
          </a:p>
          <a:p>
            <a:pPr lvl="2"/>
            <a:r>
              <a:rPr lang="en-GB" sz="2200" dirty="0" smtClean="0"/>
              <a:t>Interviews conducted with lecturers and industry personnel</a:t>
            </a:r>
          </a:p>
          <a:p>
            <a:pPr lvl="1"/>
            <a:r>
              <a:rPr lang="en-GB" sz="2400" dirty="0" smtClean="0"/>
              <a:t>Secondary Sources</a:t>
            </a:r>
          </a:p>
          <a:p>
            <a:pPr lvl="2"/>
            <a:r>
              <a:rPr lang="en-GB" sz="2200" dirty="0" smtClean="0"/>
              <a:t>Industry reports, e.g., the Jamaica Labour Market Survey (JLMS) which is commissioned by the Ministry of Labour and published by HEART (Human Employment and Resource Training) provided information re jobs in demand</a:t>
            </a:r>
          </a:p>
          <a:p>
            <a:pPr lvl="2"/>
            <a:r>
              <a:rPr lang="en-GB" sz="2200" dirty="0" smtClean="0"/>
              <a:t>Council of Community College (CCCJ) statistics and programme offerings brochures</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Literature review</a:t>
            </a:r>
            <a:endParaRPr lang="en-GB" dirty="0"/>
          </a:p>
        </p:txBody>
      </p:sp>
      <p:sp>
        <p:nvSpPr>
          <p:cNvPr id="3" name="Content Placeholder 2"/>
          <p:cNvSpPr>
            <a:spLocks noGrp="1"/>
          </p:cNvSpPr>
          <p:nvPr>
            <p:ph idx="1"/>
          </p:nvPr>
        </p:nvSpPr>
        <p:spPr>
          <a:xfrm>
            <a:off x="179512" y="1609416"/>
            <a:ext cx="7848872" cy="5059944"/>
          </a:xfrm>
        </p:spPr>
        <p:txBody>
          <a:bodyPr>
            <a:normAutofit/>
          </a:bodyPr>
          <a:lstStyle/>
          <a:p>
            <a:r>
              <a:rPr lang="en-GB" dirty="0" smtClean="0"/>
              <a:t>Job readiness – what does it mean</a:t>
            </a:r>
            <a:r>
              <a:rPr lang="en-GB" dirty="0" smtClean="0"/>
              <a:t>? </a:t>
            </a:r>
          </a:p>
          <a:p>
            <a:pPr lvl="1"/>
            <a:r>
              <a:rPr lang="en-JM" dirty="0" smtClean="0"/>
              <a:t>skill sets that make graduates and other individuals adaptable to a given work </a:t>
            </a:r>
            <a:r>
              <a:rPr lang="en-JM" dirty="0" smtClean="0"/>
              <a:t>environment </a:t>
            </a:r>
            <a:r>
              <a:rPr lang="en-GB" dirty="0" smtClean="0"/>
              <a:t>(ACT</a:t>
            </a:r>
            <a:r>
              <a:rPr lang="en-GB" dirty="0" smtClean="0"/>
              <a:t>, 2013</a:t>
            </a:r>
            <a:r>
              <a:rPr lang="en-GB" dirty="0" smtClean="0"/>
              <a:t>)</a:t>
            </a:r>
            <a:endParaRPr lang="en-GB" dirty="0" smtClean="0"/>
          </a:p>
          <a:p>
            <a:endParaRPr lang="en-GB" dirty="0" smtClean="0"/>
          </a:p>
          <a:p>
            <a:r>
              <a:rPr lang="en-GB" dirty="0" smtClean="0"/>
              <a:t>Employability skills demanded by employers</a:t>
            </a:r>
          </a:p>
          <a:p>
            <a:pPr lvl="1"/>
            <a:r>
              <a:rPr lang="en-GB" dirty="0" smtClean="0"/>
              <a:t>Encompasses cognitive (technical) and non-cognitive (soft skills</a:t>
            </a:r>
            <a:r>
              <a:rPr lang="en-GB" dirty="0" smtClean="0"/>
              <a:t>)</a:t>
            </a:r>
            <a:r>
              <a:rPr lang="en-JM" dirty="0" smtClean="0"/>
              <a:t> (</a:t>
            </a:r>
            <a:r>
              <a:rPr lang="en-GB" dirty="0" smtClean="0"/>
              <a:t>Conference Board of </a:t>
            </a:r>
            <a:r>
              <a:rPr lang="en-GB" dirty="0" smtClean="0"/>
              <a:t>Canada</a:t>
            </a:r>
            <a:r>
              <a:rPr lang="en-JM" dirty="0" smtClean="0"/>
              <a:t>).</a:t>
            </a:r>
            <a:endParaRPr lang="en-GB" dirty="0" smtClean="0"/>
          </a:p>
          <a:p>
            <a:pPr lvl="1"/>
            <a:r>
              <a:rPr lang="en-GB" dirty="0" smtClean="0"/>
              <a:t>On the job </a:t>
            </a:r>
            <a:r>
              <a:rPr lang="en-GB" dirty="0" smtClean="0"/>
              <a:t>training</a:t>
            </a:r>
          </a:p>
          <a:p>
            <a:pPr lvl="1"/>
            <a:endParaRPr lang="en-GB" dirty="0" smtClean="0"/>
          </a:p>
          <a:p>
            <a:r>
              <a:rPr lang="en-GB" dirty="0" smtClean="0"/>
              <a:t>Skills required on the job versus skills acquired in the classroom</a:t>
            </a:r>
            <a:endParaRPr lang="en-GB" dirty="0" smtClean="0"/>
          </a:p>
          <a:p>
            <a:pPr lvl="1"/>
            <a:endParaRPr lang="en-GB" dirty="0" smtClean="0"/>
          </a:p>
          <a:p>
            <a:endParaRPr lang="en-GB" dirty="0" smtClean="0"/>
          </a:p>
          <a:p>
            <a:pPr lvl="1"/>
            <a:endParaRPr lang="en-GB" dirty="0" smtClean="0"/>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Literature review</a:t>
            </a:r>
            <a:endParaRPr lang="en-GB" dirty="0"/>
          </a:p>
        </p:txBody>
      </p:sp>
      <p:sp>
        <p:nvSpPr>
          <p:cNvPr id="3" name="Content Placeholder 2"/>
          <p:cNvSpPr>
            <a:spLocks noGrp="1"/>
          </p:cNvSpPr>
          <p:nvPr>
            <p:ph idx="1"/>
          </p:nvPr>
        </p:nvSpPr>
        <p:spPr/>
        <p:txBody>
          <a:bodyPr>
            <a:normAutofit/>
          </a:bodyPr>
          <a:lstStyle/>
          <a:p>
            <a:r>
              <a:rPr lang="en-GB" dirty="0" smtClean="0"/>
              <a:t>Which </a:t>
            </a:r>
            <a:r>
              <a:rPr lang="en-GB" dirty="0" smtClean="0"/>
              <a:t>is more important - college degree or work experience?</a:t>
            </a:r>
          </a:p>
          <a:p>
            <a:pPr lvl="1"/>
            <a:r>
              <a:rPr lang="en-GB" dirty="0" smtClean="0"/>
              <a:t>Depends on who you </a:t>
            </a:r>
            <a:r>
              <a:rPr lang="en-GB" dirty="0" smtClean="0"/>
              <a:t>ask</a:t>
            </a:r>
          </a:p>
          <a:p>
            <a:endParaRPr lang="en-JM" dirty="0" smtClean="0"/>
          </a:p>
          <a:p>
            <a:r>
              <a:rPr lang="en-JM" dirty="0" smtClean="0"/>
              <a:t>Sadly</a:t>
            </a:r>
            <a:r>
              <a:rPr lang="en-JM" dirty="0" smtClean="0"/>
              <a:t>, much of the literature in this area originates from North America.  While it might be applicable, it cannot speak specifically to our context since there are many different variables that are unique to the Caribbean.</a:t>
            </a:r>
            <a:endParaRPr lang="en-GB" dirty="0" smtClean="0"/>
          </a:p>
          <a:p>
            <a:pPr lvl="1"/>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Findings</a:t>
            </a:r>
            <a:endParaRPr lang="en-GB"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675</TotalTime>
  <Words>1058</Words>
  <Application>Microsoft Office PowerPoint</Application>
  <PresentationFormat>On-screen Show (4:3)</PresentationFormat>
  <Paragraphs>172</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Opulent</vt:lpstr>
      <vt:lpstr>Bridging the gap: Industry needs vs. educational reality in Jamaica</vt:lpstr>
      <vt:lpstr>Context of research</vt:lpstr>
      <vt:lpstr>Purpose of research</vt:lpstr>
      <vt:lpstr>Map showing Location of Community Colleges in Jamaica</vt:lpstr>
      <vt:lpstr>Research questions</vt:lpstr>
      <vt:lpstr>Methodology</vt:lpstr>
      <vt:lpstr>Literature review</vt:lpstr>
      <vt:lpstr>Literature review</vt:lpstr>
      <vt:lpstr>Findings</vt:lpstr>
      <vt:lpstr>Demands in the jamaican job market</vt:lpstr>
      <vt:lpstr>  Student enrolment in programmes for Year  2014/2015 at one community college </vt:lpstr>
      <vt:lpstr>Demands vs. Programme offerings</vt:lpstr>
      <vt:lpstr>Demands vs. Programme offerings</vt:lpstr>
      <vt:lpstr>Findings</vt:lpstr>
      <vt:lpstr>Major weaknesses of students</vt:lpstr>
      <vt:lpstr>Major weaknesses of students</vt:lpstr>
      <vt:lpstr>Students’ strengths</vt:lpstr>
      <vt:lpstr>Strategies to improve student readiness</vt:lpstr>
      <vt:lpstr>Strategies to improve student readiness</vt:lpstr>
      <vt:lpstr>Strategies to improve student readiness</vt:lpstr>
      <vt:lpstr>Skills sought by employers</vt:lpstr>
      <vt:lpstr>Conclusion</vt:lpstr>
      <vt:lpstr>Recommendations</vt:lpstr>
      <vt:lpstr>Recommendations</vt:lpstr>
      <vt:lpstr>Questions/comments</vt:lpstr>
      <vt:lpstr>REferences</vt:lpstr>
      <vt:lpstr>REferences</vt:lpstr>
      <vt:lpstr>REferences</vt:lpstr>
      <vt:lpstr>REferences</vt:lpstr>
      <vt:lpstr>REferences</vt:lpstr>
      <vt:lpstr>REferences</vt:lpstr>
    </vt:vector>
  </TitlesOfParts>
  <Company>ECC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Bridging the gap</dc:title>
  <dc:creator>1Yokie1</dc:creator>
  <cp:lastModifiedBy>1Yokie1</cp:lastModifiedBy>
  <cp:revision>5</cp:revision>
  <dcterms:created xsi:type="dcterms:W3CDTF">2015-03-31T03:30:49Z</dcterms:created>
  <dcterms:modified xsi:type="dcterms:W3CDTF">2015-04-07T02:09:29Z</dcterms:modified>
</cp:coreProperties>
</file>